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50" r:id="rId1"/>
  </p:sldMasterIdLst>
  <p:notesMasterIdLst>
    <p:notesMasterId r:id="rId251"/>
  </p:notesMasterIdLst>
  <p:handoutMasterIdLst>
    <p:handoutMasterId r:id="rId252"/>
  </p:handoutMasterIdLst>
  <p:sldIdLst>
    <p:sldId id="454" r:id="rId2"/>
    <p:sldId id="277" r:id="rId3"/>
    <p:sldId id="276" r:id="rId4"/>
    <p:sldId id="274" r:id="rId5"/>
    <p:sldId id="450" r:id="rId6"/>
    <p:sldId id="456" r:id="rId7"/>
    <p:sldId id="493" r:id="rId8"/>
    <p:sldId id="265" r:id="rId9"/>
    <p:sldId id="533" r:id="rId10"/>
    <p:sldId id="259" r:id="rId11"/>
    <p:sldId id="510" r:id="rId12"/>
    <p:sldId id="534" r:id="rId13"/>
    <p:sldId id="511" r:id="rId14"/>
    <p:sldId id="512" r:id="rId15"/>
    <p:sldId id="528" r:id="rId16"/>
    <p:sldId id="529" r:id="rId17"/>
    <p:sldId id="530" r:id="rId18"/>
    <p:sldId id="531" r:id="rId19"/>
    <p:sldId id="532" r:id="rId20"/>
    <p:sldId id="547" r:id="rId21"/>
    <p:sldId id="457" r:id="rId22"/>
    <p:sldId id="279" r:id="rId23"/>
    <p:sldId id="449" r:id="rId24"/>
    <p:sldId id="280" r:id="rId25"/>
    <p:sldId id="281" r:id="rId26"/>
    <p:sldId id="284" r:id="rId27"/>
    <p:sldId id="285" r:id="rId28"/>
    <p:sldId id="286" r:id="rId29"/>
    <p:sldId id="287" r:id="rId30"/>
    <p:sldId id="288" r:id="rId31"/>
    <p:sldId id="289" r:id="rId32"/>
    <p:sldId id="290" r:id="rId33"/>
    <p:sldId id="292" r:id="rId34"/>
    <p:sldId id="293" r:id="rId35"/>
    <p:sldId id="294" r:id="rId36"/>
    <p:sldId id="295" r:id="rId37"/>
    <p:sldId id="455" r:id="rId38"/>
    <p:sldId id="296" r:id="rId39"/>
    <p:sldId id="506" r:id="rId40"/>
    <p:sldId id="574" r:id="rId41"/>
    <p:sldId id="548" r:id="rId42"/>
    <p:sldId id="564" r:id="rId43"/>
    <p:sldId id="535" r:id="rId44"/>
    <p:sldId id="297" r:id="rId45"/>
    <p:sldId id="525" r:id="rId46"/>
    <p:sldId id="469" r:id="rId47"/>
    <p:sldId id="527" r:id="rId48"/>
    <p:sldId id="298" r:id="rId49"/>
    <p:sldId id="299" r:id="rId50"/>
    <p:sldId id="300" r:id="rId51"/>
    <p:sldId id="524" r:id="rId52"/>
    <p:sldId id="543" r:id="rId53"/>
    <p:sldId id="487" r:id="rId54"/>
    <p:sldId id="546" r:id="rId55"/>
    <p:sldId id="573" r:id="rId56"/>
    <p:sldId id="488" r:id="rId57"/>
    <p:sldId id="489" r:id="rId58"/>
    <p:sldId id="490" r:id="rId59"/>
    <p:sldId id="507" r:id="rId60"/>
    <p:sldId id="508" r:id="rId61"/>
    <p:sldId id="494" r:id="rId62"/>
    <p:sldId id="492" r:id="rId63"/>
    <p:sldId id="501" r:id="rId64"/>
    <p:sldId id="498" r:id="rId65"/>
    <p:sldId id="542" r:id="rId66"/>
    <p:sldId id="303" r:id="rId67"/>
    <p:sldId id="304" r:id="rId68"/>
    <p:sldId id="474" r:id="rId69"/>
    <p:sldId id="305" r:id="rId70"/>
    <p:sldId id="307" r:id="rId71"/>
    <p:sldId id="308" r:id="rId72"/>
    <p:sldId id="309" r:id="rId73"/>
    <p:sldId id="310" r:id="rId74"/>
    <p:sldId id="311" r:id="rId75"/>
    <p:sldId id="443" r:id="rId76"/>
    <p:sldId id="312" r:id="rId77"/>
    <p:sldId id="513" r:id="rId78"/>
    <p:sldId id="554" r:id="rId79"/>
    <p:sldId id="544" r:id="rId80"/>
    <p:sldId id="545" r:id="rId81"/>
    <p:sldId id="313" r:id="rId82"/>
    <p:sldId id="314" r:id="rId83"/>
    <p:sldId id="516" r:id="rId84"/>
    <p:sldId id="315" r:id="rId85"/>
    <p:sldId id="476" r:id="rId86"/>
    <p:sldId id="577" r:id="rId87"/>
    <p:sldId id="318" r:id="rId88"/>
    <p:sldId id="514" r:id="rId89"/>
    <p:sldId id="319" r:id="rId90"/>
    <p:sldId id="316" r:id="rId91"/>
    <p:sldId id="317" r:id="rId92"/>
    <p:sldId id="444" r:id="rId93"/>
    <p:sldId id="320" r:id="rId94"/>
    <p:sldId id="321" r:id="rId95"/>
    <p:sldId id="499" r:id="rId96"/>
    <p:sldId id="496" r:id="rId97"/>
    <p:sldId id="322" r:id="rId98"/>
    <p:sldId id="323" r:id="rId99"/>
    <p:sldId id="324" r:id="rId100"/>
    <p:sldId id="325" r:id="rId101"/>
    <p:sldId id="326" r:id="rId102"/>
    <p:sldId id="327" r:id="rId103"/>
    <p:sldId id="495" r:id="rId104"/>
    <p:sldId id="328" r:id="rId105"/>
    <p:sldId id="329" r:id="rId106"/>
    <p:sldId id="475" r:id="rId107"/>
    <p:sldId id="517" r:id="rId108"/>
    <p:sldId id="575" r:id="rId109"/>
    <p:sldId id="576" r:id="rId110"/>
    <p:sldId id="330" r:id="rId111"/>
    <p:sldId id="331" r:id="rId112"/>
    <p:sldId id="332" r:id="rId113"/>
    <p:sldId id="458" r:id="rId114"/>
    <p:sldId id="333" r:id="rId115"/>
    <p:sldId id="334" r:id="rId116"/>
    <p:sldId id="335" r:id="rId117"/>
    <p:sldId id="336" r:id="rId118"/>
    <p:sldId id="337" r:id="rId119"/>
    <p:sldId id="338" r:id="rId120"/>
    <p:sldId id="340" r:id="rId121"/>
    <p:sldId id="341" r:id="rId122"/>
    <p:sldId id="342" r:id="rId123"/>
    <p:sldId id="343" r:id="rId124"/>
    <p:sldId id="345" r:id="rId125"/>
    <p:sldId id="344" r:id="rId126"/>
    <p:sldId id="483" r:id="rId127"/>
    <p:sldId id="347" r:id="rId128"/>
    <p:sldId id="348" r:id="rId129"/>
    <p:sldId id="578" r:id="rId130"/>
    <p:sldId id="349" r:id="rId131"/>
    <p:sldId id="350" r:id="rId132"/>
    <p:sldId id="351" r:id="rId133"/>
    <p:sldId id="521" r:id="rId134"/>
    <p:sldId id="352" r:id="rId135"/>
    <p:sldId id="353" r:id="rId136"/>
    <p:sldId id="470" r:id="rId137"/>
    <p:sldId id="477" r:id="rId138"/>
    <p:sldId id="354" r:id="rId139"/>
    <p:sldId id="358" r:id="rId140"/>
    <p:sldId id="356" r:id="rId141"/>
    <p:sldId id="359" r:id="rId142"/>
    <p:sldId id="361" r:id="rId143"/>
    <p:sldId id="362" r:id="rId144"/>
    <p:sldId id="364" r:id="rId145"/>
    <p:sldId id="365" r:id="rId146"/>
    <p:sldId id="367" r:id="rId147"/>
    <p:sldId id="368" r:id="rId148"/>
    <p:sldId id="369" r:id="rId149"/>
    <p:sldId id="370" r:id="rId150"/>
    <p:sldId id="441" r:id="rId151"/>
    <p:sldId id="371" r:id="rId152"/>
    <p:sldId id="372" r:id="rId153"/>
    <p:sldId id="373" r:id="rId154"/>
    <p:sldId id="374" r:id="rId155"/>
    <p:sldId id="376" r:id="rId156"/>
    <p:sldId id="460" r:id="rId157"/>
    <p:sldId id="377" r:id="rId158"/>
    <p:sldId id="464" r:id="rId159"/>
    <p:sldId id="380" r:id="rId160"/>
    <p:sldId id="381" r:id="rId161"/>
    <p:sldId id="382" r:id="rId162"/>
    <p:sldId id="566" r:id="rId163"/>
    <p:sldId id="383" r:id="rId164"/>
    <p:sldId id="526" r:id="rId165"/>
    <p:sldId id="384" r:id="rId166"/>
    <p:sldId id="379" r:id="rId167"/>
    <p:sldId id="461" r:id="rId168"/>
    <p:sldId id="387" r:id="rId169"/>
    <p:sldId id="388" r:id="rId170"/>
    <p:sldId id="389" r:id="rId171"/>
    <p:sldId id="459" r:id="rId172"/>
    <p:sldId id="465" r:id="rId173"/>
    <p:sldId id="392" r:id="rId174"/>
    <p:sldId id="394" r:id="rId175"/>
    <p:sldId id="395" r:id="rId176"/>
    <p:sldId id="396" r:id="rId177"/>
    <p:sldId id="397" r:id="rId178"/>
    <p:sldId id="398" r:id="rId179"/>
    <p:sldId id="478" r:id="rId180"/>
    <p:sldId id="399" r:id="rId181"/>
    <p:sldId id="400" r:id="rId182"/>
    <p:sldId id="401" r:id="rId183"/>
    <p:sldId id="402" r:id="rId184"/>
    <p:sldId id="466" r:id="rId185"/>
    <p:sldId id="403" r:id="rId186"/>
    <p:sldId id="404" r:id="rId187"/>
    <p:sldId id="405" r:id="rId188"/>
    <p:sldId id="408" r:id="rId189"/>
    <p:sldId id="406" r:id="rId190"/>
    <p:sldId id="472" r:id="rId191"/>
    <p:sldId id="407" r:id="rId192"/>
    <p:sldId id="550" r:id="rId193"/>
    <p:sldId id="551" r:id="rId194"/>
    <p:sldId id="549" r:id="rId195"/>
    <p:sldId id="409" r:id="rId196"/>
    <p:sldId id="410" r:id="rId197"/>
    <p:sldId id="411" r:id="rId198"/>
    <p:sldId id="413" r:id="rId199"/>
    <p:sldId id="414" r:id="rId200"/>
    <p:sldId id="415" r:id="rId201"/>
    <p:sldId id="416" r:id="rId202"/>
    <p:sldId id="417" r:id="rId203"/>
    <p:sldId id="418" r:id="rId204"/>
    <p:sldId id="419" r:id="rId205"/>
    <p:sldId id="420" r:id="rId206"/>
    <p:sldId id="421" r:id="rId207"/>
    <p:sldId id="422" r:id="rId208"/>
    <p:sldId id="423" r:id="rId209"/>
    <p:sldId id="504" r:id="rId210"/>
    <p:sldId id="424" r:id="rId211"/>
    <p:sldId id="425" r:id="rId212"/>
    <p:sldId id="426" r:id="rId213"/>
    <p:sldId id="553" r:id="rId214"/>
    <p:sldId id="427" r:id="rId215"/>
    <p:sldId id="452" r:id="rId216"/>
    <p:sldId id="451" r:id="rId217"/>
    <p:sldId id="439" r:id="rId218"/>
    <p:sldId id="552" r:id="rId219"/>
    <p:sldId id="557" r:id="rId220"/>
    <p:sldId id="558" r:id="rId221"/>
    <p:sldId id="559" r:id="rId222"/>
    <p:sldId id="560" r:id="rId223"/>
    <p:sldId id="568" r:id="rId224"/>
    <p:sldId id="570" r:id="rId225"/>
    <p:sldId id="563" r:id="rId226"/>
    <p:sldId id="571" r:id="rId227"/>
    <p:sldId id="572" r:id="rId228"/>
    <p:sldId id="556" r:id="rId229"/>
    <p:sldId id="567" r:id="rId230"/>
    <p:sldId id="555" r:id="rId231"/>
    <p:sldId id="428" r:id="rId232"/>
    <p:sldId id="429" r:id="rId233"/>
    <p:sldId id="430" r:id="rId234"/>
    <p:sldId id="431" r:id="rId235"/>
    <p:sldId id="432" r:id="rId236"/>
    <p:sldId id="433" r:id="rId237"/>
    <p:sldId id="434" r:id="rId238"/>
    <p:sldId id="435" r:id="rId239"/>
    <p:sldId id="436" r:id="rId240"/>
    <p:sldId id="437" r:id="rId241"/>
    <p:sldId id="485" r:id="rId242"/>
    <p:sldId id="484" r:id="rId243"/>
    <p:sldId id="541" r:id="rId244"/>
    <p:sldId id="438" r:id="rId245"/>
    <p:sldId id="523" r:id="rId246"/>
    <p:sldId id="565" r:id="rId247"/>
    <p:sldId id="505" r:id="rId248"/>
    <p:sldId id="579" r:id="rId249"/>
    <p:sldId id="479" r:id="rId250"/>
  </p:sldIdLst>
  <p:sldSz cx="9144000" cy="6858000" type="screen4x3"/>
  <p:notesSz cx="7099300" cy="10234613"/>
  <p:defaultTextStyle>
    <a:defPPr>
      <a:defRPr lang="en-US"/>
    </a:defPPr>
    <a:lvl1pPr algn="ctr" defTabSz="449263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1pPr>
    <a:lvl2pPr marL="457200" algn="ctr" defTabSz="449263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2pPr>
    <a:lvl3pPr marL="914400" algn="ctr" defTabSz="449263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3pPr>
    <a:lvl4pPr marL="1371600" algn="ctr" defTabSz="449263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4pPr>
    <a:lvl5pPr marL="1828800" algn="ctr" defTabSz="449263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9pPr>
  </p:defaultTextStyle>
  <p:extLst>
    <p:ext uri="{521415D9-36F7-43E2-AB2F-B90AF26B5E84}">
      <p14:sectionLst xmlns:p14="http://schemas.microsoft.com/office/powerpoint/2010/main">
        <p14:section name="Titelfolie" id="{092F79FD-BF55-40BF-B9FE-75CEB89E84B5}">
          <p14:sldIdLst>
            <p14:sldId id="454"/>
          </p14:sldIdLst>
        </p14:section>
        <p14:section name="Organisation" id="{B7C61536-0178-4707-98B1-53BCC68FFC07}">
          <p14:sldIdLst>
            <p14:sldId id="277"/>
            <p14:sldId id="276"/>
            <p14:sldId id="274"/>
            <p14:sldId id="450"/>
            <p14:sldId id="456"/>
            <p14:sldId id="493"/>
            <p14:sldId id="265"/>
            <p14:sldId id="533"/>
            <p14:sldId id="259"/>
            <p14:sldId id="510"/>
            <p14:sldId id="534"/>
            <p14:sldId id="511"/>
            <p14:sldId id="512"/>
            <p14:sldId id="528"/>
            <p14:sldId id="529"/>
            <p14:sldId id="530"/>
            <p14:sldId id="531"/>
            <p14:sldId id="532"/>
            <p14:sldId id="547"/>
            <p14:sldId id="457"/>
          </p14:sldIdLst>
        </p14:section>
        <p14:section name="Einführung" id="{BE578C42-9DC1-4798-822A-7F854431B6CA}">
          <p14:sldIdLst>
            <p14:sldId id="279"/>
            <p14:sldId id="449"/>
            <p14:sldId id="280"/>
            <p14:sldId id="281"/>
            <p14:sldId id="284"/>
            <p14:sldId id="285"/>
            <p14:sldId id="286"/>
            <p14:sldId id="287"/>
            <p14:sldId id="288"/>
            <p14:sldId id="289"/>
            <p14:sldId id="290"/>
            <p14:sldId id="292"/>
            <p14:sldId id="293"/>
            <p14:sldId id="294"/>
            <p14:sldId id="295"/>
            <p14:sldId id="455"/>
            <p14:sldId id="296"/>
            <p14:sldId id="506"/>
            <p14:sldId id="574"/>
            <p14:sldId id="548"/>
            <p14:sldId id="564"/>
            <p14:sldId id="535"/>
            <p14:sldId id="297"/>
            <p14:sldId id="525"/>
            <p14:sldId id="469"/>
            <p14:sldId id="527"/>
            <p14:sldId id="298"/>
            <p14:sldId id="299"/>
            <p14:sldId id="300"/>
            <p14:sldId id="524"/>
            <p14:sldId id="543"/>
            <p14:sldId id="487"/>
            <p14:sldId id="546"/>
            <p14:sldId id="573"/>
            <p14:sldId id="488"/>
            <p14:sldId id="489"/>
            <p14:sldId id="490"/>
            <p14:sldId id="507"/>
            <p14:sldId id="508"/>
            <p14:sldId id="494"/>
            <p14:sldId id="492"/>
            <p14:sldId id="501"/>
            <p14:sldId id="498"/>
            <p14:sldId id="542"/>
          </p14:sldIdLst>
        </p14:section>
        <p14:section name="Speicherverwaltung" id="{2C8B8110-A4F2-4DE1-B7D9-861865B46C00}">
          <p14:sldIdLst>
            <p14:sldId id="303"/>
            <p14:sldId id="304"/>
            <p14:sldId id="474"/>
            <p14:sldId id="305"/>
            <p14:sldId id="307"/>
            <p14:sldId id="308"/>
            <p14:sldId id="309"/>
            <p14:sldId id="310"/>
            <p14:sldId id="311"/>
            <p14:sldId id="443"/>
            <p14:sldId id="312"/>
            <p14:sldId id="513"/>
            <p14:sldId id="554"/>
            <p14:sldId id="544"/>
            <p14:sldId id="545"/>
            <p14:sldId id="313"/>
            <p14:sldId id="314"/>
            <p14:sldId id="516"/>
            <p14:sldId id="315"/>
            <p14:sldId id="476"/>
            <p14:sldId id="577"/>
            <p14:sldId id="318"/>
            <p14:sldId id="514"/>
            <p14:sldId id="319"/>
            <p14:sldId id="316"/>
            <p14:sldId id="317"/>
            <p14:sldId id="444"/>
            <p14:sldId id="320"/>
            <p14:sldId id="321"/>
            <p14:sldId id="499"/>
            <p14:sldId id="496"/>
            <p14:sldId id="322"/>
            <p14:sldId id="323"/>
            <p14:sldId id="324"/>
            <p14:sldId id="325"/>
            <p14:sldId id="326"/>
            <p14:sldId id="327"/>
            <p14:sldId id="495"/>
            <p14:sldId id="328"/>
            <p14:sldId id="329"/>
            <p14:sldId id="475"/>
            <p14:sldId id="517"/>
            <p14:sldId id="575"/>
            <p14:sldId id="576"/>
            <p14:sldId id="330"/>
            <p14:sldId id="331"/>
            <p14:sldId id="332"/>
            <p14:sldId id="458"/>
            <p14:sldId id="333"/>
            <p14:sldId id="334"/>
            <p14:sldId id="335"/>
            <p14:sldId id="336"/>
            <p14:sldId id="337"/>
            <p14:sldId id="338"/>
            <p14:sldId id="340"/>
            <p14:sldId id="341"/>
            <p14:sldId id="342"/>
            <p14:sldId id="343"/>
            <p14:sldId id="345"/>
            <p14:sldId id="344"/>
            <p14:sldId id="483"/>
            <p14:sldId id="347"/>
            <p14:sldId id="348"/>
            <p14:sldId id="578"/>
            <p14:sldId id="349"/>
            <p14:sldId id="350"/>
            <p14:sldId id="351"/>
            <p14:sldId id="521"/>
            <p14:sldId id="352"/>
          </p14:sldIdLst>
        </p14:section>
        <p14:section name="Vererbung und Polymorphie" id="{C6D9C4FD-2BA1-426C-B138-974A60570EBB}">
          <p14:sldIdLst>
            <p14:sldId id="353"/>
            <p14:sldId id="470"/>
            <p14:sldId id="477"/>
            <p14:sldId id="354"/>
            <p14:sldId id="358"/>
            <p14:sldId id="356"/>
            <p14:sldId id="359"/>
            <p14:sldId id="361"/>
            <p14:sldId id="362"/>
            <p14:sldId id="364"/>
            <p14:sldId id="365"/>
            <p14:sldId id="367"/>
            <p14:sldId id="368"/>
            <p14:sldId id="369"/>
            <p14:sldId id="370"/>
            <p14:sldId id="441"/>
            <p14:sldId id="371"/>
            <p14:sldId id="372"/>
            <p14:sldId id="373"/>
            <p14:sldId id="374"/>
            <p14:sldId id="376"/>
            <p14:sldId id="460"/>
            <p14:sldId id="377"/>
            <p14:sldId id="464"/>
            <p14:sldId id="380"/>
            <p14:sldId id="381"/>
            <p14:sldId id="382"/>
            <p14:sldId id="566"/>
            <p14:sldId id="383"/>
            <p14:sldId id="526"/>
            <p14:sldId id="384"/>
            <p14:sldId id="379"/>
            <p14:sldId id="461"/>
          </p14:sldIdLst>
        </p14:section>
        <p14:section name="Fortgeschrittene Themen" id="{ED0E4761-A9A0-49B5-9469-79A68F31E2AD}">
          <p14:sldIdLst>
            <p14:sldId id="387"/>
            <p14:sldId id="388"/>
          </p14:sldIdLst>
        </p14:section>
        <p14:section name="Templates" id="{288987E8-9670-4051-B03E-E15EBC1FA5E5}">
          <p14:sldIdLst>
            <p14:sldId id="389"/>
            <p14:sldId id="459"/>
            <p14:sldId id="465"/>
            <p14:sldId id="392"/>
            <p14:sldId id="394"/>
            <p14:sldId id="395"/>
            <p14:sldId id="396"/>
            <p14:sldId id="397"/>
            <p14:sldId id="398"/>
            <p14:sldId id="478"/>
            <p14:sldId id="399"/>
            <p14:sldId id="400"/>
            <p14:sldId id="401"/>
          </p14:sldIdLst>
        </p14:section>
        <p14:section name="Funktionszeiger, Funktoren, Methodenzeiger" id="{07ED5A07-F521-4C9E-A161-9BE857C4D679}">
          <p14:sldIdLst>
            <p14:sldId id="402"/>
            <p14:sldId id="466"/>
            <p14:sldId id="403"/>
            <p14:sldId id="404"/>
            <p14:sldId id="405"/>
            <p14:sldId id="408"/>
            <p14:sldId id="406"/>
            <p14:sldId id="472"/>
            <p14:sldId id="407"/>
            <p14:sldId id="550"/>
            <p14:sldId id="551"/>
            <p14:sldId id="549"/>
            <p14:sldId id="409"/>
            <p14:sldId id="410"/>
          </p14:sldIdLst>
        </p14:section>
        <p14:section name="Standardbibliothek" id="{F9B6D9F6-06AC-4E38-81C0-5318FC9D885B}">
          <p14:sldIdLst>
            <p14:sldId id="411"/>
            <p14:sldId id="413"/>
            <p14:sldId id="414"/>
            <p14:sldId id="415"/>
            <p14:sldId id="416"/>
            <p14:sldId id="417"/>
            <p14:sldId id="418"/>
            <p14:sldId id="419"/>
            <p14:sldId id="420"/>
            <p14:sldId id="421"/>
          </p14:sldIdLst>
        </p14:section>
        <p14:section name="Make und Makefiles" id="{AE10A40E-C3C1-4193-B7D9-9F4ADB312652}">
          <p14:sldIdLst>
            <p14:sldId id="422"/>
            <p14:sldId id="423"/>
            <p14:sldId id="504"/>
            <p14:sldId id="424"/>
            <p14:sldId id="425"/>
            <p14:sldId id="426"/>
            <p14:sldId id="553"/>
            <p14:sldId id="427"/>
          </p14:sldIdLst>
        </p14:section>
        <p14:section name="Abschluss des C++-Teils" id="{5AD0B25A-4909-476D-B1AD-64126FB661B1}">
          <p14:sldIdLst>
            <p14:sldId id="452"/>
            <p14:sldId id="451"/>
            <p14:sldId id="439"/>
          </p14:sldIdLst>
        </p14:section>
        <p14:section name="C für Microcontroller" id="{6C911EB9-CCF8-4907-A7CE-FECD648BFE9E}">
          <p14:sldIdLst>
            <p14:sldId id="552"/>
            <p14:sldId id="557"/>
            <p14:sldId id="558"/>
            <p14:sldId id="559"/>
            <p14:sldId id="560"/>
            <p14:sldId id="568"/>
            <p14:sldId id="570"/>
            <p14:sldId id="563"/>
            <p14:sldId id="571"/>
            <p14:sldId id="572"/>
            <p14:sldId id="556"/>
            <p14:sldId id="567"/>
            <p14:sldId id="555"/>
          </p14:sldIdLst>
        </p14:section>
        <p14:section name="C für Microcontroller (Alte Plattform)" id="{14B1A3AE-8B66-45F1-AB22-8E0CC0F6694D}">
          <p14:sldIdLst>
            <p14:sldId id="428"/>
            <p14:sldId id="429"/>
            <p14:sldId id="430"/>
            <p14:sldId id="431"/>
            <p14:sldId id="432"/>
            <p14:sldId id="433"/>
            <p14:sldId id="434"/>
            <p14:sldId id="435"/>
            <p14:sldId id="436"/>
            <p14:sldId id="437"/>
            <p14:sldId id="485"/>
            <p14:sldId id="484"/>
            <p14:sldId id="541"/>
            <p14:sldId id="438"/>
          </p14:sldIdLst>
        </p14:section>
        <p14:section name="Technische Anmerkungen" id="{C4492B24-082D-4A66-A62B-403A374C54FF}">
          <p14:sldIdLst>
            <p14:sldId id="523"/>
            <p14:sldId id="565"/>
            <p14:sldId id="505"/>
            <p14:sldId id="579"/>
          </p14:sldIdLst>
        </p14:section>
        <p14:section name="Folienbrutkasten" id="{98F34342-6739-4D7C-A9E3-BF23061B1687}">
          <p14:sldIdLst>
            <p14:sldId id="479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3223">
          <p15:clr>
            <a:srgbClr val="A4A3A4"/>
          </p15:clr>
        </p15:guide>
        <p15:guide id="2" pos="2236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land Kluge" initials="RK" lastIdx="40" clrIdx="0">
    <p:extLst>
      <p:ext uri="{19B8F6BF-5375-455C-9EA6-DF929625EA0E}">
        <p15:presenceInfo xmlns:p15="http://schemas.microsoft.com/office/powerpoint/2012/main" userId="bfc3925f5463e0e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3366"/>
    <a:srgbClr val="005AA9"/>
    <a:srgbClr val="7F7F7F"/>
    <a:srgbClr val="8CED79"/>
    <a:srgbClr val="414146"/>
    <a:srgbClr val="F7A25B"/>
    <a:srgbClr val="F7A25A"/>
    <a:srgbClr val="7BB5EC"/>
    <a:srgbClr val="F7FC28"/>
    <a:srgbClr val="FC74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Helle Formatvorlag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93D81CF-94F2-401A-BA57-92F5A7B2D0C5}" styleName="Mittlere Formatvorlag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787" autoAdjust="0"/>
    <p:restoredTop sz="77906" autoAdjust="0"/>
  </p:normalViewPr>
  <p:slideViewPr>
    <p:cSldViewPr>
      <p:cViewPr>
        <p:scale>
          <a:sx n="75" d="100"/>
          <a:sy n="75" d="100"/>
        </p:scale>
        <p:origin x="2154" y="330"/>
      </p:cViewPr>
      <p:guideLst/>
    </p:cSldViewPr>
  </p:slideViewPr>
  <p:outlineViewPr>
    <p:cViewPr>
      <p:scale>
        <a:sx n="33" d="100"/>
        <a:sy n="33" d="100"/>
      </p:scale>
      <p:origin x="0" y="-63636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43517"/>
    </p:cViewPr>
  </p:sorterViewPr>
  <p:notesViewPr>
    <p:cSldViewPr>
      <p:cViewPr varScale="1">
        <p:scale>
          <a:sx n="79" d="100"/>
          <a:sy n="79" d="100"/>
        </p:scale>
        <p:origin x="-3990" y="-108"/>
      </p:cViewPr>
      <p:guideLst>
        <p:guide orient="horz" pos="3223"/>
        <p:guide pos="223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slide" Target="slides/slide225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37" Type="http://schemas.openxmlformats.org/officeDocument/2006/relationships/slide" Target="slides/slide236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248" Type="http://schemas.openxmlformats.org/officeDocument/2006/relationships/slide" Target="slides/slide247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250" Type="http://schemas.openxmlformats.org/officeDocument/2006/relationships/slide" Target="slides/slide249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240" Type="http://schemas.openxmlformats.org/officeDocument/2006/relationships/slide" Target="slides/slide239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1" Type="http://schemas.openxmlformats.org/officeDocument/2006/relationships/notesMaster" Target="notesMasters/notesMaster1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handoutMaster" Target="handoutMasters/handoutMaster1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commentAuthors" Target="commentAuthors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presProps" Target="presProps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viewProps" Target="viewProps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theme" Target="theme/theme1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tableStyles" Target="tableStyle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06-28T23:56:34.701" idx="37">
    <p:pos x="10" y="10"/>
    <p:text>TODO: Beispielcode / Konzepte für Aufgaben im Praktikum</p:text>
    <p:extLst>
      <p:ext uri="{C676402C-5697-4E1C-873F-D02D1690AC5C}">
        <p15:threadingInfo xmlns:p15="http://schemas.microsoft.com/office/powerpoint/2012/main" timeZoneBias="-120"/>
      </p:ext>
    </p:extLst>
  </p:cm>
</p:cmLst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image" Target="../media/image44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4291" tIns="47147" rIns="94291" bIns="47147" numCol="1" anchor="t" anchorCtr="0" compatLnSpc="1">
            <a:prstTxWarp prst="textNoShape">
              <a:avLst/>
            </a:prstTxWarp>
          </a:bodyPr>
          <a:lstStyle>
            <a:lvl1pPr algn="l" defTabSz="463550">
              <a:defRPr sz="11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909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4291" tIns="47147" rIns="94291" bIns="47147" numCol="1" anchor="t" anchorCtr="0" compatLnSpc="1">
            <a:prstTxWarp prst="textNoShape">
              <a:avLst/>
            </a:prstTxWarp>
          </a:bodyPr>
          <a:lstStyle>
            <a:lvl1pPr algn="r" defTabSz="463550">
              <a:defRPr sz="11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909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4291" tIns="47147" rIns="94291" bIns="47147" numCol="1" anchor="b" anchorCtr="0" compatLnSpc="1">
            <a:prstTxWarp prst="textNoShape">
              <a:avLst/>
            </a:prstTxWarp>
          </a:bodyPr>
          <a:lstStyle>
            <a:lvl1pPr algn="l" defTabSz="463550">
              <a:defRPr sz="11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909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4291" tIns="47147" rIns="94291" bIns="47147" numCol="1" anchor="b" anchorCtr="0" compatLnSpc="1">
            <a:prstTxWarp prst="textNoShape">
              <a:avLst/>
            </a:prstTxWarp>
          </a:bodyPr>
          <a:lstStyle>
            <a:lvl1pPr algn="r" defTabSz="463550">
              <a:defRPr sz="11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FC21F529-08D2-4FBF-8113-5A9690E35556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23148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AutoShape 1"/>
          <p:cNvSpPr>
            <a:spLocks noChangeArrowheads="1"/>
          </p:cNvSpPr>
          <p:nvPr/>
        </p:nvSpPr>
        <p:spPr bwMode="auto">
          <a:xfrm>
            <a:off x="0" y="0"/>
            <a:ext cx="7099300" cy="10234613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 smtClean="0"/>
          </a:p>
        </p:txBody>
      </p:sp>
      <p:pic>
        <p:nvPicPr>
          <p:cNvPr id="1638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4075" y="403225"/>
            <a:ext cx="968375" cy="47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3075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195263" y="9720263"/>
            <a:ext cx="1674812" cy="51117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9116" tIns="49374" rIns="99116" bIns="49374" numCol="1" anchor="ctr" anchorCtr="0" compatLnSpc="1">
            <a:prstTxWarp prst="textNoShape">
              <a:avLst/>
            </a:prstTxWarp>
          </a:bodyPr>
          <a:lstStyle>
            <a:lvl1pPr algn="l" defTabSz="463550">
              <a:lnSpc>
                <a:spcPts val="1388"/>
              </a:lnSpc>
              <a:buFont typeface="Stafford" pitchFamily="2" charset="0"/>
              <a:buNone/>
              <a:tabLst>
                <a:tab pos="746125" algn="l"/>
                <a:tab pos="1492250" algn="l"/>
              </a:tabLst>
              <a:defRPr sz="1100">
                <a:solidFill>
                  <a:srgbClr val="000000"/>
                </a:solidFill>
                <a:latin typeface="Stafford" pitchFamily="2" charset="0"/>
              </a:defRPr>
            </a:lvl1pPr>
          </a:lstStyle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16389" name="Rectangle 4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250950" y="1035050"/>
            <a:ext cx="4578350" cy="34337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7" name="Rectangle 5"/>
          <p:cNvSpPr>
            <a:spLocks noGrp="1" noChangeArrowheads="1"/>
          </p:cNvSpPr>
          <p:nvPr>
            <p:ph type="body"/>
          </p:nvPr>
        </p:nvSpPr>
        <p:spPr bwMode="auto">
          <a:xfrm>
            <a:off x="196850" y="4795838"/>
            <a:ext cx="6702425" cy="479107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9116" tIns="49374" rIns="99116" bIns="49374" numCol="1" anchor="t" anchorCtr="0" compatLnSpc="1">
            <a:prstTxWarp prst="textNoShape">
              <a:avLst/>
            </a:prstTxWarp>
          </a:bodyPr>
          <a:lstStyle/>
          <a:p>
            <a:pPr lvl="0"/>
            <a:endParaRPr lang="de-DE" noProof="0" smtClean="0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/>
          </p:nvPr>
        </p:nvSpPr>
        <p:spPr bwMode="auto">
          <a:xfrm>
            <a:off x="1871663" y="9720263"/>
            <a:ext cx="4248150" cy="51117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9116" tIns="49374" rIns="99116" bIns="49374" numCol="1" anchor="ctr" anchorCtr="0" compatLnSpc="1">
            <a:prstTxWarp prst="textNoShape">
              <a:avLst/>
            </a:prstTxWarp>
          </a:bodyPr>
          <a:lstStyle>
            <a:lvl1pPr algn="l" defTabSz="463550">
              <a:lnSpc>
                <a:spcPts val="1388"/>
              </a:lnSpc>
              <a:buFont typeface="Stafford" pitchFamily="2" charset="0"/>
              <a:buNone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100">
                <a:solidFill>
                  <a:srgbClr val="000000"/>
                </a:solidFill>
                <a:latin typeface="Stafford" pitchFamily="2" charset="0"/>
              </a:defRPr>
            </a:lvl1pPr>
          </a:lstStyle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/>
          </p:nvPr>
        </p:nvSpPr>
        <p:spPr bwMode="auto">
          <a:xfrm>
            <a:off x="6121400" y="9720263"/>
            <a:ext cx="974725" cy="51117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9116" tIns="49374" rIns="99116" bIns="49374" numCol="1" anchor="ctr" anchorCtr="0" compatLnSpc="1">
            <a:prstTxWarp prst="textNoShape">
              <a:avLst/>
            </a:prstTxWarp>
          </a:bodyPr>
          <a:lstStyle>
            <a:lvl1pPr algn="r" defTabSz="463550">
              <a:lnSpc>
                <a:spcPts val="1388"/>
              </a:lnSpc>
              <a:buFont typeface="Stafford" pitchFamily="2" charset="0"/>
              <a:buNone/>
              <a:tabLst>
                <a:tab pos="746125" algn="l"/>
              </a:tabLst>
              <a:defRPr sz="1100">
                <a:solidFill>
                  <a:srgbClr val="000000"/>
                </a:solidFill>
                <a:latin typeface="Stafford" pitchFamily="2" charset="0"/>
              </a:defRPr>
            </a:lvl1pPr>
          </a:lstStyle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  <p:sp>
        <p:nvSpPr>
          <p:cNvPr id="13321" name="Rectangle 8"/>
          <p:cNvSpPr>
            <a:spLocks noChangeArrowheads="1"/>
          </p:cNvSpPr>
          <p:nvPr/>
        </p:nvSpPr>
        <p:spPr bwMode="auto">
          <a:xfrm>
            <a:off x="196850" y="433388"/>
            <a:ext cx="5594350" cy="442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16937" tIns="0" rIns="0" bIns="0" anchor="ctr"/>
          <a:lstStyle>
            <a:lvl1pPr defTabSz="463550" eaLnBrk="0" hangingPunct="0"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ts val="1388"/>
              </a:lnSpc>
              <a:buFont typeface="Stafford" pitchFamily="2" charset="0"/>
              <a:buNone/>
              <a:defRPr/>
            </a:pPr>
            <a:endParaRPr lang="de-DE" altLang="de-DE" sz="1100" b="1" smtClean="0">
              <a:solidFill>
                <a:srgbClr val="000000"/>
              </a:solidFill>
              <a:latin typeface="Stafford" pitchFamily="2" charset="0"/>
            </a:endParaRPr>
          </a:p>
        </p:txBody>
      </p:sp>
      <p:sp>
        <p:nvSpPr>
          <p:cNvPr id="13322" name="Rectangle 9"/>
          <p:cNvSpPr>
            <a:spLocks noChangeArrowheads="1"/>
          </p:cNvSpPr>
          <p:nvPr/>
        </p:nvSpPr>
        <p:spPr bwMode="auto">
          <a:xfrm>
            <a:off x="196850" y="201613"/>
            <a:ext cx="6707188" cy="160337"/>
          </a:xfrm>
          <a:prstGeom prst="rect">
            <a:avLst/>
          </a:prstGeom>
          <a:solidFill>
            <a:srgbClr val="B5B5B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 smtClean="0"/>
          </a:p>
        </p:txBody>
      </p:sp>
      <p:sp>
        <p:nvSpPr>
          <p:cNvPr id="16395" name="Line 10"/>
          <p:cNvSpPr>
            <a:spLocks noChangeShapeType="1"/>
          </p:cNvSpPr>
          <p:nvPr/>
        </p:nvSpPr>
        <p:spPr bwMode="auto">
          <a:xfrm>
            <a:off x="196850" y="403225"/>
            <a:ext cx="6707188" cy="1588"/>
          </a:xfrm>
          <a:prstGeom prst="line">
            <a:avLst/>
          </a:prstGeom>
          <a:noFill/>
          <a:ln w="1512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6396" name="Line 11"/>
          <p:cNvSpPr>
            <a:spLocks noChangeShapeType="1"/>
          </p:cNvSpPr>
          <p:nvPr/>
        </p:nvSpPr>
        <p:spPr bwMode="auto">
          <a:xfrm>
            <a:off x="196850" y="876300"/>
            <a:ext cx="6707188" cy="1588"/>
          </a:xfrm>
          <a:prstGeom prst="line">
            <a:avLst/>
          </a:prstGeom>
          <a:noFill/>
          <a:ln w="756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6397" name="Line 12"/>
          <p:cNvSpPr>
            <a:spLocks noChangeShapeType="1"/>
          </p:cNvSpPr>
          <p:nvPr/>
        </p:nvSpPr>
        <p:spPr bwMode="auto">
          <a:xfrm>
            <a:off x="196850" y="9720263"/>
            <a:ext cx="6707188" cy="1587"/>
          </a:xfrm>
          <a:prstGeom prst="line">
            <a:avLst/>
          </a:prstGeom>
          <a:noFill/>
          <a:ln w="756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6398" name="Line 13"/>
          <p:cNvSpPr>
            <a:spLocks noChangeShapeType="1"/>
          </p:cNvSpPr>
          <p:nvPr/>
        </p:nvSpPr>
        <p:spPr bwMode="auto">
          <a:xfrm>
            <a:off x="195263" y="4591050"/>
            <a:ext cx="6707187" cy="1588"/>
          </a:xfrm>
          <a:prstGeom prst="line">
            <a:avLst/>
          </a:prstGeom>
          <a:noFill/>
          <a:ln w="756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00074060"/>
      </p:ext>
    </p:extLst>
  </p:cSld>
  <p:clrMap bg1="lt1" tx1="dk1" bg2="lt2" tx2="dk2" accent1="accent1" accent2="accent2" accent3="accent3" accent4="accent4" accent5="accent5" accent6="accent6" hlink="hlink" folHlink="folHlink"/>
  <p:hf hdr="0"/>
  <p:notesStyle>
    <a:lvl1pPr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1pPr>
    <a:lvl2pPr marL="742950" indent="-28575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2pPr>
    <a:lvl3pPr marL="11430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3pPr>
    <a:lvl4pPr marL="16002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4pPr>
    <a:lvl5pPr marL="20574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0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6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8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1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4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0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2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3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4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5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6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7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8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9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0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 smtClean="0">
                <a:latin typeface="Stafford" pitchFamily="2" charset="0"/>
              </a:rPr>
              <a:t>November 19, 2007</a:t>
            </a:r>
          </a:p>
        </p:txBody>
      </p:sp>
      <p:sp>
        <p:nvSpPr>
          <p:cNvPr id="26627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 smtClean="0">
                <a:latin typeface="Stafford" pitchFamily="2" charset="0"/>
              </a:rPr>
              <a:t>|  </a:t>
            </a:r>
          </a:p>
        </p:txBody>
      </p:sp>
      <p:sp>
        <p:nvSpPr>
          <p:cNvPr id="2662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 smtClean="0">
                <a:latin typeface="Stafford" pitchFamily="2" charset="0"/>
              </a:rPr>
              <a:t>|  </a:t>
            </a:r>
            <a:fld id="{9A557B9B-627D-4455-B6A5-D16F373E10AB}" type="slidenum">
              <a:rPr lang="en-US" altLang="de-DE" sz="1100" smtClean="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2</a:t>
            </a:fld>
            <a:endParaRPr lang="en-US" altLang="de-DE" sz="1100" dirty="0" smtClean="0">
              <a:latin typeface="Stafford" pitchFamily="2" charset="0"/>
            </a:endParaRPr>
          </a:p>
        </p:txBody>
      </p:sp>
      <p:sp>
        <p:nvSpPr>
          <p:cNvPr id="2662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30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dirty="0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78506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7BB2C5E9-B6DB-4150-A341-FD4DFCE5FA15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798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8675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dirty="0" smtClean="0">
              <a:latin typeface="Times New Roman" pitchFamily="16" charset="0"/>
            </a:endParaRPr>
          </a:p>
        </p:txBody>
      </p:sp>
      <p:sp>
        <p:nvSpPr>
          <p:cNvPr id="28676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November 19, 2007</a:t>
            </a:r>
          </a:p>
        </p:txBody>
      </p:sp>
      <p:sp>
        <p:nvSpPr>
          <p:cNvPr id="28677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|  </a:t>
            </a:r>
          </a:p>
        </p:txBody>
      </p:sp>
      <p:sp>
        <p:nvSpPr>
          <p:cNvPr id="28678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|  </a:t>
            </a:r>
            <a:fld id="{00CDE434-D16A-4B6B-8172-E2A5D3D465A6}" type="slidenum">
              <a:rPr lang="en-US" altLang="de-DE" sz="1100" smtClean="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31</a:t>
            </a:fld>
            <a:endParaRPr lang="en-US" altLang="de-DE" sz="1100" smtClean="0"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06491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9699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.. Hier ist die Impl-Datei</a:t>
            </a:r>
          </a:p>
        </p:txBody>
      </p:sp>
      <p:sp>
        <p:nvSpPr>
          <p:cNvPr id="29700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November 19, 2007</a:t>
            </a:r>
          </a:p>
        </p:txBody>
      </p:sp>
      <p:sp>
        <p:nvSpPr>
          <p:cNvPr id="29701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|  </a:t>
            </a:r>
          </a:p>
        </p:txBody>
      </p:sp>
      <p:sp>
        <p:nvSpPr>
          <p:cNvPr id="29702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|  </a:t>
            </a:r>
            <a:fld id="{E089470E-67CB-43F4-B38A-2856E68821A6}" type="slidenum">
              <a:rPr lang="en-US" altLang="de-DE" sz="1100" smtClean="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32</a:t>
            </a:fld>
            <a:endParaRPr lang="en-US" altLang="de-DE" sz="1100" smtClean="0"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25926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1582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Anders als bspw. in Ruby,</a:t>
            </a:r>
            <a:r>
              <a:rPr lang="en-US" baseline="0" smtClean="0"/>
              <a:t> wo Klassen wieder geöffnet werden können ("Reopening", siehe bspw. http://juixe.com/techknow/index.php/2007/01/17/reopening-ruby-classes-2/)</a:t>
            </a:r>
          </a:p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0278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8913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7680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0723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#1. Trennung in Header-</a:t>
            </a:r>
            <a:r>
              <a:rPr lang="de-DE" altLang="de-DE" baseline="0" smtClean="0">
                <a:latin typeface="Times New Roman" pitchFamily="16" charset="0"/>
              </a:rPr>
              <a:t> und Implementierungsdatei</a:t>
            </a:r>
            <a:r>
              <a:rPr lang="de-DE" altLang="de-DE" smtClean="0">
                <a:latin typeface="Times New Roman" pitchFamily="16" charset="0"/>
              </a:rPr>
              <a:t/>
            </a:r>
            <a:br>
              <a:rPr lang="de-DE" altLang="de-DE" smtClean="0">
                <a:latin typeface="Times New Roman" pitchFamily="16" charset="0"/>
              </a:rPr>
            </a:br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	</a:t>
            </a:r>
            <a:r>
              <a:rPr lang="de-DE" altLang="de-DE" b="1" smtClean="0">
                <a:latin typeface="Times New Roman" pitchFamily="16" charset="0"/>
              </a:rPr>
              <a:t>Pro</a:t>
            </a:r>
            <a:r>
              <a:rPr lang="de-DE" altLang="de-DE" smtClean="0">
                <a:latin typeface="Times New Roman" pitchFamily="16" charset="0"/>
              </a:rPr>
              <a:t>: Trennung von Interface und Implementierung. Bessere Übersichtlichkeit?</a:t>
            </a:r>
          </a:p>
          <a:p>
            <a:r>
              <a:rPr lang="de-DE" altLang="de-DE" smtClean="0">
                <a:latin typeface="Times New Roman" pitchFamily="16" charset="0"/>
              </a:rPr>
              <a:t>	</a:t>
            </a:r>
            <a:r>
              <a:rPr lang="de-DE" altLang="de-DE" b="1" smtClean="0">
                <a:latin typeface="Times New Roman" pitchFamily="16" charset="0"/>
              </a:rPr>
              <a:t>Contra</a:t>
            </a:r>
            <a:r>
              <a:rPr lang="de-DE" altLang="de-DE" smtClean="0">
                <a:latin typeface="Times New Roman" pitchFamily="16" charset="0"/>
              </a:rPr>
              <a:t>: (Manchmal ist eine Implementierung im Header aus technischen Gründen notwendig. Bei Veränderungen an der .h-Datei müssen alle abhängigen Dateien neu kompiliert werden (wg. #include)) </a:t>
            </a:r>
            <a:r>
              <a:rPr lang="de-DE" altLang="de-DE" smtClean="0">
                <a:latin typeface="Times New Roman" pitchFamily="16" charset="0"/>
                <a:sym typeface="Wingdings" panose="05000000000000000000" pitchFamily="2" charset="2"/>
              </a:rPr>
              <a:t> Das ist kein Gegenargument, da bei "gemischter"</a:t>
            </a:r>
            <a:r>
              <a:rPr lang="de-DE" altLang="de-DE" baseline="0" smtClean="0">
                <a:latin typeface="Times New Roman" pitchFamily="16" charset="0"/>
                <a:sym typeface="Wingdings" panose="05000000000000000000" pitchFamily="2" charset="2"/>
              </a:rPr>
              <a:t> Implementierung sogar noch häufiger neu kompiliert werden müsste!</a:t>
            </a:r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30724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30725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30726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D2756FA0-E0E1-4328-AEE8-01CAFD59F30A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43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14319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FontTx/>
              <a:buNone/>
            </a:pP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13631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1747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dirty="0" smtClean="0">
              <a:latin typeface="Times New Roman" pitchFamily="16" charset="0"/>
            </a:endParaRPr>
          </a:p>
          <a:p>
            <a:r>
              <a:rPr lang="de-DE" altLang="de-DE" dirty="0" smtClean="0">
                <a:latin typeface="Times New Roman" pitchFamily="16" charset="0"/>
              </a:rPr>
              <a:t>#2 - Wie ist es möglich, dass man erfolgreich kompilieren aber nicht linken kann?</a:t>
            </a:r>
          </a:p>
          <a:p>
            <a:r>
              <a:rPr lang="de-DE" altLang="de-DE" baseline="0" dirty="0" smtClean="0">
                <a:latin typeface="Times New Roman" pitchFamily="16" charset="0"/>
              </a:rPr>
              <a:t>	* Header eine Bibliothek sind vorhanden, aber die eigentlich Bibliothek fehlt</a:t>
            </a:r>
            <a:br>
              <a:rPr lang="de-DE" altLang="de-DE" baseline="0" dirty="0" smtClean="0">
                <a:latin typeface="Times New Roman" pitchFamily="16" charset="0"/>
              </a:rPr>
            </a:br>
            <a:r>
              <a:rPr lang="de-DE" altLang="de-DE" baseline="0" dirty="0" smtClean="0">
                <a:latin typeface="Times New Roman" pitchFamily="16" charset="0"/>
              </a:rPr>
              <a:t>	* Funktion im Header deklariert, aber es gibt keine </a:t>
            </a:r>
            <a:r>
              <a:rPr lang="de-DE" altLang="de-DE" baseline="0" dirty="0" err="1" smtClean="0">
                <a:latin typeface="Times New Roman" pitchFamily="16" charset="0"/>
              </a:rPr>
              <a:t>cpp</a:t>
            </a:r>
            <a:r>
              <a:rPr lang="de-DE" altLang="de-DE" baseline="0" dirty="0" smtClean="0">
                <a:latin typeface="Times New Roman" pitchFamily="16" charset="0"/>
              </a:rPr>
              <a:t>-/o-Datei, die eine Implementierung liefert</a:t>
            </a:r>
            <a:br>
              <a:rPr lang="de-DE" altLang="de-DE" baseline="0" dirty="0" smtClean="0">
                <a:latin typeface="Times New Roman" pitchFamily="16" charset="0"/>
              </a:rPr>
            </a:br>
            <a:r>
              <a:rPr lang="de-DE" altLang="de-DE" baseline="0" dirty="0" smtClean="0">
                <a:latin typeface="Times New Roman" pitchFamily="16" charset="0"/>
              </a:rPr>
              <a:t>	* Es gibt mehr als eine Implementierung derselben Funktion (</a:t>
            </a:r>
            <a:r>
              <a:rPr lang="de-DE" altLang="de-DE" baseline="0" dirty="0" err="1" smtClean="0">
                <a:latin typeface="Times New Roman" pitchFamily="16" charset="0"/>
              </a:rPr>
              <a:t>One</a:t>
            </a:r>
            <a:r>
              <a:rPr lang="de-DE" altLang="de-DE" baseline="0" dirty="0" smtClean="0">
                <a:latin typeface="Times New Roman" pitchFamily="16" charset="0"/>
              </a:rPr>
              <a:t> Definition </a:t>
            </a:r>
            <a:r>
              <a:rPr lang="de-DE" altLang="de-DE" baseline="0" dirty="0" err="1" smtClean="0">
                <a:latin typeface="Times New Roman" pitchFamily="16" charset="0"/>
              </a:rPr>
              <a:t>Rule</a:t>
            </a:r>
            <a:r>
              <a:rPr lang="de-DE" altLang="de-DE" baseline="0" dirty="0" smtClean="0">
                <a:latin typeface="Times New Roman" pitchFamily="16" charset="0"/>
              </a:rPr>
              <a:t> verletzt, https://en.wikipedia.org/wiki/One_Definition_Rule)</a:t>
            </a:r>
            <a:br>
              <a:rPr lang="de-DE" altLang="de-DE" baseline="0" dirty="0" smtClean="0">
                <a:latin typeface="Times New Roman" pitchFamily="16" charset="0"/>
              </a:rPr>
            </a:br>
            <a:endParaRPr lang="de-DE" altLang="de-DE" dirty="0" smtClean="0">
              <a:latin typeface="Times New Roman" pitchFamily="16" charset="0"/>
            </a:endParaRPr>
          </a:p>
          <a:p>
            <a:r>
              <a:rPr lang="de-DE" altLang="de-DE" dirty="0" smtClean="0">
                <a:latin typeface="Times New Roman" pitchFamily="16" charset="0"/>
              </a:rPr>
              <a:t>#3 - Ist der Präprozessor </a:t>
            </a:r>
            <a:r>
              <a:rPr lang="de-DE" altLang="de-DE" smtClean="0">
                <a:latin typeface="Times New Roman" pitchFamily="16" charset="0"/>
              </a:rPr>
              <a:t>wirklich "böse"?  </a:t>
            </a:r>
            <a:r>
              <a:rPr lang="de-DE" altLang="de-DE" dirty="0" smtClean="0">
                <a:latin typeface="Times New Roman" pitchFamily="16" charset="0"/>
              </a:rPr>
              <a:t>Wieso?  Ist dies bei allen Sprachen der Fall?</a:t>
            </a:r>
          </a:p>
          <a:p>
            <a:r>
              <a:rPr lang="de-DE" altLang="de-DE" dirty="0" smtClean="0">
                <a:latin typeface="Times New Roman" pitchFamily="16" charset="0"/>
              </a:rPr>
              <a:t>	Präprozessor = Codegenerator.</a:t>
            </a:r>
          </a:p>
          <a:p>
            <a:r>
              <a:rPr lang="de-DE" altLang="de-DE" dirty="0" smtClean="0">
                <a:latin typeface="Times New Roman" pitchFamily="16" charset="0"/>
              </a:rPr>
              <a:t>	Gängiges Problem: Automatische Prozesse können sehr komplex werden und sind schwer zu debuggen (interagierende Regeln…)</a:t>
            </a:r>
          </a:p>
          <a:p>
            <a:endParaRPr lang="de-DE" altLang="de-DE" dirty="0" smtClean="0">
              <a:latin typeface="Times New Roman" pitchFamily="16" charset="0"/>
            </a:endParaRPr>
          </a:p>
          <a:p>
            <a:r>
              <a:rPr lang="de-DE" altLang="de-DE" dirty="0" smtClean="0">
                <a:latin typeface="Times New Roman" pitchFamily="16" charset="0"/>
              </a:rPr>
              <a:t>	Andere Sprachen: </a:t>
            </a:r>
          </a:p>
          <a:p>
            <a:r>
              <a:rPr lang="de-DE" altLang="de-DE" dirty="0" smtClean="0">
                <a:latin typeface="Times New Roman" pitchFamily="16" charset="0"/>
              </a:rPr>
              <a:t>	- LaTeX: OK (eigene Makros</a:t>
            </a:r>
            <a:r>
              <a:rPr lang="de-DE" altLang="de-DE" baseline="0" dirty="0" smtClean="0">
                <a:latin typeface="Times New Roman" pitchFamily="16" charset="0"/>
              </a:rPr>
              <a:t> in </a:t>
            </a:r>
            <a:r>
              <a:rPr lang="de-DE" altLang="de-DE" baseline="0" dirty="0" err="1" smtClean="0">
                <a:latin typeface="Times New Roman" pitchFamily="16" charset="0"/>
              </a:rPr>
              <a:t>TeX</a:t>
            </a:r>
            <a:r>
              <a:rPr lang="de-DE" altLang="de-DE" baseline="0" dirty="0" smtClean="0">
                <a:latin typeface="Times New Roman" pitchFamily="16" charset="0"/>
              </a:rPr>
              <a:t>/LaTeX: oft schwer zu debuggen)</a:t>
            </a:r>
          </a:p>
          <a:p>
            <a:r>
              <a:rPr lang="de-DE" altLang="de-DE" baseline="0" dirty="0" smtClean="0">
                <a:latin typeface="Times New Roman" pitchFamily="16" charset="0"/>
              </a:rPr>
              <a:t>	- PHP </a:t>
            </a:r>
            <a:r>
              <a:rPr lang="de-DE" altLang="de-DE" b="1" baseline="0" dirty="0" smtClean="0">
                <a:latin typeface="Times New Roman" pitchFamily="16" charset="0"/>
              </a:rPr>
              <a:t>ist</a:t>
            </a:r>
            <a:r>
              <a:rPr lang="de-DE" altLang="de-DE" b="0" baseline="0" dirty="0" smtClean="0">
                <a:latin typeface="Times New Roman" pitchFamily="16" charset="0"/>
              </a:rPr>
              <a:t> ein Präprozessor.</a:t>
            </a:r>
          </a:p>
          <a:p>
            <a:r>
              <a:rPr lang="de-DE" altLang="de-DE" b="0" baseline="0" dirty="0" smtClean="0">
                <a:latin typeface="Times New Roman" pitchFamily="16" charset="0"/>
              </a:rPr>
              <a:t> 	- C+</a:t>
            </a:r>
          </a:p>
          <a:p>
            <a:r>
              <a:rPr lang="de-DE" altLang="de-DE" b="0" baseline="0" dirty="0" smtClean="0">
                <a:latin typeface="Times New Roman" pitchFamily="16" charset="0"/>
              </a:rPr>
              <a:t>	- </a:t>
            </a:r>
            <a:r>
              <a:rPr lang="de-DE" altLang="de-DE" b="0" baseline="0" smtClean="0">
                <a:latin typeface="Times New Roman" pitchFamily="16" charset="0"/>
              </a:rPr>
              <a:t>VB.Net</a:t>
            </a:r>
            <a:endParaRPr lang="de-DE" altLang="de-DE" b="0" baseline="0" dirty="0" smtClean="0">
              <a:latin typeface="Times New Roman" pitchFamily="16" charset="0"/>
            </a:endParaRPr>
          </a:p>
          <a:p>
            <a:endParaRPr lang="de-DE" altLang="de-DE" b="0" baseline="0" dirty="0" smtClean="0">
              <a:latin typeface="Times New Roman" pitchFamily="16" charset="0"/>
            </a:endParaRPr>
          </a:p>
          <a:p>
            <a:r>
              <a:rPr lang="de-DE" altLang="de-DE" b="0" baseline="0" dirty="0" smtClean="0">
                <a:latin typeface="Times New Roman" pitchFamily="16" charset="0"/>
              </a:rPr>
              <a:t>#4 – Änderungen im Header</a:t>
            </a:r>
          </a:p>
          <a:p>
            <a:pPr marL="171450" indent="-171450">
              <a:buFontTx/>
              <a:buChar char="-"/>
            </a:pPr>
            <a:r>
              <a:rPr lang="en-US" b="1" baseline="0" dirty="0" err="1" smtClean="0">
                <a:sym typeface="Wingdings" panose="05000000000000000000" pitchFamily="2" charset="2"/>
              </a:rPr>
              <a:t>Implementierungen</a:t>
            </a:r>
            <a:r>
              <a:rPr lang="en-US" b="1" baseline="0" dirty="0" smtClean="0">
                <a:sym typeface="Wingdings" panose="05000000000000000000" pitchFamily="2" charset="2"/>
              </a:rPr>
              <a:t> </a:t>
            </a:r>
            <a:r>
              <a:rPr lang="en-US" b="1" baseline="0" dirty="0" err="1" smtClean="0">
                <a:sym typeface="Wingdings" panose="05000000000000000000" pitchFamily="2" charset="2"/>
              </a:rPr>
              <a:t>im</a:t>
            </a:r>
            <a:r>
              <a:rPr lang="en-US" b="1" baseline="0" dirty="0" smtClean="0">
                <a:sym typeface="Wingdings" panose="05000000000000000000" pitchFamily="2" charset="2"/>
              </a:rPr>
              <a:t> Header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sind</a:t>
            </a:r>
            <a:r>
              <a:rPr lang="en-US" baseline="0" dirty="0" smtClean="0">
                <a:sym typeface="Wingdings" panose="05000000000000000000" pitchFamily="2" charset="2"/>
              </a:rPr>
              <a:t> OK, </a:t>
            </a:r>
            <a:r>
              <a:rPr lang="en-US" baseline="0" dirty="0" err="1" smtClean="0">
                <a:sym typeface="Wingdings" panose="05000000000000000000" pitchFamily="2" charset="2"/>
              </a:rPr>
              <a:t>wenn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sie</a:t>
            </a:r>
            <a:r>
              <a:rPr lang="en-US" baseline="0" smtClean="0">
                <a:sym typeface="Wingdings" panose="05000000000000000000" pitchFamily="2" charset="2"/>
              </a:rPr>
              <a:t> "klein" </a:t>
            </a:r>
            <a:r>
              <a:rPr lang="en-US" baseline="0" dirty="0" err="1" smtClean="0">
                <a:sym typeface="Wingdings" panose="05000000000000000000" pitchFamily="2" charset="2"/>
              </a:rPr>
              <a:t>sind</a:t>
            </a:r>
            <a:r>
              <a:rPr lang="en-US" baseline="0" dirty="0" smtClean="0">
                <a:sym typeface="Wingdings" panose="05000000000000000000" pitchFamily="2" charset="2"/>
              </a:rPr>
              <a:t> und </a:t>
            </a:r>
            <a:r>
              <a:rPr lang="en-US" baseline="0" dirty="0" err="1" smtClean="0">
                <a:sym typeface="Wingdings" panose="05000000000000000000" pitchFamily="2" charset="2"/>
              </a:rPr>
              <a:t>sich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nicht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häufig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ändern</a:t>
            </a:r>
            <a:endParaRPr lang="en-US" baseline="0" dirty="0" smtClean="0">
              <a:sym typeface="Wingdings" panose="05000000000000000000" pitchFamily="2" charset="2"/>
            </a:endParaRPr>
          </a:p>
          <a:p>
            <a:pPr marL="171450" lvl="0" indent="-171450">
              <a:buFontTx/>
              <a:buChar char="-"/>
            </a:pPr>
            <a:r>
              <a:rPr lang="en-US" b="1" baseline="0" dirty="0" smtClean="0">
                <a:sym typeface="Wingdings" panose="05000000000000000000" pitchFamily="2" charset="2"/>
              </a:rPr>
              <a:t>Problem </a:t>
            </a:r>
            <a:r>
              <a:rPr lang="en-US" b="1" baseline="0" dirty="0" err="1" smtClean="0">
                <a:sym typeface="Wingdings" panose="05000000000000000000" pitchFamily="2" charset="2"/>
              </a:rPr>
              <a:t>bei</a:t>
            </a:r>
            <a:r>
              <a:rPr lang="en-US" b="1" baseline="0" dirty="0" smtClean="0">
                <a:sym typeface="Wingdings" panose="05000000000000000000" pitchFamily="2" charset="2"/>
              </a:rPr>
              <a:t> </a:t>
            </a:r>
            <a:r>
              <a:rPr lang="en-US" b="1" baseline="0" dirty="0" err="1" smtClean="0">
                <a:sym typeface="Wingdings" panose="05000000000000000000" pitchFamily="2" charset="2"/>
              </a:rPr>
              <a:t>Änderungen</a:t>
            </a:r>
            <a:r>
              <a:rPr lang="en-US" b="1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im</a:t>
            </a:r>
            <a:r>
              <a:rPr lang="en-US" baseline="0" dirty="0" smtClean="0">
                <a:sym typeface="Wingdings" panose="05000000000000000000" pitchFamily="2" charset="2"/>
              </a:rPr>
              <a:t> Header: </a:t>
            </a:r>
            <a:r>
              <a:rPr lang="en-US" baseline="0" dirty="0" err="1" smtClean="0">
                <a:sym typeface="Wingdings" panose="05000000000000000000" pitchFamily="2" charset="2"/>
              </a:rPr>
              <a:t>Alle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abhängigen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Impl-Dateien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müssen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neu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kompiliert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werden</a:t>
            </a:r>
            <a:r>
              <a:rPr lang="en-US" baseline="0" smtClean="0">
                <a:sym typeface="Wingdings" panose="05000000000000000000" pitchFamily="2" charset="2"/>
              </a:rPr>
              <a:t>.</a:t>
            </a:r>
          </a:p>
          <a:p>
            <a:pPr marL="0" lvl="0" indent="0">
              <a:buFontTx/>
              <a:buNone/>
            </a:pPr>
            <a:endParaRPr lang="en-US" baseline="0" smtClean="0">
              <a:sym typeface="Wingdings" panose="05000000000000000000" pitchFamily="2" charset="2"/>
            </a:endParaRPr>
          </a:p>
          <a:p>
            <a:pPr marL="0" lvl="0" indent="0">
              <a:buFontTx/>
              <a:buNone/>
            </a:pPr>
            <a:r>
              <a:rPr lang="en-US" baseline="0" smtClean="0">
                <a:sym typeface="Wingdings" panose="05000000000000000000" pitchFamily="2" charset="2"/>
              </a:rPr>
              <a:t>#5 – Doku wo?</a:t>
            </a:r>
          </a:p>
          <a:p>
            <a:pPr marL="171450" lvl="0" indent="-171450">
              <a:buFontTx/>
              <a:buChar char="-"/>
            </a:pPr>
            <a:r>
              <a:rPr lang="en-US" baseline="0" smtClean="0">
                <a:sym typeface="Wingdings" panose="05000000000000000000" pitchFamily="2" charset="2"/>
              </a:rPr>
              <a:t>Das ist keine nebensächlich Frage.</a:t>
            </a:r>
          </a:p>
          <a:p>
            <a:pPr marL="171450" lvl="0" indent="-171450">
              <a:buFontTx/>
              <a:buChar char="-"/>
            </a:pPr>
            <a:r>
              <a:rPr lang="en-US" b="1" baseline="0" smtClean="0">
                <a:sym typeface="Wingdings" panose="05000000000000000000" pitchFamily="2" charset="2"/>
              </a:rPr>
              <a:t>Pro Header</a:t>
            </a:r>
            <a:r>
              <a:rPr lang="en-US" b="0" baseline="0" smtClean="0">
                <a:sym typeface="Wingdings" panose="05000000000000000000" pitchFamily="2" charset="2"/>
              </a:rPr>
              <a:t>: Das ist das, was man seinen "Kunden" an die Hand gibt, daher sollte dort auch die Doku stehen</a:t>
            </a:r>
          </a:p>
          <a:p>
            <a:pPr marL="171450" lvl="0" indent="-171450">
              <a:buFontTx/>
              <a:buChar char="-"/>
            </a:pPr>
            <a:r>
              <a:rPr lang="en-US" b="1" baseline="0" smtClean="0">
                <a:sym typeface="Wingdings" panose="05000000000000000000" pitchFamily="2" charset="2"/>
              </a:rPr>
              <a:t>Pro cpp</a:t>
            </a:r>
            <a:r>
              <a:rPr lang="en-US" b="0" baseline="0" smtClean="0">
                <a:sym typeface="Wingdings" panose="05000000000000000000" pitchFamily="2" charset="2"/>
              </a:rPr>
              <a:t>: Wenn die Dokumentation im Header verändert wird, müssen alle abhängigen cpp-Dateien neu kompiliert werden.</a:t>
            </a:r>
            <a:endParaRPr lang="en-US" b="1" baseline="0" dirty="0" smtClean="0">
              <a:sym typeface="Wingdings" panose="05000000000000000000" pitchFamily="2" charset="2"/>
            </a:endParaRPr>
          </a:p>
          <a:p>
            <a:endParaRPr lang="de-DE" altLang="de-DE" b="0" baseline="0" dirty="0" smtClean="0">
              <a:latin typeface="Times New Roman" pitchFamily="16" charset="0"/>
            </a:endParaRPr>
          </a:p>
        </p:txBody>
      </p:sp>
      <p:sp>
        <p:nvSpPr>
          <p:cNvPr id="31748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31749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31750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EA7D0547-DD5F-4A16-BEA9-EDF4044CD78A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48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72517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 smtClean="0">
                <a:latin typeface="Stafford" pitchFamily="2" charset="0"/>
              </a:rPr>
              <a:t>November 19, 2007</a:t>
            </a:r>
          </a:p>
        </p:txBody>
      </p:sp>
      <p:sp>
        <p:nvSpPr>
          <p:cNvPr id="18435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 smtClean="0">
                <a:latin typeface="Stafford" pitchFamily="2" charset="0"/>
              </a:rPr>
              <a:t>|  </a:t>
            </a:r>
          </a:p>
        </p:txBody>
      </p:sp>
      <p:sp>
        <p:nvSpPr>
          <p:cNvPr id="18436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 smtClean="0">
                <a:latin typeface="Stafford" pitchFamily="2" charset="0"/>
              </a:rPr>
              <a:t>|  </a:t>
            </a:r>
            <a:fld id="{42ED7F9D-B96B-434C-9850-0EF7686EFFF5}" type="slidenum">
              <a:rPr lang="en-US" altLang="de-DE" sz="1100" smtClean="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3</a:t>
            </a:fld>
            <a:endParaRPr lang="en-US" altLang="de-DE" sz="1100" dirty="0" smtClean="0">
              <a:latin typeface="Stafford" pitchFamily="2" charset="0"/>
            </a:endParaRPr>
          </a:p>
        </p:txBody>
      </p:sp>
      <p:sp>
        <p:nvSpPr>
          <p:cNvPr id="1843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8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dirty="0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676524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Compact overviews: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mtClean="0"/>
              <a:t>https://stackoverflow.com/questions/318398/why-does-c-compilation-take-so-long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mtClean="0"/>
              <a:t>https://stackoverflow.com/questions/2095277/difference-bettwen-c-and-java-compilation-process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25643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73009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err="1" smtClean="0"/>
              <a:t>Odeint</a:t>
            </a:r>
            <a:r>
              <a:rPr lang="en-US" b="0" dirty="0" smtClean="0"/>
              <a:t>: library for solving </a:t>
            </a:r>
            <a:r>
              <a:rPr lang="en-US" b="0" smtClean="0"/>
              <a:t>initial-value</a:t>
            </a:r>
            <a:r>
              <a:rPr lang="en-US" b="0" baseline="0" smtClean="0"/>
              <a:t> problems</a:t>
            </a:r>
            <a:endParaRPr lang="en-US" b="1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08473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21301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November 19, 2007</a:t>
            </a:r>
          </a:p>
        </p:txBody>
      </p:sp>
      <p:sp>
        <p:nvSpPr>
          <p:cNvPr id="48131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|  </a:t>
            </a:r>
          </a:p>
        </p:txBody>
      </p:sp>
      <p:sp>
        <p:nvSpPr>
          <p:cNvPr id="4813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|  </a:t>
            </a:r>
            <a:fld id="{0284BB74-79FC-4FF6-8691-4F5FB9E72077}" type="slidenum">
              <a:rPr lang="en-US" altLang="de-DE" sz="1100" smtClean="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66</a:t>
            </a:fld>
            <a:endParaRPr lang="en-US" altLang="de-DE" sz="1100" smtClean="0">
              <a:latin typeface="Stafford" pitchFamily="2" charset="0"/>
            </a:endParaRPr>
          </a:p>
        </p:txBody>
      </p:sp>
      <p:sp>
        <p:nvSpPr>
          <p:cNvPr id="4813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4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120386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0179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71450" indent="-171450">
              <a:buFontTx/>
              <a:buChar char="-"/>
            </a:pPr>
            <a:r>
              <a:rPr lang="de-DE" altLang="de-DE" dirty="0" smtClean="0">
                <a:latin typeface="Times New Roman" pitchFamily="16" charset="0"/>
              </a:rPr>
              <a:t>Stack existiert nur über Funktionsaufruf hinweg -&gt; Kommunikation über Kopieroperationen</a:t>
            </a:r>
          </a:p>
          <a:p>
            <a:pPr marL="171450" indent="-171450">
              <a:buFontTx/>
              <a:buChar char="-"/>
            </a:pPr>
            <a:r>
              <a:rPr lang="de-DE" altLang="de-DE" dirty="0" smtClean="0">
                <a:latin typeface="Times New Roman" pitchFamily="16" charset="0"/>
              </a:rPr>
              <a:t>Heap hält Daten beliebig lange</a:t>
            </a:r>
          </a:p>
          <a:p>
            <a:pPr marL="171450" indent="-171450">
              <a:buFontTx/>
              <a:buChar char="-"/>
            </a:pPr>
            <a:r>
              <a:rPr lang="de-DE" altLang="de-DE" dirty="0" smtClean="0">
                <a:latin typeface="Times New Roman" pitchFamily="16" charset="0"/>
              </a:rPr>
              <a:t>Heap</a:t>
            </a:r>
            <a:r>
              <a:rPr lang="de-DE" altLang="de-DE" baseline="0" dirty="0" smtClean="0">
                <a:latin typeface="Times New Roman" pitchFamily="16" charset="0"/>
              </a:rPr>
              <a:t> ist beliebig groß</a:t>
            </a:r>
            <a:endParaRPr lang="de-DE" altLang="de-DE" dirty="0" smtClean="0">
              <a:latin typeface="Times New Roman" pitchFamily="16" charset="0"/>
            </a:endParaRPr>
          </a:p>
        </p:txBody>
      </p:sp>
      <p:sp>
        <p:nvSpPr>
          <p:cNvPr id="50180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50181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50182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A8A3AABE-3158-4F65-BD95-DCE704E1944E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70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690515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1203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dirty="0" smtClean="0">
                <a:latin typeface="Times New Roman" pitchFamily="16" charset="0"/>
              </a:rPr>
              <a:t>Default-Initialisierung ist bei </a:t>
            </a:r>
            <a:r>
              <a:rPr lang="de-DE" altLang="de-DE" dirty="0" err="1" smtClean="0">
                <a:latin typeface="Times New Roman" pitchFamily="16" charset="0"/>
              </a:rPr>
              <a:t>gcc</a:t>
            </a:r>
            <a:r>
              <a:rPr lang="de-DE" altLang="de-DE" dirty="0" smtClean="0">
                <a:latin typeface="Times New Roman" pitchFamily="16" charset="0"/>
              </a:rPr>
              <a:t> netterweise 0 und gibt die </a:t>
            </a:r>
            <a:r>
              <a:rPr lang="de-DE" altLang="de-DE" smtClean="0">
                <a:latin typeface="Times New Roman" pitchFamily="16" charset="0"/>
              </a:rPr>
              <a:t>Warnung "uninitialized"</a:t>
            </a:r>
            <a:endParaRPr lang="de-DE" altLang="de-DE" dirty="0" smtClean="0">
              <a:latin typeface="Times New Roman" pitchFamily="16" charset="0"/>
            </a:endParaRPr>
          </a:p>
        </p:txBody>
      </p:sp>
      <p:sp>
        <p:nvSpPr>
          <p:cNvPr id="51204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November 19, 2007</a:t>
            </a:r>
          </a:p>
        </p:txBody>
      </p:sp>
      <p:sp>
        <p:nvSpPr>
          <p:cNvPr id="51205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|  </a:t>
            </a:r>
          </a:p>
        </p:txBody>
      </p:sp>
      <p:sp>
        <p:nvSpPr>
          <p:cNvPr id="51206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|  </a:t>
            </a:r>
            <a:fld id="{8304641D-A7D4-4A77-9566-83B8A02670F6}" type="slidenum">
              <a:rPr lang="en-US" altLang="de-DE" sz="1100" smtClean="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73</a:t>
            </a:fld>
            <a:endParaRPr lang="en-US" altLang="de-DE" sz="1100" smtClean="0"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627499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36462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2227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71450" indent="-171450">
              <a:buFontTx/>
              <a:buChar char="-"/>
            </a:pPr>
            <a:r>
              <a:rPr lang="de-DE" altLang="de-DE" dirty="0" smtClean="0">
                <a:latin typeface="Times New Roman" pitchFamily="16" charset="0"/>
              </a:rPr>
              <a:t>Vereinfacht die Übergabe an Funktionen</a:t>
            </a:r>
          </a:p>
          <a:p>
            <a:pPr marL="171450" indent="-171450">
              <a:buFontTx/>
              <a:buChar char="-"/>
            </a:pPr>
            <a:r>
              <a:rPr lang="de-DE" altLang="de-DE" dirty="0" smtClean="0">
                <a:latin typeface="Times New Roman" pitchFamily="16" charset="0"/>
              </a:rPr>
              <a:t>Speicherplatzreduktion</a:t>
            </a:r>
          </a:p>
          <a:p>
            <a:pPr marL="171450" indent="-171450">
              <a:buFontTx/>
              <a:buChar char="-"/>
            </a:pPr>
            <a:r>
              <a:rPr lang="de-DE" altLang="de-DE" dirty="0" smtClean="0">
                <a:latin typeface="Times New Roman" pitchFamily="16" charset="0"/>
              </a:rPr>
              <a:t>In Java: Übergabe per Reference</a:t>
            </a:r>
          </a:p>
        </p:txBody>
      </p:sp>
      <p:sp>
        <p:nvSpPr>
          <p:cNvPr id="52228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52229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52230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9F8A5734-C84D-4F57-B3B3-603B6A69C1B6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81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248723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Wann benötigt eine Referenz</a:t>
            </a:r>
            <a:r>
              <a:rPr lang="en-US" baseline="0" smtClean="0"/>
              <a:t> Speicher?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smtClean="0"/>
              <a:t>Als Funktionsparameter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smtClean="0"/>
              <a:t>Als Klassenmember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aseline="0" smtClean="0"/>
              <a:t>(Siehe: https://stackoverflow.com/a/38310081 )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6950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Links: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smtClean="0"/>
              <a:t>http://de.wikipedia.org/wiki/Geschichte_der_Programmiersprachen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smtClean="0"/>
              <a:t>Erstes Programm: 1842, Ada Lovelace für Analytical</a:t>
            </a:r>
            <a:r>
              <a:rPr lang="de-DE" baseline="0" dirty="0" smtClean="0"/>
              <a:t> Engine von Charles Babbage</a:t>
            </a:r>
            <a:endParaRPr lang="de-DE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 smtClean="0"/>
              <a:t>Simula</a:t>
            </a:r>
            <a:r>
              <a:rPr lang="de-DE" dirty="0" smtClean="0"/>
              <a:t> 67</a:t>
            </a: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de-DE" dirty="0" smtClean="0"/>
              <a:t>Klassenkonzept</a:t>
            </a:r>
            <a:r>
              <a:rPr lang="de-DE" baseline="0" dirty="0" smtClean="0"/>
              <a:t>, um Parameterdschungel zu entgehen</a:t>
            </a:r>
            <a:endParaRPr lang="de-DE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smtClean="0"/>
              <a:t>BCPL</a:t>
            </a: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de-DE" dirty="0" smtClean="0"/>
              <a:t>1967, MIT, Martin Richards, einfach zu erlernende Sprache/Pioniersprache</a:t>
            </a: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de-DE" dirty="0" smtClean="0"/>
              <a:t>nur ein Typ: Wort -&gt;</a:t>
            </a:r>
            <a:r>
              <a:rPr lang="de-DE" baseline="0" dirty="0" smtClean="0"/>
              <a:t> muss interpretiert werden</a:t>
            </a: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neue Idee: Zwischen-/Objektcode</a:t>
            </a: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eingesetzt zur Implementierung von </a:t>
            </a:r>
            <a:r>
              <a:rPr lang="de-DE" baseline="0" dirty="0" err="1" smtClean="0"/>
              <a:t>AmigaOS</a:t>
            </a:r>
            <a:endParaRPr lang="de-DE" baseline="0" dirty="0" smtClean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B</a:t>
            </a: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1969, Ken Thompson, Dennis </a:t>
            </a:r>
            <a:r>
              <a:rPr lang="de-DE" baseline="0" dirty="0" err="1" smtClean="0"/>
              <a:t>Ritchie</a:t>
            </a:r>
            <a:endParaRPr lang="de-DE" baseline="0" dirty="0" smtClean="0"/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interpretierter Zwischencode</a:t>
            </a: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manche Programme lassen sich tatsächlich mit C-Compiler übersetzen (Traditional Mode)</a:t>
            </a:r>
            <a:endParaRPr lang="de-DE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smtClean="0"/>
              <a:t>C</a:t>
            </a: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de-DE" dirty="0" smtClean="0"/>
              <a:t>Standards: C89/C90, C95, C99, C11</a:t>
            </a: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de-DE" dirty="0" smtClean="0"/>
              <a:t>1969-1973: Dennis </a:t>
            </a:r>
            <a:r>
              <a:rPr lang="de-DE" dirty="0" err="1" smtClean="0"/>
              <a:t>Ritchie</a:t>
            </a:r>
            <a:r>
              <a:rPr lang="de-DE" dirty="0" smtClean="0"/>
              <a:t>, Entwicklung von Unix (neu</a:t>
            </a:r>
            <a:r>
              <a:rPr lang="de-DE" baseline="0" dirty="0" smtClean="0"/>
              <a:t> implementiert in C im Jahr 1973)</a:t>
            </a: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1978: </a:t>
            </a:r>
            <a:r>
              <a:rPr lang="de-DE" baseline="0" dirty="0" err="1" smtClean="0"/>
              <a:t>Kernighan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Ritchie</a:t>
            </a:r>
            <a:r>
              <a:rPr lang="de-DE" baseline="0" dirty="0" smtClean="0"/>
              <a:t> (</a:t>
            </a:r>
            <a:r>
              <a:rPr lang="de-DE" baseline="0" dirty="0" err="1" smtClean="0"/>
              <a:t>unsigned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long</a:t>
            </a:r>
            <a:r>
              <a:rPr lang="de-DE" baseline="0" dirty="0" smtClean="0"/>
              <a:t>/</a:t>
            </a:r>
            <a:r>
              <a:rPr lang="de-DE" baseline="0" dirty="0" err="1" smtClean="0"/>
              <a:t>int</a:t>
            </a:r>
            <a:r>
              <a:rPr lang="de-DE" baseline="0" dirty="0" smtClean="0"/>
              <a:t>, &lt;</a:t>
            </a:r>
            <a:r>
              <a:rPr lang="de-DE" baseline="0" dirty="0" err="1" smtClean="0"/>
              <a:t>stdio.h</a:t>
            </a:r>
            <a:r>
              <a:rPr lang="de-DE" baseline="0" dirty="0" smtClean="0"/>
              <a:t>&gt;)</a:t>
            </a: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1983-1989: Standardisierung durch ANSI; 1990: ISO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C++ </a:t>
            </a: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Bjarne </a:t>
            </a:r>
            <a:r>
              <a:rPr lang="de-DE" baseline="0" dirty="0" err="1" smtClean="0"/>
              <a:t>Stroustroup</a:t>
            </a:r>
            <a:r>
              <a:rPr lang="de-DE" baseline="0" dirty="0" smtClean="0"/>
              <a:t>: </a:t>
            </a:r>
          </a:p>
          <a:p>
            <a:pPr marL="1314450" lvl="2" indent="-171450">
              <a:buFont typeface="Arial" panose="020B0604020202020204" pitchFamily="34" charset="0"/>
              <a:buChar char="•"/>
            </a:pPr>
            <a:r>
              <a:rPr lang="de-DE" baseline="0" dirty="0" err="1" smtClean="0"/>
              <a:t>Simula</a:t>
            </a:r>
            <a:r>
              <a:rPr lang="de-DE" baseline="0" dirty="0" smtClean="0"/>
              <a:t> 2 gut zu programmieren, jedoch nicht für hocheffizienten Code geeignet</a:t>
            </a:r>
          </a:p>
          <a:p>
            <a:pPr marL="1314450" lvl="2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BCPL: effizient, jedoch nicht für größere Projekte geeignet</a:t>
            </a:r>
          </a:p>
          <a:p>
            <a:pPr marL="1314450" lvl="2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C: weit verbreitet</a:t>
            </a: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de-DE" baseline="0" dirty="0" err="1" smtClean="0"/>
              <a:t>Erweiterugen</a:t>
            </a:r>
            <a:r>
              <a:rPr lang="de-DE" baseline="0" dirty="0" smtClean="0"/>
              <a:t>:</a:t>
            </a:r>
          </a:p>
          <a:p>
            <a:pPr marL="1314450" lvl="2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Klassenkonzept (Simula-67) -&gt; </a:t>
            </a:r>
            <a:r>
              <a:rPr lang="de-DE" i="1" baseline="0" dirty="0" smtClean="0"/>
              <a:t>C </a:t>
            </a:r>
            <a:r>
              <a:rPr lang="de-DE" i="1" baseline="0" dirty="0" err="1" smtClean="0"/>
              <a:t>with</a:t>
            </a:r>
            <a:r>
              <a:rPr lang="de-DE" i="1" baseline="0" dirty="0" smtClean="0"/>
              <a:t> </a:t>
            </a:r>
            <a:r>
              <a:rPr lang="de-DE" i="1" baseline="0" dirty="0" err="1" smtClean="0"/>
              <a:t>Classes</a:t>
            </a:r>
            <a:r>
              <a:rPr lang="de-DE" i="0" baseline="0" dirty="0" smtClean="0"/>
              <a:t> (ab 1983: </a:t>
            </a:r>
            <a:r>
              <a:rPr lang="de-DE" i="1" baseline="0" dirty="0" smtClean="0"/>
              <a:t>C++</a:t>
            </a:r>
            <a:r>
              <a:rPr lang="de-DE" i="0" baseline="0" dirty="0" smtClean="0"/>
              <a:t>)</a:t>
            </a:r>
          </a:p>
          <a:p>
            <a:pPr marL="1314450" lvl="2" indent="-171450">
              <a:buFont typeface="Arial" panose="020B0604020202020204" pitchFamily="34" charset="0"/>
              <a:buChar char="•"/>
            </a:pPr>
            <a:r>
              <a:rPr lang="de-DE" i="0" baseline="0" dirty="0" smtClean="0"/>
              <a:t>1983: Überladen von Funktionen und Operatoren, Referenzen, Konstanten</a:t>
            </a:r>
          </a:p>
          <a:p>
            <a:pPr marL="1314450" lvl="2" indent="-171450">
              <a:buFont typeface="Arial" panose="020B0604020202020204" pitchFamily="34" charset="0"/>
              <a:buChar char="•"/>
            </a:pPr>
            <a:r>
              <a:rPr lang="de-DE" i="0" baseline="0" dirty="0" smtClean="0"/>
              <a:t>1985: Mehrfachvererbung, abstrakte Klassen, statische/konstante Funktionen, </a:t>
            </a:r>
            <a:r>
              <a:rPr lang="de-DE" i="1" baseline="0" dirty="0" err="1" smtClean="0"/>
              <a:t>protected</a:t>
            </a:r>
            <a:endParaRPr lang="de-DE" baseline="0" dirty="0" smtClean="0"/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Erster Compiler: </a:t>
            </a:r>
            <a:r>
              <a:rPr lang="de-DE" i="1" baseline="0" dirty="0" err="1" smtClean="0"/>
              <a:t>cfront</a:t>
            </a:r>
            <a:r>
              <a:rPr lang="de-DE" i="0" baseline="0" dirty="0" smtClean="0"/>
              <a:t> generiert C++-Code</a:t>
            </a: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de-DE" i="0" baseline="0" dirty="0" smtClean="0"/>
              <a:t>Seit C++11: </a:t>
            </a:r>
            <a:r>
              <a:rPr lang="de-DE" i="0" baseline="0" dirty="0" err="1" smtClean="0"/>
              <a:t>foreach</a:t>
            </a:r>
            <a:r>
              <a:rPr lang="de-DE" i="0" baseline="0" dirty="0" smtClean="0"/>
              <a:t>, automatische Typableitung (</a:t>
            </a:r>
            <a:r>
              <a:rPr lang="de-DE" i="1" baseline="0" dirty="0" err="1" smtClean="0"/>
              <a:t>auto</a:t>
            </a:r>
            <a:r>
              <a:rPr lang="de-DE" i="0" baseline="0" dirty="0" smtClean="0"/>
              <a:t>), </a:t>
            </a:r>
            <a:r>
              <a:rPr lang="de-DE" i="0" baseline="0" dirty="0" err="1" smtClean="0"/>
              <a:t>Compilezeitchecks</a:t>
            </a:r>
            <a:r>
              <a:rPr lang="de-DE" i="0" baseline="0" dirty="0" smtClean="0"/>
              <a:t> (</a:t>
            </a:r>
            <a:r>
              <a:rPr lang="de-DE" i="1" baseline="0" dirty="0" err="1" smtClean="0"/>
              <a:t>static</a:t>
            </a:r>
            <a:r>
              <a:rPr lang="de-DE" i="1" baseline="0" dirty="0" smtClean="0"/>
              <a:t> </a:t>
            </a:r>
            <a:r>
              <a:rPr lang="de-DE" i="1" baseline="0" dirty="0" err="1" smtClean="0"/>
              <a:t>asserts</a:t>
            </a:r>
            <a:r>
              <a:rPr lang="de-DE" i="0" baseline="0" dirty="0" smtClean="0"/>
              <a:t>)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de-DE" dirty="0" smtClean="0"/>
              <a:t>Java</a:t>
            </a: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de-DE" dirty="0" smtClean="0"/>
              <a:t>1991/1992,</a:t>
            </a:r>
            <a:r>
              <a:rPr lang="de-DE" baseline="0" dirty="0" smtClean="0"/>
              <a:t> SUN, James </a:t>
            </a:r>
            <a:r>
              <a:rPr lang="de-DE" baseline="0" dirty="0" err="1" smtClean="0"/>
              <a:t>Gosling</a:t>
            </a:r>
            <a:r>
              <a:rPr lang="de-DE" baseline="0" dirty="0" smtClean="0"/>
              <a:t> et al.</a:t>
            </a: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Ursprünglicher Name: </a:t>
            </a:r>
            <a:r>
              <a:rPr lang="de-DE" baseline="0" dirty="0" err="1" smtClean="0"/>
              <a:t>Oak</a:t>
            </a:r>
            <a:r>
              <a:rPr lang="de-DE" baseline="0" dirty="0" smtClean="0"/>
              <a:t> (Eiche vor </a:t>
            </a:r>
            <a:r>
              <a:rPr lang="de-DE" baseline="0" dirty="0" err="1" smtClean="0"/>
              <a:t>Goslings</a:t>
            </a:r>
            <a:r>
              <a:rPr lang="de-DE" baseline="0" dirty="0" smtClean="0"/>
              <a:t> Fenster)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67561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49263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  <a:defRPr/>
            </a:pPr>
            <a:endParaRPr lang="en-US" smtClean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66669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60909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3251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71450" indent="-171450">
              <a:buFontTx/>
              <a:buChar char="-"/>
            </a:pPr>
            <a:r>
              <a:rPr lang="de-DE" altLang="de-DE" dirty="0" smtClean="0">
                <a:latin typeface="Times New Roman" pitchFamily="16" charset="0"/>
              </a:rPr>
              <a:t>Vermeidet</a:t>
            </a:r>
            <a:r>
              <a:rPr lang="de-DE" altLang="de-DE" baseline="0" dirty="0" smtClean="0">
                <a:latin typeface="Times New Roman" pitchFamily="16" charset="0"/>
              </a:rPr>
              <a:t> Programmierfehler (Überschreiben von Funktionsparametern…)</a:t>
            </a:r>
          </a:p>
          <a:p>
            <a:pPr marL="171450" indent="-171450">
              <a:buFontTx/>
              <a:buChar char="-"/>
            </a:pPr>
            <a:r>
              <a:rPr lang="de-DE" altLang="de-DE" dirty="0" smtClean="0">
                <a:latin typeface="Times New Roman" pitchFamily="16" charset="0"/>
              </a:rPr>
              <a:t>Macht</a:t>
            </a:r>
            <a:r>
              <a:rPr lang="de-DE" altLang="de-DE" baseline="0" dirty="0" smtClean="0">
                <a:latin typeface="Times New Roman" pitchFamily="16" charset="0"/>
              </a:rPr>
              <a:t> Absicht des Programmierers klar -&gt; Dokumentation</a:t>
            </a:r>
          </a:p>
          <a:p>
            <a:pPr marL="171450" indent="-171450">
              <a:buFontTx/>
              <a:buChar char="-"/>
            </a:pPr>
            <a:r>
              <a:rPr lang="de-DE" altLang="de-DE" baseline="0" dirty="0" smtClean="0">
                <a:latin typeface="Times New Roman" pitchFamily="16" charset="0"/>
              </a:rPr>
              <a:t>Kann ich einer bestimmten Funktion gefahrlos mein Objekt übergeben und weiß, dass es nicht verändert wird?</a:t>
            </a:r>
          </a:p>
          <a:p>
            <a:pPr marL="171450" indent="-171450">
              <a:buFontTx/>
              <a:buChar char="-"/>
            </a:pPr>
            <a:endParaRPr lang="de-DE" altLang="de-DE" baseline="0" dirty="0" smtClean="0">
              <a:latin typeface="Times New Roman" pitchFamily="16" charset="0"/>
            </a:endParaRPr>
          </a:p>
          <a:p>
            <a:pPr marL="171450" indent="-171450">
              <a:buFontTx/>
              <a:buChar char="-"/>
            </a:pPr>
            <a:r>
              <a:rPr lang="de-DE" altLang="de-DE" b="1" baseline="0" dirty="0" smtClean="0">
                <a:latin typeface="Times New Roman" pitchFamily="16" charset="0"/>
              </a:rPr>
              <a:t>Java</a:t>
            </a:r>
            <a:br>
              <a:rPr lang="de-DE" altLang="de-DE" b="1" baseline="0" dirty="0" smtClean="0">
                <a:latin typeface="Times New Roman" pitchFamily="16" charset="0"/>
              </a:rPr>
            </a:br>
            <a:r>
              <a:rPr lang="de-DE" altLang="de-DE" b="1" baseline="0" dirty="0" smtClean="0">
                <a:latin typeface="Times New Roman" pitchFamily="16" charset="0"/>
              </a:rPr>
              <a:t>    </a:t>
            </a:r>
            <a:r>
              <a:rPr lang="de-DE" altLang="de-DE" b="0" baseline="0" dirty="0" smtClean="0">
                <a:latin typeface="Times New Roman" pitchFamily="16" charset="0"/>
              </a:rPr>
              <a:t>Keine neue </a:t>
            </a:r>
            <a:r>
              <a:rPr lang="de-DE" altLang="de-DE" b="1" baseline="0" dirty="0" smtClean="0">
                <a:latin typeface="Times New Roman" pitchFamily="16" charset="0"/>
              </a:rPr>
              <a:t>Zuweisung</a:t>
            </a:r>
            <a:r>
              <a:rPr lang="de-DE" altLang="de-DE" b="0" baseline="0" dirty="0" smtClean="0">
                <a:latin typeface="Times New Roman" pitchFamily="16" charset="0"/>
              </a:rPr>
              <a:t> möglich, Manipulationen am </a:t>
            </a:r>
            <a:r>
              <a:rPr lang="de-DE" altLang="de-DE" b="1" baseline="0" dirty="0" smtClean="0">
                <a:latin typeface="Times New Roman" pitchFamily="16" charset="0"/>
              </a:rPr>
              <a:t>Zustand</a:t>
            </a:r>
            <a:r>
              <a:rPr lang="de-DE" altLang="de-DE" b="0" baseline="0" dirty="0" smtClean="0">
                <a:latin typeface="Times New Roman" pitchFamily="16" charset="0"/>
              </a:rPr>
              <a:t> sind </a:t>
            </a:r>
            <a:r>
              <a:rPr lang="de-DE" altLang="de-DE" b="1" baseline="0" dirty="0" smtClean="0">
                <a:latin typeface="Times New Roman" pitchFamily="16" charset="0"/>
              </a:rPr>
              <a:t>möglich</a:t>
            </a:r>
            <a:r>
              <a:rPr lang="de-DE" altLang="de-DE" b="0" baseline="0" dirty="0" smtClean="0">
                <a:latin typeface="Times New Roman" pitchFamily="16" charset="0"/>
              </a:rPr>
              <a:t>.    </a:t>
            </a:r>
            <a:endParaRPr lang="de-DE" altLang="de-DE" b="1" baseline="0" dirty="0" smtClean="0">
              <a:latin typeface="Times New Roman" pitchFamily="16" charset="0"/>
            </a:endParaRPr>
          </a:p>
          <a:p>
            <a:pPr marL="0" indent="0">
              <a:buFontTx/>
              <a:buNone/>
            </a:pPr>
            <a:endParaRPr lang="de-DE" altLang="de-DE" dirty="0" smtClean="0">
              <a:latin typeface="Times New Roman" pitchFamily="16" charset="0"/>
            </a:endParaRPr>
          </a:p>
          <a:p>
            <a:pPr marL="0" indent="0">
              <a:buFontTx/>
              <a:buNone/>
            </a:pPr>
            <a:r>
              <a:rPr lang="de-DE" altLang="de-DE" dirty="0" smtClean="0">
                <a:latin typeface="Times New Roman" pitchFamily="16" charset="0"/>
              </a:rPr>
              <a:t>Position</a:t>
            </a:r>
            <a:r>
              <a:rPr lang="de-DE" altLang="de-DE" baseline="0" dirty="0" smtClean="0">
                <a:latin typeface="Times New Roman" pitchFamily="16" charset="0"/>
              </a:rPr>
              <a:t> des *: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altLang="de-DE" baseline="0" dirty="0" smtClean="0">
                <a:latin typeface="Times New Roman" pitchFamily="16" charset="0"/>
              </a:rPr>
              <a:t>Kein syntaktischer Unterschied, jedoch bindet der * in folgendem Code nur an die </a:t>
            </a:r>
            <a:r>
              <a:rPr lang="de-DE" altLang="de-DE" i="1" baseline="0" dirty="0" smtClean="0">
                <a:latin typeface="Times New Roman" pitchFamily="16" charset="0"/>
              </a:rPr>
              <a:t>erste Variable</a:t>
            </a:r>
            <a:r>
              <a:rPr lang="de-DE" altLang="de-DE" i="0" baseline="0" dirty="0" smtClean="0">
                <a:latin typeface="Times New Roman" pitchFamily="16" charset="0"/>
              </a:rPr>
              <a:t>; die weiteren Variablen sind vom Typ </a:t>
            </a:r>
            <a:r>
              <a:rPr lang="de-DE" altLang="de-DE" i="1" baseline="0" dirty="0" smtClean="0">
                <a:latin typeface="Times New Roman" pitchFamily="16" charset="0"/>
              </a:rPr>
              <a:t>int.</a:t>
            </a:r>
            <a:br>
              <a:rPr lang="de-DE" altLang="de-DE" i="1" baseline="0" dirty="0" smtClean="0">
                <a:latin typeface="Times New Roman" pitchFamily="16" charset="0"/>
              </a:rPr>
            </a:br>
            <a:r>
              <a:rPr lang="de-DE" altLang="de-DE" i="0" baseline="0" dirty="0" err="1" smtClean="0">
                <a:latin typeface="Times New Roman" pitchFamily="16" charset="0"/>
              </a:rPr>
              <a:t>int</a:t>
            </a:r>
            <a:r>
              <a:rPr lang="de-DE" altLang="de-DE" i="0" baseline="0" dirty="0" smtClean="0">
                <a:latin typeface="Times New Roman" pitchFamily="16" charset="0"/>
              </a:rPr>
              <a:t> *iP1, iP2, iP3;</a:t>
            </a:r>
            <a:endParaRPr lang="de-DE" altLang="de-DE" i="0" dirty="0" smtClean="0">
              <a:latin typeface="Times New Roman" pitchFamily="16" charset="0"/>
            </a:endParaRPr>
          </a:p>
        </p:txBody>
      </p:sp>
      <p:sp>
        <p:nvSpPr>
          <p:cNvPr id="5325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5325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5325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6775A062-1A8A-4084-8B81-E33BA407A859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90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396967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3251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indent="0">
              <a:buFontTx/>
              <a:buNone/>
            </a:pPr>
            <a:r>
              <a:rPr lang="de-DE" altLang="de-DE" i="0" dirty="0" err="1" smtClean="0">
                <a:latin typeface="Times New Roman" pitchFamily="16" charset="0"/>
              </a:rPr>
              <a:t>Asterisk</a:t>
            </a:r>
            <a:r>
              <a:rPr lang="de-DE" altLang="de-DE" i="0" dirty="0" smtClean="0">
                <a:latin typeface="Times New Roman" pitchFamily="16" charset="0"/>
              </a:rPr>
              <a:t>: (i) Als Teil des </a:t>
            </a:r>
            <a:r>
              <a:rPr lang="de-DE" altLang="de-DE" b="1" i="0" dirty="0" smtClean="0">
                <a:latin typeface="Times New Roman" pitchFamily="16" charset="0"/>
              </a:rPr>
              <a:t>Typs</a:t>
            </a:r>
            <a:r>
              <a:rPr lang="de-DE" altLang="de-DE" i="0" dirty="0" smtClean="0">
                <a:latin typeface="Times New Roman" pitchFamily="16" charset="0"/>
              </a:rPr>
              <a:t> bei Pointern, (ii) Als </a:t>
            </a:r>
            <a:r>
              <a:rPr lang="de-DE" altLang="de-DE" i="0" dirty="0" err="1" smtClean="0">
                <a:latin typeface="Times New Roman" pitchFamily="16" charset="0"/>
              </a:rPr>
              <a:t>Dereferenzierungs</a:t>
            </a:r>
            <a:r>
              <a:rPr lang="de-DE" altLang="de-DE" b="1" i="0" dirty="0" err="1" smtClean="0">
                <a:latin typeface="Times New Roman" pitchFamily="16" charset="0"/>
              </a:rPr>
              <a:t>operator</a:t>
            </a:r>
            <a:endParaRPr lang="de-DE" altLang="de-DE" b="1" i="0" dirty="0" smtClean="0">
              <a:latin typeface="Times New Roman" pitchFamily="16" charset="0"/>
            </a:endParaRPr>
          </a:p>
          <a:p>
            <a:pPr marL="0" indent="0">
              <a:buFontTx/>
              <a:buNone/>
            </a:pPr>
            <a:r>
              <a:rPr lang="de-DE" altLang="de-DE" i="0" dirty="0" err="1" smtClean="0">
                <a:latin typeface="Times New Roman" pitchFamily="16" charset="0"/>
              </a:rPr>
              <a:t>Ampersand</a:t>
            </a:r>
            <a:r>
              <a:rPr lang="de-DE" altLang="de-DE" i="0" dirty="0" smtClean="0">
                <a:latin typeface="Times New Roman" pitchFamily="16" charset="0"/>
              </a:rPr>
              <a:t>: (i) Als Teil des </a:t>
            </a:r>
            <a:r>
              <a:rPr lang="de-DE" altLang="de-DE" b="1" i="0" dirty="0" smtClean="0">
                <a:latin typeface="Times New Roman" pitchFamily="16" charset="0"/>
              </a:rPr>
              <a:t>Typs</a:t>
            </a:r>
            <a:r>
              <a:rPr lang="de-DE" altLang="de-DE" i="0" dirty="0" smtClean="0">
                <a:latin typeface="Times New Roman" pitchFamily="16" charset="0"/>
              </a:rPr>
              <a:t> bei</a:t>
            </a:r>
            <a:r>
              <a:rPr lang="de-DE" altLang="de-DE" i="0" baseline="0" dirty="0" smtClean="0">
                <a:latin typeface="Times New Roman" pitchFamily="16" charset="0"/>
              </a:rPr>
              <a:t> Referenzen, (ii) Als Adress</a:t>
            </a:r>
            <a:r>
              <a:rPr lang="de-DE" altLang="de-DE" b="1" i="0" baseline="0" dirty="0" smtClean="0">
                <a:latin typeface="Times New Roman" pitchFamily="16" charset="0"/>
              </a:rPr>
              <a:t>operator</a:t>
            </a:r>
            <a:endParaRPr lang="de-DE" altLang="de-DE" b="1" i="0" dirty="0" smtClean="0">
              <a:latin typeface="Times New Roman" pitchFamily="16" charset="0"/>
            </a:endParaRPr>
          </a:p>
        </p:txBody>
      </p:sp>
      <p:sp>
        <p:nvSpPr>
          <p:cNvPr id="5325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5325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5325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6775A062-1A8A-4084-8B81-E33BA407A859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92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997508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4275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dirty="0" smtClean="0">
                <a:latin typeface="Times New Roman" pitchFamily="16" charset="0"/>
              </a:rPr>
              <a:t>#1 Sinnvoll:</a:t>
            </a:r>
          </a:p>
          <a:p>
            <a:pPr marL="171450" indent="-171450">
              <a:buFontTx/>
              <a:buChar char="-"/>
            </a:pPr>
            <a:r>
              <a:rPr lang="de-DE" altLang="de-DE" baseline="0" dirty="0" smtClean="0">
                <a:latin typeface="Times New Roman" pitchFamily="16" charset="0"/>
              </a:rPr>
              <a:t>Designabsicht ist klar </a:t>
            </a:r>
            <a:r>
              <a:rPr lang="de-DE" altLang="de-DE" baseline="0" smtClean="0">
                <a:latin typeface="Times New Roman" pitchFamily="16" charset="0"/>
              </a:rPr>
              <a:t>-&gt; "Const Correctness"</a:t>
            </a:r>
            <a:endParaRPr lang="de-DE" altLang="de-DE" baseline="0" dirty="0" smtClean="0">
              <a:latin typeface="Times New Roman" pitchFamily="16" charset="0"/>
            </a:endParaRPr>
          </a:p>
          <a:p>
            <a:pPr marL="171450" indent="-171450">
              <a:buFontTx/>
              <a:buChar char="-"/>
            </a:pPr>
            <a:r>
              <a:rPr lang="de-DE" altLang="de-DE" baseline="0" dirty="0" smtClean="0">
                <a:latin typeface="Times New Roman" pitchFamily="16" charset="0"/>
              </a:rPr>
              <a:t>vermeidet Programmierfehler</a:t>
            </a:r>
          </a:p>
          <a:p>
            <a:pPr marL="171450" indent="-171450">
              <a:buFontTx/>
              <a:buChar char="-"/>
            </a:pPr>
            <a:endParaRPr lang="de-DE" altLang="de-DE" dirty="0" smtClean="0">
              <a:latin typeface="Times New Roman" pitchFamily="16" charset="0"/>
            </a:endParaRPr>
          </a:p>
          <a:p>
            <a:r>
              <a:rPr lang="de-DE" altLang="de-DE" dirty="0" smtClean="0">
                <a:latin typeface="Times New Roman" pitchFamily="16" charset="0"/>
              </a:rPr>
              <a:t>#2 Nicht möglich:</a:t>
            </a:r>
          </a:p>
          <a:p>
            <a:r>
              <a:rPr lang="de-DE" altLang="de-DE" dirty="0" smtClean="0">
                <a:latin typeface="Times New Roman" pitchFamily="16" charset="0"/>
              </a:rPr>
              <a:t>	-</a:t>
            </a:r>
            <a:r>
              <a:rPr lang="de-DE" altLang="de-DE" baseline="0" dirty="0" smtClean="0">
                <a:latin typeface="Times New Roman" pitchFamily="16" charset="0"/>
              </a:rPr>
              <a:t> erlaube NULL als Parameterwert (nicht möglich bei Referenzen)</a:t>
            </a:r>
          </a:p>
          <a:p>
            <a:r>
              <a:rPr lang="de-DE" altLang="de-DE" baseline="0" dirty="0" smtClean="0">
                <a:latin typeface="Times New Roman" pitchFamily="16" charset="0"/>
              </a:rPr>
              <a:t>	- Manipulation am Objekt gewünscht</a:t>
            </a:r>
          </a:p>
          <a:p>
            <a:endParaRPr lang="de-DE" altLang="de-DE" dirty="0" smtClean="0">
              <a:latin typeface="Times New Roman" pitchFamily="16" charset="0"/>
            </a:endParaRPr>
          </a:p>
          <a:p>
            <a:r>
              <a:rPr lang="de-DE" altLang="de-DE" dirty="0" smtClean="0">
                <a:latin typeface="Times New Roman" pitchFamily="16" charset="0"/>
              </a:rPr>
              <a:t>#3 Initialisierungsliste:</a:t>
            </a:r>
          </a:p>
          <a:p>
            <a:r>
              <a:rPr lang="de-DE" altLang="de-DE" dirty="0" smtClean="0">
                <a:latin typeface="Times New Roman" pitchFamily="16" charset="0"/>
              </a:rPr>
              <a:t>MUSS bei</a:t>
            </a:r>
          </a:p>
          <a:p>
            <a:r>
              <a:rPr lang="de-DE" altLang="de-DE" dirty="0" smtClean="0">
                <a:latin typeface="Times New Roman" pitchFamily="16" charset="0"/>
              </a:rPr>
              <a:t>	- Elternklasse mit Nicht-</a:t>
            </a:r>
            <a:r>
              <a:rPr lang="de-DE" altLang="de-DE" dirty="0" err="1" smtClean="0">
                <a:latin typeface="Times New Roman" pitchFamily="16" charset="0"/>
              </a:rPr>
              <a:t>Defaultkonstruktor</a:t>
            </a:r>
            <a:endParaRPr lang="de-DE" altLang="de-DE" dirty="0" smtClean="0">
              <a:latin typeface="Times New Roman" pitchFamily="16" charset="0"/>
            </a:endParaRPr>
          </a:p>
          <a:p>
            <a:r>
              <a:rPr lang="de-DE" altLang="de-DE" dirty="0" smtClean="0">
                <a:latin typeface="Times New Roman" pitchFamily="16" charset="0"/>
              </a:rPr>
              <a:t>	- Referenzen, Konstanten können nur dort initialisiert werden</a:t>
            </a:r>
          </a:p>
        </p:txBody>
      </p:sp>
      <p:sp>
        <p:nvSpPr>
          <p:cNvPr id="54276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54277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54278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233EF0D3-13FD-4CCA-BC0F-8A402A983A05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101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863718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(seit 2016-09-15)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138392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49263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  <a:defRPr/>
            </a:pPr>
            <a:r>
              <a:rPr lang="en-US" smtClean="0"/>
              <a:t>(seit 2016-09-15)</a:t>
            </a:r>
          </a:p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42357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5299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dirty="0" smtClean="0">
              <a:latin typeface="Times New Roman" pitchFamily="16" charset="0"/>
            </a:endParaRPr>
          </a:p>
        </p:txBody>
      </p:sp>
      <p:sp>
        <p:nvSpPr>
          <p:cNvPr id="55300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November 19, 2007</a:t>
            </a:r>
          </a:p>
        </p:txBody>
      </p:sp>
      <p:sp>
        <p:nvSpPr>
          <p:cNvPr id="55301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|  </a:t>
            </a:r>
          </a:p>
        </p:txBody>
      </p:sp>
      <p:sp>
        <p:nvSpPr>
          <p:cNvPr id="55302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|  </a:t>
            </a:r>
            <a:fld id="{E765A437-0A3F-489D-943F-FF726D039B26}" type="slidenum">
              <a:rPr lang="en-US" altLang="de-DE" sz="1100" smtClean="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112</a:t>
            </a:fld>
            <a:endParaRPr lang="en-US" altLang="de-DE" sz="1100" smtClean="0"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252171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smtClean="0"/>
              <a:t>Notizen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mtClean="0"/>
              <a:t>An</a:t>
            </a:r>
            <a:r>
              <a:rPr lang="en-US" baseline="0" smtClean="0"/>
              <a:t> dieser Stelle gehen wir sogar weg von const &amp; hin zu ConstPersonPtr.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smtClean="0"/>
              <a:t>Es wäre aber auch möglich, die Referenz mittels *-operators zu extrahieren.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02335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Ablauf:</a:t>
            </a:r>
          </a:p>
          <a:p>
            <a:pPr marL="228600" indent="-228600">
              <a:buAutoNum type="arabicPeriod"/>
            </a:pPr>
            <a:r>
              <a:rPr lang="en-US" baseline="0" smtClean="0"/>
              <a:t>Floor[0] wird zerstört</a:t>
            </a:r>
          </a:p>
          <a:p>
            <a:pPr marL="228600" indent="-228600">
              <a:buAutoNum type="arabicPeriod"/>
            </a:pPr>
            <a:r>
              <a:rPr lang="en-US" baseline="0" smtClean="0"/>
              <a:t>Eve und Bob halten sich gegenseitig am Leben.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245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C++98: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erster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internationaler</a:t>
            </a:r>
            <a:r>
              <a:rPr lang="en-US" baseline="0" dirty="0" smtClean="0"/>
              <a:t> Standard von C++</a:t>
            </a:r>
          </a:p>
          <a:p>
            <a:r>
              <a:rPr lang="en-US" baseline="0" dirty="0" smtClean="0"/>
              <a:t>C-Standards: https://en.wikipedia.org/wiki/ANSI_C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73904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49263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  <a:defRPr/>
            </a:pPr>
            <a:r>
              <a:rPr lang="en-US" smtClean="0"/>
              <a:t>(seit 2016-09-15)</a:t>
            </a:r>
          </a:p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24336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Mögliche Lösung: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A34E3D71-B836-4D7C-A208-A1ABA1F793F2}" type="slidenum">
              <a:rPr lang="en-US" smtClean="0"/>
              <a:pPr>
                <a:defRPr/>
              </a:pPr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06570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November 19, 2007</a:t>
            </a:r>
          </a:p>
        </p:txBody>
      </p:sp>
      <p:sp>
        <p:nvSpPr>
          <p:cNvPr id="25603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|  </a:t>
            </a:r>
          </a:p>
        </p:txBody>
      </p:sp>
      <p:sp>
        <p:nvSpPr>
          <p:cNvPr id="2560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|  </a:t>
            </a:r>
            <a:fld id="{807ACFC6-F535-4DC4-B475-1D92BBB47FF8}" type="slidenum">
              <a:rPr lang="en-US" altLang="de-DE" sz="1100" smtClean="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135</a:t>
            </a:fld>
            <a:endParaRPr lang="en-US" altLang="de-DE" sz="1100" smtClean="0">
              <a:latin typeface="Stafford" pitchFamily="2" charset="0"/>
            </a:endParaRPr>
          </a:p>
        </p:txBody>
      </p:sp>
      <p:sp>
        <p:nvSpPr>
          <p:cNvPr id="2560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6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518523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Anmerkungen</a:t>
            </a:r>
            <a:r>
              <a:rPr lang="en-US" dirty="0" smtClean="0"/>
              <a:t>:</a:t>
            </a:r>
          </a:p>
          <a:p>
            <a:pPr marL="171450" indent="-171450">
              <a:buFontTx/>
              <a:buChar char="-"/>
            </a:pPr>
            <a:r>
              <a:rPr lang="en-US" dirty="0" err="1" smtClean="0"/>
              <a:t>Bei</a:t>
            </a:r>
            <a:r>
              <a:rPr lang="en-US" dirty="0" smtClean="0"/>
              <a:t> der </a:t>
            </a:r>
            <a:r>
              <a:rPr lang="en-US" dirty="0" err="1" smtClean="0"/>
              <a:t>Erzeugung</a:t>
            </a:r>
            <a:r>
              <a:rPr lang="en-US" dirty="0" smtClean="0"/>
              <a:t> von </a:t>
            </a:r>
            <a:r>
              <a:rPr lang="en-US" dirty="0" err="1" smtClean="0"/>
              <a:t>baseFromChild</a:t>
            </a:r>
            <a:r>
              <a:rPr lang="en-US" dirty="0" smtClean="0"/>
              <a:t> </a:t>
            </a:r>
            <a:r>
              <a:rPr lang="en-US" dirty="0" err="1" smtClean="0"/>
              <a:t>wird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nur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derjenige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Teil</a:t>
            </a:r>
            <a:r>
              <a:rPr lang="en-US" baseline="0" dirty="0" smtClean="0"/>
              <a:t> des </a:t>
            </a:r>
            <a:r>
              <a:rPr lang="en-US" baseline="0" dirty="0" err="1" smtClean="0"/>
              <a:t>anonymen</a:t>
            </a:r>
            <a:r>
              <a:rPr lang="en-US" baseline="0" dirty="0" smtClean="0"/>
              <a:t> </a:t>
            </a:r>
            <a:r>
              <a:rPr lang="en-US" baseline="0" err="1" smtClean="0"/>
              <a:t>Objekts</a:t>
            </a:r>
            <a:r>
              <a:rPr lang="en-US" baseline="0" smtClean="0"/>
              <a:t> "Child()" </a:t>
            </a:r>
            <a:r>
              <a:rPr lang="en-US" baseline="0" dirty="0" err="1" smtClean="0"/>
              <a:t>kopiert</a:t>
            </a:r>
            <a:r>
              <a:rPr lang="en-US" baseline="0" dirty="0" smtClean="0"/>
              <a:t>, der </a:t>
            </a:r>
            <a:r>
              <a:rPr lang="en-US" baseline="0" dirty="0" err="1" smtClean="0"/>
              <a:t>zu</a:t>
            </a:r>
            <a:r>
              <a:rPr lang="en-US" baseline="0" dirty="0" smtClean="0"/>
              <a:t> Base </a:t>
            </a:r>
            <a:r>
              <a:rPr lang="en-US" baseline="0" dirty="0" err="1" smtClean="0"/>
              <a:t>gehört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Beim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Aufruf</a:t>
            </a:r>
            <a:r>
              <a:rPr lang="en-US" baseline="0" dirty="0" smtClean="0"/>
              <a:t> der </a:t>
            </a:r>
            <a:r>
              <a:rPr lang="en-US" baseline="0" dirty="0" err="1" smtClean="0"/>
              <a:t>Funktion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doPrint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passiert</a:t>
            </a:r>
            <a:r>
              <a:rPr lang="en-US" baseline="0" dirty="0" smtClean="0"/>
              <a:t> das </a:t>
            </a:r>
            <a:r>
              <a:rPr lang="en-US" baseline="0" dirty="0" err="1" smtClean="0"/>
              <a:t>Gleiche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31905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91021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627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dirty="0" smtClean="0">
                <a:latin typeface="Times New Roman" pitchFamily="16" charset="0"/>
              </a:rPr>
              <a:t>#1 Vorteile der Polymorphie</a:t>
            </a:r>
          </a:p>
          <a:p>
            <a:r>
              <a:rPr lang="de-DE" altLang="de-DE" dirty="0" smtClean="0">
                <a:latin typeface="Times New Roman" pitchFamily="16" charset="0"/>
              </a:rPr>
              <a:t>	- Abschottung der Komponenten voneinander (Separation </a:t>
            </a:r>
            <a:r>
              <a:rPr lang="de-DE" altLang="de-DE" dirty="0" err="1" smtClean="0">
                <a:latin typeface="Times New Roman" pitchFamily="16" charset="0"/>
              </a:rPr>
              <a:t>of</a:t>
            </a:r>
            <a:r>
              <a:rPr lang="de-DE" altLang="de-DE" dirty="0" smtClean="0">
                <a:latin typeface="Times New Roman" pitchFamily="16" charset="0"/>
              </a:rPr>
              <a:t> </a:t>
            </a:r>
            <a:r>
              <a:rPr lang="de-DE" altLang="de-DE" dirty="0" err="1" smtClean="0">
                <a:latin typeface="Times New Roman" pitchFamily="16" charset="0"/>
              </a:rPr>
              <a:t>Concerns</a:t>
            </a:r>
            <a:r>
              <a:rPr lang="de-DE" altLang="de-DE" dirty="0" smtClean="0">
                <a:latin typeface="Times New Roman" pitchFamily="16" charset="0"/>
              </a:rPr>
              <a:t>)</a:t>
            </a:r>
          </a:p>
          <a:p>
            <a:r>
              <a:rPr lang="de-DE" altLang="de-DE" dirty="0" smtClean="0">
                <a:latin typeface="Times New Roman" pitchFamily="16" charset="0"/>
              </a:rPr>
              <a:t>	- Template-basierte Programmierung (definiere Erweiterungspunkte der Klasse)</a:t>
            </a:r>
          </a:p>
          <a:p>
            <a:r>
              <a:rPr lang="de-DE" altLang="de-DE" dirty="0" smtClean="0">
                <a:latin typeface="Times New Roman" pitchFamily="16" charset="0"/>
              </a:rPr>
              <a:t>	- Viele Anwendungen von C brauchen keine flexibel austauschbaren Komponenten(??)</a:t>
            </a:r>
          </a:p>
          <a:p>
            <a:r>
              <a:rPr lang="de-DE" altLang="de-DE" dirty="0" smtClean="0">
                <a:latin typeface="Times New Roman" pitchFamily="16" charset="0"/>
              </a:rPr>
              <a:t>	- Mechanismen für Polymorphie: Dynamisches Binden (Klassen), </a:t>
            </a:r>
            <a:r>
              <a:rPr lang="de-DE" altLang="de-DE" dirty="0" err="1" smtClean="0">
                <a:latin typeface="Times New Roman" pitchFamily="16" charset="0"/>
              </a:rPr>
              <a:t>Funktionspointer</a:t>
            </a:r>
            <a:endParaRPr lang="de-DE" altLang="de-DE" dirty="0" smtClean="0">
              <a:latin typeface="Times New Roman" pitchFamily="16" charset="0"/>
            </a:endParaRPr>
          </a:p>
          <a:p>
            <a:r>
              <a:rPr lang="de-DE" altLang="de-DE" dirty="0" smtClean="0">
                <a:latin typeface="Times New Roman" pitchFamily="16" charset="0"/>
              </a:rPr>
              <a:t>	- </a:t>
            </a:r>
          </a:p>
          <a:p>
            <a:endParaRPr lang="de-DE" altLang="de-DE" dirty="0" smtClean="0">
              <a:latin typeface="Times New Roman" pitchFamily="16" charset="0"/>
            </a:endParaRPr>
          </a:p>
          <a:p>
            <a:r>
              <a:rPr lang="de-DE" altLang="de-DE" dirty="0" smtClean="0">
                <a:latin typeface="Times New Roman" pitchFamily="16" charset="0"/>
              </a:rPr>
              <a:t>#2 Polymorphie ohne Vererbung</a:t>
            </a:r>
          </a:p>
          <a:p>
            <a:r>
              <a:rPr lang="de-DE" altLang="de-DE" dirty="0" smtClean="0">
                <a:latin typeface="Times New Roman" pitchFamily="16" charset="0"/>
              </a:rPr>
              <a:t>	- Superklasse</a:t>
            </a:r>
            <a:r>
              <a:rPr lang="de-DE" altLang="de-DE" baseline="0" dirty="0" smtClean="0">
                <a:latin typeface="Times New Roman" pitchFamily="16" charset="0"/>
              </a:rPr>
              <a:t> stellt statisch sicher, dass alle </a:t>
            </a:r>
            <a:r>
              <a:rPr lang="de-DE" altLang="de-DE" baseline="0" dirty="0" err="1" smtClean="0">
                <a:latin typeface="Times New Roman" pitchFamily="16" charset="0"/>
              </a:rPr>
              <a:t>Kindklassen</a:t>
            </a:r>
            <a:r>
              <a:rPr lang="de-DE" altLang="de-DE" baseline="0" dirty="0" smtClean="0">
                <a:latin typeface="Times New Roman" pitchFamily="16" charset="0"/>
              </a:rPr>
              <a:t> eine einheitliche Schnittstelle anbieten.</a:t>
            </a:r>
            <a:r>
              <a:rPr lang="de-DE" altLang="de-DE" dirty="0" smtClean="0">
                <a:latin typeface="Times New Roman" pitchFamily="16" charset="0"/>
              </a:rPr>
              <a:t/>
            </a:r>
            <a:br>
              <a:rPr lang="de-DE" altLang="de-DE" dirty="0" smtClean="0">
                <a:latin typeface="Times New Roman" pitchFamily="16" charset="0"/>
              </a:rPr>
            </a:br>
            <a:r>
              <a:rPr lang="de-DE" altLang="de-DE" dirty="0" smtClean="0">
                <a:latin typeface="Times New Roman" pitchFamily="16" charset="0"/>
              </a:rPr>
              <a:t>	- Ja, z.B</a:t>
            </a:r>
            <a:r>
              <a:rPr lang="de-DE" altLang="de-DE" smtClean="0">
                <a:latin typeface="Times New Roman" pitchFamily="16" charset="0"/>
              </a:rPr>
              <a:t>. "Duck Typing": </a:t>
            </a:r>
            <a:r>
              <a:rPr lang="de-DE" altLang="de-DE" dirty="0" smtClean="0">
                <a:latin typeface="Times New Roman" pitchFamily="16" charset="0"/>
              </a:rPr>
              <a:t>Es wird zur </a:t>
            </a:r>
            <a:r>
              <a:rPr lang="de-DE" altLang="de-DE" dirty="0" err="1" smtClean="0">
                <a:latin typeface="Times New Roman" pitchFamily="16" charset="0"/>
              </a:rPr>
              <a:t>Compilezeit</a:t>
            </a:r>
            <a:r>
              <a:rPr lang="de-DE" altLang="de-DE" dirty="0" smtClean="0">
                <a:latin typeface="Times New Roman" pitchFamily="16" charset="0"/>
              </a:rPr>
              <a:t> nicht überprüft, ob die Methode tatsächlich vorhanden ist.</a:t>
            </a:r>
          </a:p>
          <a:p>
            <a:r>
              <a:rPr lang="de-DE" altLang="de-DE" dirty="0" smtClean="0">
                <a:latin typeface="Times New Roman" pitchFamily="16" charset="0"/>
              </a:rPr>
              <a:t>	- </a:t>
            </a:r>
          </a:p>
        </p:txBody>
      </p:sp>
      <p:sp>
        <p:nvSpPr>
          <p:cNvPr id="26628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26629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26630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8A6548D9-9321-4D68-BA39-D1CA73251CD7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141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780590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52166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de-DE" dirty="0" smtClean="0"/>
              <a:t>#1</a:t>
            </a:r>
            <a:r>
              <a:rPr lang="de-DE" baseline="0" dirty="0" smtClean="0"/>
              <a:t>: </a:t>
            </a:r>
            <a:r>
              <a:rPr lang="de-DE" baseline="0" dirty="0" err="1" smtClean="0"/>
              <a:t>Destruktoren</a:t>
            </a:r>
            <a:r>
              <a:rPr lang="de-DE" baseline="0" dirty="0" smtClean="0"/>
              <a:t> verhalten sich hier wie Methoden, daher ist auch bei ihnen die polymorphe Behandlung per </a:t>
            </a:r>
            <a:r>
              <a:rPr lang="de-DE" baseline="0" dirty="0" err="1" smtClean="0"/>
              <a:t>default</a:t>
            </a:r>
            <a:r>
              <a:rPr lang="de-DE" baseline="0" dirty="0" smtClean="0"/>
              <a:t> ausgeschaltet.</a:t>
            </a:r>
          </a:p>
          <a:p>
            <a:pPr>
              <a:defRPr/>
            </a:pPr>
            <a:endParaRPr lang="de-DE" baseline="0" dirty="0" smtClean="0"/>
          </a:p>
          <a:p>
            <a:pPr>
              <a:defRPr/>
            </a:pPr>
            <a:r>
              <a:rPr lang="de-DE" baseline="0" dirty="0" smtClean="0"/>
              <a:t>#2: Konstruktoren werden immer direkt aufgerufen – sie werden nie polymorph verwendet.</a:t>
            </a:r>
            <a:endParaRPr lang="de-DE" dirty="0"/>
          </a:p>
        </p:txBody>
      </p:sp>
      <p:sp>
        <p:nvSpPr>
          <p:cNvPr id="2765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2765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2765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7E032601-0E94-4FE3-A9F3-FCE3523B6883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150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707521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72960306-9630-42D8-A525-F12FE6EBC526}" type="slidenum">
              <a:rPr lang="en-US" smtClean="0"/>
              <a:pPr>
                <a:defRPr/>
              </a:pPr>
              <a:t>151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14068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de-DE" dirty="0" smtClean="0"/>
              <a:t>#1 – Warum sind virtuelle Methoden teuer?</a:t>
            </a:r>
          </a:p>
          <a:p>
            <a:pPr marL="171450" indent="-171450">
              <a:buFontTx/>
              <a:buChar char="-"/>
              <a:defRPr/>
            </a:pPr>
            <a:r>
              <a:rPr lang="de-DE" dirty="0" smtClean="0"/>
              <a:t>Ohne virtuelle Methoden ist es klar, welche Methode ausgeführt wird (-&gt; Auflösung zur </a:t>
            </a:r>
            <a:r>
              <a:rPr lang="de-DE" dirty="0" err="1" smtClean="0"/>
              <a:t>Compile</a:t>
            </a:r>
            <a:r>
              <a:rPr lang="de-DE" dirty="0" smtClean="0"/>
              <a:t>-Zeit)</a:t>
            </a:r>
          </a:p>
          <a:p>
            <a:pPr marL="171450" indent="-171450">
              <a:buFontTx/>
              <a:buChar char="-"/>
              <a:defRPr/>
            </a:pPr>
            <a:r>
              <a:rPr lang="de-DE" dirty="0" smtClean="0"/>
              <a:t>Mit virtuellen Methoden: Lookup in der sogenannten </a:t>
            </a:r>
            <a:r>
              <a:rPr lang="de-DE" dirty="0" err="1" smtClean="0"/>
              <a:t>vtable</a:t>
            </a:r>
            <a:r>
              <a:rPr lang="de-DE" dirty="0" smtClean="0"/>
              <a:t>, Speicherplatzverbrauch</a:t>
            </a:r>
          </a:p>
          <a:p>
            <a:pPr marL="171450" indent="-171450">
              <a:buFontTx/>
              <a:buChar char="-"/>
              <a:defRPr/>
            </a:pPr>
            <a:r>
              <a:rPr lang="de-DE" dirty="0" smtClean="0"/>
              <a:t>Compiler kann </a:t>
            </a:r>
            <a:r>
              <a:rPr lang="de-DE" dirty="0" err="1" smtClean="0"/>
              <a:t>tw</a:t>
            </a:r>
            <a:r>
              <a:rPr lang="de-DE" dirty="0" smtClean="0"/>
              <a:t>. trotzdem statische Analyse vornehmen</a:t>
            </a:r>
          </a:p>
          <a:p>
            <a:pPr marL="171450" indent="-171450">
              <a:buFontTx/>
              <a:buChar char="-"/>
              <a:defRPr/>
            </a:pPr>
            <a:endParaRPr lang="de-DE" dirty="0" smtClean="0"/>
          </a:p>
          <a:p>
            <a:pPr marL="0" indent="0">
              <a:buFontTx/>
              <a:buNone/>
              <a:defRPr/>
            </a:pPr>
            <a:r>
              <a:rPr lang="de-DE" dirty="0" smtClean="0"/>
              <a:t>#2 – </a:t>
            </a:r>
          </a:p>
          <a:p>
            <a:pPr marL="171450" indent="-171450">
              <a:buFontTx/>
              <a:buChar char="-"/>
              <a:defRPr/>
            </a:pPr>
            <a:r>
              <a:rPr lang="de-DE" baseline="0" dirty="0" smtClean="0"/>
              <a:t>(2) nutzt den Zuweisungsoperator: </a:t>
            </a:r>
            <a:r>
              <a:rPr lang="de-DE" baseline="0" dirty="0" err="1" smtClean="0"/>
              <a:t>void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EnergyMinimizingStrategy</a:t>
            </a:r>
            <a:r>
              <a:rPr lang="de-DE" baseline="0" dirty="0" smtClean="0"/>
              <a:t>::</a:t>
            </a:r>
            <a:r>
              <a:rPr lang="de-DE" baseline="0" dirty="0" err="1" smtClean="0"/>
              <a:t>operator</a:t>
            </a:r>
            <a:r>
              <a:rPr lang="de-DE" baseline="0" dirty="0" smtClean="0"/>
              <a:t>=(</a:t>
            </a:r>
            <a:r>
              <a:rPr lang="de-DE" baseline="0" dirty="0" err="1" smtClean="0"/>
              <a:t>const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EnergyMinimizingStrategy</a:t>
            </a:r>
            <a:r>
              <a:rPr lang="de-DE" baseline="0" dirty="0" smtClean="0"/>
              <a:t> &amp;</a:t>
            </a:r>
            <a:r>
              <a:rPr lang="de-DE" baseline="0" dirty="0" err="1" smtClean="0"/>
              <a:t>strategy</a:t>
            </a:r>
            <a:r>
              <a:rPr lang="de-DE" baseline="0" dirty="0" smtClean="0"/>
              <a:t>)</a:t>
            </a:r>
          </a:p>
          <a:p>
            <a:pPr marL="914400" lvl="1" indent="-171450">
              <a:buFontTx/>
              <a:buChar char="-"/>
              <a:defRPr/>
            </a:pPr>
            <a:r>
              <a:rPr lang="de-DE" baseline="0" dirty="0" smtClean="0"/>
              <a:t> siehe nächste Folie!!</a:t>
            </a:r>
          </a:p>
          <a:p>
            <a:pPr marL="171450" marR="0" indent="-171450" algn="l" defTabSz="449263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Tx/>
              <a:buChar char="-"/>
              <a:tabLst/>
              <a:defRPr/>
            </a:pPr>
            <a:r>
              <a:rPr lang="de-DE" baseline="0" dirty="0" smtClean="0"/>
              <a:t>(3) nutzt den </a:t>
            </a:r>
            <a:r>
              <a:rPr lang="de-DE" baseline="0" dirty="0" err="1" smtClean="0"/>
              <a:t>Copy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Constructor</a:t>
            </a:r>
            <a:r>
              <a:rPr lang="de-DE" baseline="0" dirty="0" smtClean="0"/>
              <a:t>: </a:t>
            </a:r>
            <a:r>
              <a:rPr lang="de-DE" baseline="0" dirty="0" err="1" smtClean="0"/>
              <a:t>EnergyMinimizingStrategy</a:t>
            </a:r>
            <a:r>
              <a:rPr lang="de-DE" baseline="0" dirty="0" smtClean="0"/>
              <a:t>(</a:t>
            </a:r>
            <a:r>
              <a:rPr lang="de-DE" baseline="0" dirty="0" err="1" smtClean="0"/>
              <a:t>const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EnergyMinimizingStrategy</a:t>
            </a:r>
            <a:r>
              <a:rPr lang="de-DE" baseline="0" dirty="0" smtClean="0"/>
              <a:t>  &amp;</a:t>
            </a:r>
            <a:r>
              <a:rPr lang="de-DE" baseline="0" dirty="0" err="1" smtClean="0"/>
              <a:t>strategy</a:t>
            </a:r>
            <a:r>
              <a:rPr lang="de-DE" baseline="0" dirty="0" smtClean="0"/>
              <a:t>)</a:t>
            </a:r>
            <a:endParaRPr lang="de-DE" dirty="0"/>
          </a:p>
        </p:txBody>
      </p:sp>
      <p:sp>
        <p:nvSpPr>
          <p:cNvPr id="28676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28677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28678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5656D959-CED8-4C10-AFBE-F007630C437D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154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13359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November 19, 2007</a:t>
            </a:r>
          </a:p>
        </p:txBody>
      </p:sp>
      <p:sp>
        <p:nvSpPr>
          <p:cNvPr id="19459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|  </a:t>
            </a:r>
          </a:p>
        </p:txBody>
      </p:sp>
      <p:sp>
        <p:nvSpPr>
          <p:cNvPr id="1946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|  </a:t>
            </a:r>
            <a:fld id="{D3B5DB73-46F7-4F1D-B10E-15ED302C5BCB}" type="slidenum">
              <a:rPr lang="en-US" altLang="de-DE" sz="1100" smtClean="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8</a:t>
            </a:fld>
            <a:endParaRPr lang="en-US" altLang="de-DE" sz="1100" smtClean="0">
              <a:latin typeface="Stafford" pitchFamily="2" charset="0"/>
            </a:endParaRPr>
          </a:p>
        </p:txBody>
      </p:sp>
      <p:sp>
        <p:nvSpPr>
          <p:cNvPr id="1946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62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dirty="0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245974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1203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Klassendiagramm durch die Anordnung nicht ganz offensichtlich</a:t>
            </a:r>
          </a:p>
        </p:txBody>
      </p:sp>
      <p:sp>
        <p:nvSpPr>
          <p:cNvPr id="51204" name="Date Placehold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1205" name="Footer Placehold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1206" name="Slide Number Placehold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F49B66D0-B4A6-4C59-B728-BAA09A26C243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158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381294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2227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222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E5FFA480-F5A3-468B-BA33-648505BDA440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159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  <p:sp>
        <p:nvSpPr>
          <p:cNvPr id="5222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30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571954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3251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325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4FBFB852-E688-469B-B0AF-137D40AAC421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160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  <p:sp>
        <p:nvSpPr>
          <p:cNvPr id="5325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4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48314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4275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4276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12B2B1A5-7312-4DD8-B08B-CF5BA7873C67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161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  <p:sp>
        <p:nvSpPr>
          <p:cNvPr id="5427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8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701200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4275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4276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12B2B1A5-7312-4DD8-B08B-CF5BA7873C67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162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  <p:sp>
        <p:nvSpPr>
          <p:cNvPr id="5427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8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527956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5299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530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64B6418A-4F40-4505-9410-F1920183D862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163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  <p:sp>
        <p:nvSpPr>
          <p:cNvPr id="5530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2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409664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6323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632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8A743EE5-3B72-4BEA-8381-9F7A5E2CB52C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165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  <p:sp>
        <p:nvSpPr>
          <p:cNvPr id="5632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6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430460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45059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4506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F09C5DF8-820D-4854-8931-A8AC0E0A2178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168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  <p:sp>
        <p:nvSpPr>
          <p:cNvPr id="4506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62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981429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1203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Klassendiagramm durch die Anordnung nicht ganz offensichtlich</a:t>
            </a:r>
          </a:p>
        </p:txBody>
      </p:sp>
      <p:sp>
        <p:nvSpPr>
          <p:cNvPr id="51204" name="Date Placehold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1205" name="Footer Placehold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1206" name="Slide Number Placehold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F49B66D0-B4A6-4C59-B728-BAA09A26C243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171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108749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7107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dirty="0" smtClean="0">
              <a:latin typeface="Times New Roman" pitchFamily="16" charset="0"/>
            </a:endParaRPr>
          </a:p>
        </p:txBody>
      </p:sp>
      <p:sp>
        <p:nvSpPr>
          <p:cNvPr id="47108" name="Date Placehold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47109" name="Footer Placehold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47110" name="Slide Number Placehold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D47E5DDC-22A9-4FC0-8760-4BEFEC8788BD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175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91387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November 19, 2007</a:t>
            </a:r>
          </a:p>
        </p:txBody>
      </p:sp>
      <p:sp>
        <p:nvSpPr>
          <p:cNvPr id="20483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|  </a:t>
            </a:r>
          </a:p>
        </p:txBody>
      </p:sp>
      <p:sp>
        <p:nvSpPr>
          <p:cNvPr id="2048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|  </a:t>
            </a:r>
            <a:fld id="{EEE2A8F5-FFE4-47B8-BEAF-2EF180671D47}" type="slidenum">
              <a:rPr lang="en-US" altLang="de-DE" sz="1100" smtClean="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10</a:t>
            </a:fld>
            <a:endParaRPr lang="en-US" altLang="de-DE" sz="1100" smtClean="0">
              <a:latin typeface="Stafford" pitchFamily="2" charset="0"/>
            </a:endParaRPr>
          </a:p>
        </p:txBody>
      </p:sp>
      <p:sp>
        <p:nvSpPr>
          <p:cNvPr id="2048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6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894815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8131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dirty="0" smtClean="0">
              <a:latin typeface="Times New Roman" pitchFamily="16" charset="0"/>
            </a:endParaRPr>
          </a:p>
        </p:txBody>
      </p:sp>
      <p:sp>
        <p:nvSpPr>
          <p:cNvPr id="4813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4813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4813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42B98642-87D7-4DA3-90BE-A971F0CB85C6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176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302257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9155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dirty="0" smtClean="0">
              <a:latin typeface="Times New Roman" pitchFamily="16" charset="0"/>
            </a:endParaRPr>
          </a:p>
        </p:txBody>
      </p:sp>
      <p:sp>
        <p:nvSpPr>
          <p:cNvPr id="49156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49157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49158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E71930E0-C8D5-4B5A-8ECB-24034CE7266B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177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4971198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de-DE" dirty="0" smtClean="0"/>
              <a:t>#1 – Induzierte Schnittstelle</a:t>
            </a:r>
          </a:p>
          <a:p>
            <a:pPr marL="171450" indent="-171450">
              <a:buFontTx/>
              <a:buChar char="-"/>
              <a:defRPr/>
            </a:pPr>
            <a:r>
              <a:rPr lang="de-DE" dirty="0" smtClean="0"/>
              <a:t>Benutzung der Typparameter legt erwartete Methoden fest.</a:t>
            </a:r>
          </a:p>
          <a:p>
            <a:pPr marL="171450" indent="-171450">
              <a:buFontTx/>
              <a:buChar char="-"/>
              <a:defRPr/>
            </a:pPr>
            <a:r>
              <a:rPr lang="de-DE" dirty="0" smtClean="0"/>
              <a:t>In manchen</a:t>
            </a:r>
            <a:r>
              <a:rPr lang="de-DE" baseline="0" dirty="0" smtClean="0"/>
              <a:t> Fällen (siehe Beispiel) kann es auch keine eindeutige Schnittstelle geben!</a:t>
            </a:r>
            <a:endParaRPr lang="de-DE" dirty="0" smtClean="0"/>
          </a:p>
          <a:p>
            <a:pPr>
              <a:defRPr/>
            </a:pPr>
            <a:endParaRPr lang="de-DE" dirty="0" smtClean="0"/>
          </a:p>
          <a:p>
            <a:pPr>
              <a:defRPr/>
            </a:pPr>
            <a:r>
              <a:rPr lang="de-DE" dirty="0" smtClean="0"/>
              <a:t>#2 – Nachteile</a:t>
            </a:r>
          </a:p>
          <a:p>
            <a:pPr marL="171450" indent="-171450">
              <a:buFontTx/>
              <a:buChar char="-"/>
              <a:defRPr/>
            </a:pPr>
            <a:r>
              <a:rPr lang="de-DE" dirty="0" smtClean="0"/>
              <a:t>Sie ist implizit.</a:t>
            </a:r>
          </a:p>
          <a:p>
            <a:pPr marL="171450" indent="-171450">
              <a:buFontTx/>
              <a:buChar char="-"/>
              <a:defRPr/>
            </a:pPr>
            <a:r>
              <a:rPr lang="de-DE" dirty="0" smtClean="0"/>
              <a:t>Sie kann nicht zur </a:t>
            </a:r>
            <a:r>
              <a:rPr lang="de-DE" dirty="0" err="1" smtClean="0"/>
              <a:t>Compile</a:t>
            </a:r>
            <a:r>
              <a:rPr lang="de-DE" dirty="0" smtClean="0"/>
              <a:t>-Zeit überprüft werden.</a:t>
            </a:r>
          </a:p>
          <a:p>
            <a:pPr marL="171450" indent="-171450">
              <a:buFontTx/>
              <a:buChar char="-"/>
              <a:defRPr/>
            </a:pPr>
            <a:endParaRPr lang="de-DE" dirty="0" smtClean="0"/>
          </a:p>
          <a:p>
            <a:pPr>
              <a:defRPr/>
            </a:pPr>
            <a:r>
              <a:rPr lang="de-DE" dirty="0" smtClean="0"/>
              <a:t>#2 – Vorteile </a:t>
            </a:r>
          </a:p>
          <a:p>
            <a:pPr>
              <a:defRPr/>
            </a:pPr>
            <a:r>
              <a:rPr lang="de-DE" dirty="0" smtClean="0"/>
              <a:t>- Reduzierter </a:t>
            </a:r>
            <a:r>
              <a:rPr lang="de-DE" smtClean="0"/>
              <a:t>Implementierungsaufwand ("Duck Typing")</a:t>
            </a:r>
            <a:endParaRPr lang="de-DE" dirty="0"/>
          </a:p>
        </p:txBody>
      </p:sp>
      <p:sp>
        <p:nvSpPr>
          <p:cNvPr id="50180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0181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0182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48177EE5-852D-45CB-B494-53757599A7A7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178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096925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8131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dirty="0" smtClean="0">
              <a:latin typeface="Times New Roman" pitchFamily="16" charset="0"/>
            </a:endParaRPr>
          </a:p>
        </p:txBody>
      </p:sp>
      <p:sp>
        <p:nvSpPr>
          <p:cNvPr id="4813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4813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4813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42B98642-87D7-4DA3-90BE-A971F0CB85C6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179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493165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8371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dirty="0" err="1" smtClean="0">
                <a:latin typeface="Times New Roman" pitchFamily="16" charset="0"/>
              </a:rPr>
              <a:t>Funktionszeiger</a:t>
            </a:r>
            <a:r>
              <a:rPr lang="de-DE" altLang="de-DE" dirty="0" smtClean="0">
                <a:latin typeface="Times New Roman" pitchFamily="16" charset="0"/>
              </a:rPr>
              <a:t>, </a:t>
            </a:r>
            <a:r>
              <a:rPr lang="de-DE" altLang="de-DE" dirty="0" err="1" smtClean="0">
                <a:latin typeface="Times New Roman" pitchFamily="16" charset="0"/>
              </a:rPr>
              <a:t>Function</a:t>
            </a:r>
            <a:r>
              <a:rPr lang="de-DE" altLang="de-DE" dirty="0" smtClean="0">
                <a:latin typeface="Times New Roman" pitchFamily="16" charset="0"/>
              </a:rPr>
              <a:t> Pointer</a:t>
            </a:r>
          </a:p>
        </p:txBody>
      </p:sp>
      <p:sp>
        <p:nvSpPr>
          <p:cNvPr id="5837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9pPr>
          </a:lstStyle>
          <a:p>
            <a:pPr eaLnBrk="1" hangingPunct="1">
              <a:buFont typeface="Stafford" charset="0"/>
              <a:buNone/>
            </a:pPr>
            <a:r>
              <a:rPr lang="en-US" altLang="de-DE" smtClean="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5837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9pPr>
          </a:lstStyle>
          <a:p>
            <a:pPr eaLnBrk="1" hangingPunct="1">
              <a:buFont typeface="Stafford" charset="0"/>
              <a:buNone/>
            </a:pPr>
            <a:r>
              <a:rPr lang="en-US" altLang="de-DE" smtClean="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5837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1pPr>
            <a:lvl2pPr marL="742950" indent="-28575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2pPr>
            <a:lvl3pPr marL="11430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3pPr>
            <a:lvl4pPr marL="16002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4pPr>
            <a:lvl5pPr marL="20574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9pPr>
          </a:lstStyle>
          <a:p>
            <a:pPr eaLnBrk="1" hangingPunct="1">
              <a:buFont typeface="Stafford" charset="0"/>
              <a:buNone/>
            </a:pPr>
            <a:r>
              <a:rPr lang="en-US" altLang="de-DE" smtClean="0">
                <a:solidFill>
                  <a:srgbClr val="000000"/>
                </a:solidFill>
                <a:latin typeface="Stafford" charset="0"/>
              </a:rPr>
              <a:t>|  </a:t>
            </a:r>
            <a:fld id="{7925F69F-0191-480E-B8FD-2514D3F32D99}" type="slidenum">
              <a:rPr lang="en-US" altLang="de-DE" smtClean="0">
                <a:solidFill>
                  <a:srgbClr val="000000"/>
                </a:solidFill>
                <a:latin typeface="Stafford" charset="0"/>
              </a:rPr>
              <a:pPr eaLnBrk="1" hangingPunct="1">
                <a:buFont typeface="Stafford" charset="0"/>
                <a:buNone/>
              </a:pPr>
              <a:t>185</a:t>
            </a:fld>
            <a:endParaRPr lang="en-US" altLang="de-DE" smtClean="0">
              <a:solidFill>
                <a:srgbClr val="000000"/>
              </a:solidFill>
              <a:latin typeface="Staffor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4196933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9395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Motivation?!?</a:t>
            </a:r>
          </a:p>
        </p:txBody>
      </p:sp>
      <p:sp>
        <p:nvSpPr>
          <p:cNvPr id="59396" name="Date Placehold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9397" name="Footer Placehold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9398" name="Slide Number Placehold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BE9395B8-0784-411B-A0A2-9C5EE2E5943D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186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8185433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0419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60420" name="Date Placehold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60421" name="Footer Placehold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60422" name="Slide Number Placehold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8D54ED61-1AFA-4D10-88AF-720A4E8F1074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188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8407059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1443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dirty="0" smtClean="0">
                <a:latin typeface="Times New Roman" pitchFamily="16" charset="0"/>
              </a:rPr>
              <a:t>#1</a:t>
            </a:r>
          </a:p>
          <a:p>
            <a:r>
              <a:rPr lang="de-DE" altLang="de-DE" baseline="0" dirty="0" smtClean="0">
                <a:latin typeface="Times New Roman" pitchFamily="16" charset="0"/>
              </a:rPr>
              <a:t> - Kompakt</a:t>
            </a:r>
          </a:p>
          <a:p>
            <a:r>
              <a:rPr lang="de-DE" altLang="de-DE" baseline="0" dirty="0" smtClean="0">
                <a:latin typeface="Times New Roman" pitchFamily="16" charset="0"/>
              </a:rPr>
              <a:t> - Aber: Zustand?</a:t>
            </a:r>
          </a:p>
          <a:p>
            <a:endParaRPr lang="de-DE" altLang="de-DE" baseline="0" dirty="0" smtClean="0">
              <a:latin typeface="Times New Roman" pitchFamily="16" charset="0"/>
            </a:endParaRPr>
          </a:p>
          <a:p>
            <a:r>
              <a:rPr lang="de-DE" altLang="de-DE" baseline="0" dirty="0" smtClean="0">
                <a:latin typeface="Times New Roman" pitchFamily="16" charset="0"/>
              </a:rPr>
              <a:t>#2</a:t>
            </a:r>
          </a:p>
          <a:p>
            <a:r>
              <a:rPr lang="de-DE" altLang="de-DE" baseline="0" dirty="0" smtClean="0">
                <a:latin typeface="Times New Roman" pitchFamily="16" charset="0"/>
              </a:rPr>
              <a:t> - funktionale Programmiersprachen erlauben </a:t>
            </a:r>
            <a:r>
              <a:rPr lang="de-DE" altLang="de-DE" baseline="0" dirty="0" err="1" smtClean="0">
                <a:latin typeface="Times New Roman" pitchFamily="16" charset="0"/>
              </a:rPr>
              <a:t>tw</a:t>
            </a:r>
            <a:r>
              <a:rPr lang="de-DE" altLang="de-DE" baseline="0" dirty="0" smtClean="0">
                <a:latin typeface="Times New Roman" pitchFamily="16" charset="0"/>
              </a:rPr>
              <a:t>. Belegung der </a:t>
            </a:r>
            <a:r>
              <a:rPr lang="de-DE" altLang="de-DE" baseline="0" dirty="0" err="1" smtClean="0">
                <a:latin typeface="Times New Roman" pitchFamily="16" charset="0"/>
              </a:rPr>
              <a:t>Paramter</a:t>
            </a:r>
            <a:endParaRPr lang="de-DE" altLang="de-DE" dirty="0" smtClean="0">
              <a:latin typeface="Times New Roman" pitchFamily="16" charset="0"/>
            </a:endParaRPr>
          </a:p>
        </p:txBody>
      </p:sp>
      <p:sp>
        <p:nvSpPr>
          <p:cNvPr id="61444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61445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61446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B86D3BD6-8AB6-4B94-8CDA-29CCD66636FE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195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0605364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2467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InputIterator:</a:t>
            </a:r>
          </a:p>
          <a:p>
            <a:r>
              <a:rPr lang="de-DE" altLang="de-DE" smtClean="0">
                <a:latin typeface="Times New Roman" pitchFamily="16" charset="0"/>
              </a:rPr>
              <a:t>	++ Iterator vorwärts bewegen</a:t>
            </a:r>
          </a:p>
          <a:p>
            <a:r>
              <a:rPr lang="de-DE" altLang="de-DE" smtClean="0">
                <a:latin typeface="Times New Roman" pitchFamily="16" charset="0"/>
              </a:rPr>
              <a:t>	*    Lesezugriff</a:t>
            </a:r>
          </a:p>
          <a:p>
            <a:r>
              <a:rPr lang="de-DE" altLang="de-DE" smtClean="0">
                <a:latin typeface="Times New Roman" pitchFamily="16" charset="0"/>
              </a:rPr>
              <a:t>	==/!= prüfen, ob Iterator am Ende angekommen ist</a:t>
            </a:r>
          </a:p>
          <a:p>
            <a:r>
              <a:rPr lang="de-DE" altLang="de-DE" smtClean="0">
                <a:latin typeface="Times New Roman" pitchFamily="16" charset="0"/>
              </a:rPr>
              <a:t>OutputIterator</a:t>
            </a:r>
          </a:p>
          <a:p>
            <a:r>
              <a:rPr lang="de-DE" altLang="de-DE" smtClean="0">
                <a:latin typeface="Times New Roman" pitchFamily="16" charset="0"/>
              </a:rPr>
              <a:t>	++ Iterator vorwärts bewegen</a:t>
            </a:r>
          </a:p>
          <a:p>
            <a:r>
              <a:rPr lang="de-DE" altLang="de-DE" smtClean="0">
                <a:latin typeface="Times New Roman" pitchFamily="16" charset="0"/>
              </a:rPr>
              <a:t>	*    Schreibzugriff</a:t>
            </a:r>
          </a:p>
        </p:txBody>
      </p:sp>
      <p:sp>
        <p:nvSpPr>
          <p:cNvPr id="62468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62469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62470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DF31CE3E-CE32-4C98-80D9-28E69E9754EF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199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2658174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3491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Übergabe per Value ^^</a:t>
            </a:r>
          </a:p>
        </p:txBody>
      </p:sp>
      <p:sp>
        <p:nvSpPr>
          <p:cNvPr id="63492" name="Date Placehold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63493" name="Footer Placehold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63494" name="Slide Number Placehold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C72927AE-6AD4-4062-8390-4629514404B6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204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04609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November 19, 2007</a:t>
            </a:r>
          </a:p>
        </p:txBody>
      </p:sp>
      <p:sp>
        <p:nvSpPr>
          <p:cNvPr id="26627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|  </a:t>
            </a:r>
          </a:p>
        </p:txBody>
      </p:sp>
      <p:sp>
        <p:nvSpPr>
          <p:cNvPr id="2662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|  </a:t>
            </a:r>
            <a:fld id="{9A557B9B-627D-4455-B6A5-D16F373E10AB}" type="slidenum">
              <a:rPr lang="en-US" altLang="de-DE" sz="1100" smtClean="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22</a:t>
            </a:fld>
            <a:endParaRPr lang="en-US" altLang="de-DE" sz="1100" smtClean="0">
              <a:latin typeface="Stafford" pitchFamily="2" charset="0"/>
            </a:endParaRPr>
          </a:p>
        </p:txBody>
      </p:sp>
      <p:sp>
        <p:nvSpPr>
          <p:cNvPr id="2662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30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5481520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de-DE" dirty="0" smtClean="0"/>
              <a:t>#1 – Vorteile von </a:t>
            </a:r>
            <a:r>
              <a:rPr lang="de-DE" dirty="0" err="1" smtClean="0"/>
              <a:t>remove_copy_if</a:t>
            </a:r>
            <a:endParaRPr lang="de-DE" dirty="0" smtClean="0"/>
          </a:p>
          <a:p>
            <a:pPr marL="171450" indent="-171450">
              <a:buFontTx/>
              <a:buChar char="-"/>
              <a:defRPr/>
            </a:pPr>
            <a:r>
              <a:rPr lang="de-DE" dirty="0" smtClean="0"/>
              <a:t>enthält nur die wesentlichen Informationen (vgl. imperativ vs. funktional)</a:t>
            </a:r>
          </a:p>
          <a:p>
            <a:pPr marL="171450" indent="-171450">
              <a:buFontTx/>
              <a:buChar char="-"/>
              <a:defRPr/>
            </a:pPr>
            <a:r>
              <a:rPr lang="de-DE" dirty="0" smtClean="0"/>
              <a:t>generische Verwendbarkeit</a:t>
            </a:r>
          </a:p>
          <a:p>
            <a:pPr marL="171450" indent="-171450">
              <a:buFontTx/>
              <a:buChar char="-"/>
              <a:defRPr/>
            </a:pPr>
            <a:r>
              <a:rPr lang="de-DE" dirty="0" smtClean="0"/>
              <a:t>man braucht </a:t>
            </a:r>
            <a:r>
              <a:rPr lang="de-DE" dirty="0" err="1" smtClean="0"/>
              <a:t>selbser</a:t>
            </a:r>
            <a:r>
              <a:rPr lang="de-DE" dirty="0" smtClean="0"/>
              <a:t> </a:t>
            </a:r>
            <a:r>
              <a:rPr lang="de-DE" baseline="0" dirty="0" smtClean="0"/>
              <a:t>nicht mit Templates zu hantieren</a:t>
            </a:r>
          </a:p>
        </p:txBody>
      </p:sp>
      <p:sp>
        <p:nvSpPr>
          <p:cNvPr id="64516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64517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64518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4E5ECD92-A2C3-4487-ABB8-158CAB211D83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205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3897104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Alternativ</a:t>
            </a:r>
            <a:r>
              <a:rPr lang="en-US" dirty="0" smtClean="0"/>
              <a:t>: </a:t>
            </a:r>
            <a:r>
              <a:rPr lang="en-US" sz="1200" kern="1200" dirty="0" err="1" smtClean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objs</a:t>
            </a:r>
            <a:r>
              <a:rPr lang="en-US" sz="1200" kern="1200" smtClean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 = </a:t>
            </a:r>
            <a:r>
              <a:rPr lang="en-US" sz="1200" kern="1200" dirty="0" smtClean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$(</a:t>
            </a:r>
            <a:r>
              <a:rPr lang="en-US" sz="1200" kern="1200" dirty="0" err="1" smtClean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patsubst</a:t>
            </a:r>
            <a:r>
              <a:rPr lang="en-US" sz="1200" kern="1200" dirty="0" smtClean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 %.</a:t>
            </a:r>
            <a:r>
              <a:rPr lang="en-US" sz="1200" kern="1200" dirty="0" err="1" smtClean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cpp</a:t>
            </a:r>
            <a:r>
              <a:rPr lang="en-US" sz="1200" kern="1200" dirty="0" smtClean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, %.o, $(</a:t>
            </a:r>
            <a:r>
              <a:rPr lang="en-US" sz="1200" kern="1200" dirty="0" err="1" smtClean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srcs</a:t>
            </a:r>
            <a:r>
              <a:rPr lang="en-US" sz="1200" kern="1200" dirty="0" smtClean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)) 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72E324A3-01C2-45DD-9993-943ECECA3B40}" type="slidenum">
              <a:rPr lang="en-US" smtClean="0"/>
              <a:pPr>
                <a:defRPr/>
              </a:pPr>
              <a:t>210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863052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72E324A3-01C2-45DD-9993-943ECECA3B40}" type="slidenum">
              <a:rPr lang="en-US" smtClean="0"/>
              <a:pPr>
                <a:defRPr/>
              </a:pPr>
              <a:t>212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55114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(vgl auch: https://en.wikibooks.org/wiki/C%2B%2B_Programming/Programming_Languages/Comparisons/Java )</a:t>
            </a:r>
          </a:p>
          <a:p>
            <a:pPr>
              <a:defRPr/>
            </a:pPr>
            <a:r>
              <a:rPr lang="de-DE" smtClean="0"/>
              <a:t>Java</a:t>
            </a:r>
            <a:r>
              <a:rPr lang="de-DE" dirty="0" smtClean="0"/>
              <a:t>: </a:t>
            </a:r>
          </a:p>
          <a:p>
            <a:pPr>
              <a:defRPr/>
            </a:pPr>
            <a:r>
              <a:rPr lang="de-DE" dirty="0" smtClean="0"/>
              <a:t>+ plattformunabhängige Repräsentation</a:t>
            </a:r>
          </a:p>
          <a:p>
            <a:pPr>
              <a:defRPr/>
            </a:pPr>
            <a:r>
              <a:rPr lang="de-DE" dirty="0" smtClean="0"/>
              <a:t>+ JVM fördert Entwicklung anderer Sprachen (Scala, Groovy, </a:t>
            </a:r>
            <a:r>
              <a:rPr lang="de-DE" dirty="0" err="1" smtClean="0"/>
              <a:t>Clojure</a:t>
            </a:r>
            <a:r>
              <a:rPr lang="de-DE" dirty="0" smtClean="0"/>
              <a:t>,...) -&gt; Wettbewerbsvorteil?</a:t>
            </a:r>
          </a:p>
          <a:p>
            <a:pPr>
              <a:defRPr/>
            </a:pPr>
            <a:endParaRPr lang="de-DE" dirty="0" smtClean="0"/>
          </a:p>
          <a:p>
            <a:pPr marL="171450" indent="-171450">
              <a:buFontTx/>
              <a:buChar char="-"/>
              <a:defRPr/>
            </a:pPr>
            <a:r>
              <a:rPr lang="de-DE" dirty="0" smtClean="0"/>
              <a:t>langsamer als C++ (???)  </a:t>
            </a:r>
          </a:p>
          <a:p>
            <a:pPr marL="171450" indent="-171450">
              <a:buFontTx/>
              <a:buChar char="-"/>
              <a:defRPr/>
            </a:pPr>
            <a:r>
              <a:rPr lang="de-DE" dirty="0" smtClean="0"/>
              <a:t>nur dynamisches Linken  </a:t>
            </a:r>
          </a:p>
          <a:p>
            <a:pPr>
              <a:buFontTx/>
              <a:buNone/>
              <a:defRPr/>
            </a:pPr>
            <a:endParaRPr lang="de-DE" dirty="0" smtClean="0"/>
          </a:p>
          <a:p>
            <a:pPr>
              <a:buFontTx/>
              <a:buNone/>
              <a:defRPr/>
            </a:pPr>
            <a:r>
              <a:rPr lang="de-DE" dirty="0" smtClean="0"/>
              <a:t>C++  </a:t>
            </a:r>
          </a:p>
          <a:p>
            <a:pPr>
              <a:buFontTx/>
              <a:buNone/>
              <a:defRPr/>
            </a:pPr>
            <a:r>
              <a:rPr lang="de-DE" dirty="0" smtClean="0"/>
              <a:t>+ statisches und dynamisches Linken  </a:t>
            </a:r>
          </a:p>
          <a:p>
            <a:pPr>
              <a:buFontTx/>
              <a:buNone/>
              <a:defRPr/>
            </a:pPr>
            <a:r>
              <a:rPr lang="de-DE" dirty="0" smtClean="0"/>
              <a:t>+ Leistungsfähigkeit?  </a:t>
            </a:r>
          </a:p>
          <a:p>
            <a:pPr>
              <a:buFontTx/>
              <a:buNone/>
              <a:defRPr/>
            </a:pPr>
            <a:endParaRPr lang="de-DE" dirty="0" smtClean="0"/>
          </a:p>
          <a:p>
            <a:pPr marL="171450" indent="-171450">
              <a:buFontTx/>
              <a:buChar char="-"/>
              <a:defRPr/>
            </a:pPr>
            <a:r>
              <a:rPr lang="de-DE" dirty="0" smtClean="0"/>
              <a:t>steile Lernkurve (größerer Programmieraufwand, fehleranfälliger)  </a:t>
            </a:r>
          </a:p>
          <a:p>
            <a:pPr marL="171450" indent="-171450">
              <a:buFontTx/>
              <a:buChar char="-"/>
              <a:defRPr/>
            </a:pPr>
            <a:r>
              <a:rPr lang="de-DE" dirty="0" smtClean="0"/>
              <a:t>wenige eingebaute Standarddatentypen, dafür aber STL etc.  +/- Pointer sind sehr mächtig</a:t>
            </a:r>
          </a:p>
          <a:p>
            <a:pPr marL="171450" indent="-171450">
              <a:buFontTx/>
              <a:buChar char="-"/>
              <a:defRPr/>
            </a:pPr>
            <a:endParaRPr lang="de-DE" dirty="0" smtClean="0"/>
          </a:p>
          <a:p>
            <a:pPr marL="0" indent="0">
              <a:buFontTx/>
              <a:buNone/>
              <a:defRPr/>
            </a:pPr>
            <a:endParaRPr lang="de-DE" dirty="0"/>
          </a:p>
        </p:txBody>
      </p:sp>
      <p:sp>
        <p:nvSpPr>
          <p:cNvPr id="3277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3277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3277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91C824C3-DC08-4DC6-AB47-FCF45186EE92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216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7142105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13315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13316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25D83E1A-19A8-422B-AD3B-E32B717EDC4D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218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13317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996950"/>
            <a:ext cx="4408488" cy="330676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318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187325" y="4618038"/>
            <a:ext cx="6354763" cy="46148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altLang="de-DE" smtClean="0"/>
          </a:p>
        </p:txBody>
      </p:sp>
    </p:spTree>
    <p:extLst>
      <p:ext uri="{BB962C8B-B14F-4D97-AF65-F5344CB8AC3E}">
        <p14:creationId xmlns:p14="http://schemas.microsoft.com/office/powerpoint/2010/main" val="1801692237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#include &lt;stdio.h&gt;</a:t>
            </a:r>
          </a:p>
          <a:p>
            <a:r>
              <a:rPr lang="en-US" smtClean="0"/>
              <a:t>#include &lt;stdlib.h&gt;</a:t>
            </a:r>
          </a:p>
          <a:p>
            <a:endParaRPr lang="en-US" smtClean="0"/>
          </a:p>
          <a:p>
            <a:r>
              <a:rPr lang="en-US" smtClean="0"/>
              <a:t>const char* fmt(char a)</a:t>
            </a:r>
          </a:p>
          <a:p>
            <a:r>
              <a:rPr lang="en-US" smtClean="0"/>
              <a:t>{  </a:t>
            </a:r>
          </a:p>
          <a:p>
            <a:r>
              <a:rPr lang="en-US" smtClean="0"/>
              <a:t>    int bitsPerByte = sizeof(char) * 8;</a:t>
            </a:r>
          </a:p>
          <a:p>
            <a:r>
              <a:rPr lang="en-US" smtClean="0"/>
              <a:t>    char *toString = (char*) malloc((2 + bitsPerByte) * sizeof(char));</a:t>
            </a:r>
          </a:p>
          <a:p>
            <a:r>
              <a:rPr lang="en-US" smtClean="0"/>
              <a:t>    toString[0] = '0';</a:t>
            </a:r>
          </a:p>
          <a:p>
            <a:r>
              <a:rPr lang="en-US" smtClean="0"/>
              <a:t>    toString[1] = 'b';</a:t>
            </a:r>
          </a:p>
          <a:p>
            <a:r>
              <a:rPr lang="en-US" smtClean="0"/>
              <a:t>    for (int i = bitsPerByte - 1; i &gt;= 0; --i)</a:t>
            </a:r>
          </a:p>
          <a:p>
            <a:r>
              <a:rPr lang="en-US" smtClean="0"/>
              <a:t>    {</a:t>
            </a:r>
          </a:p>
          <a:p>
            <a:r>
              <a:rPr lang="en-US" smtClean="0"/>
              <a:t>        char c;</a:t>
            </a:r>
          </a:p>
          <a:p>
            <a:r>
              <a:rPr lang="en-US" smtClean="0"/>
              <a:t>        if (a &amp; (1 &lt;&lt; i))</a:t>
            </a:r>
          </a:p>
          <a:p>
            <a:r>
              <a:rPr lang="en-US" smtClean="0"/>
              <a:t>        {</a:t>
            </a:r>
          </a:p>
          <a:p>
            <a:r>
              <a:rPr lang="en-US" smtClean="0"/>
              <a:t>            c = '1';</a:t>
            </a:r>
          </a:p>
          <a:p>
            <a:r>
              <a:rPr lang="en-US" smtClean="0"/>
              <a:t>        }</a:t>
            </a:r>
          </a:p>
          <a:p>
            <a:r>
              <a:rPr lang="en-US" smtClean="0"/>
              <a:t>        else {</a:t>
            </a:r>
          </a:p>
          <a:p>
            <a:r>
              <a:rPr lang="en-US" smtClean="0"/>
              <a:t>            c = '0';</a:t>
            </a:r>
          </a:p>
          <a:p>
            <a:r>
              <a:rPr lang="en-US" smtClean="0"/>
              <a:t>        }</a:t>
            </a:r>
          </a:p>
          <a:p>
            <a:r>
              <a:rPr lang="en-US" smtClean="0"/>
              <a:t>        printf("%d", bitsPerByte - 1 - i + 2);</a:t>
            </a:r>
          </a:p>
          <a:p>
            <a:r>
              <a:rPr lang="en-US" smtClean="0"/>
              <a:t>        toString[bitsPerByte - 1 - i + 2] = c;</a:t>
            </a:r>
          </a:p>
          <a:p>
            <a:r>
              <a:rPr lang="en-US" smtClean="0"/>
              <a:t>    }</a:t>
            </a:r>
          </a:p>
          <a:p>
            <a:r>
              <a:rPr lang="en-US" smtClean="0"/>
              <a:t>    return toString;   </a:t>
            </a:r>
          </a:p>
          <a:p>
            <a:r>
              <a:rPr lang="en-US" smtClean="0"/>
              <a:t>}</a:t>
            </a:r>
          </a:p>
          <a:p>
            <a:endParaRPr lang="en-US" smtClean="0"/>
          </a:p>
          <a:p>
            <a:r>
              <a:rPr lang="en-US" smtClean="0"/>
              <a:t>int main()</a:t>
            </a:r>
          </a:p>
          <a:p>
            <a:r>
              <a:rPr lang="en-US" smtClean="0"/>
              <a:t>{</a:t>
            </a:r>
          </a:p>
          <a:p>
            <a:r>
              <a:rPr lang="en-US" smtClean="0"/>
              <a:t>  char a = 255;</a:t>
            </a:r>
          </a:p>
          <a:p>
            <a:r>
              <a:rPr lang="en-US" smtClean="0"/>
              <a:t>  char b = 2;</a:t>
            </a:r>
          </a:p>
          <a:p>
            <a:r>
              <a:rPr lang="en-US" smtClean="0"/>
              <a:t>  printf("a: %s, b: %s, a &amp; b: %s\n", fmt(a), fmt(b) , fmt(a &amp; b));</a:t>
            </a:r>
          </a:p>
          <a:p>
            <a:r>
              <a:rPr lang="en-US" smtClean="0"/>
              <a:t>  printf("a: %s, b: %s, a &amp; b: %s\n", fmt(a), fmt(b) , fmt(a | b));</a:t>
            </a:r>
          </a:p>
          <a:p>
            <a:r>
              <a:rPr lang="en-US" smtClean="0"/>
              <a:t>  printf("a: %s, b: %s, a &amp; b: %s\n", fmt(a), fmt(b) , fmt(a ^ b));</a:t>
            </a:r>
          </a:p>
          <a:p>
            <a:r>
              <a:rPr lang="en-US" smtClean="0"/>
              <a:t>  printf("a: %s, a &lt;&lt; b: %s\n", fmt(a), fmt(a &lt;&lt; b));</a:t>
            </a:r>
          </a:p>
          <a:p>
            <a:r>
              <a:rPr lang="en-US" smtClean="0"/>
              <a:t>  printf("a: %s, a &gt;&gt; b: %s\n", fmt(a), fmt(a &gt;&gt; b));</a:t>
            </a:r>
          </a:p>
          <a:p>
            <a:r>
              <a:rPr lang="en-US" smtClean="0"/>
              <a:t>  </a:t>
            </a:r>
          </a:p>
          <a:p>
            <a:r>
              <a:rPr lang="en-US" smtClean="0"/>
              <a:t>  printf("a: %s, ~a: %s\n", fmt(a), fmt(~a));</a:t>
            </a:r>
          </a:p>
          <a:p>
            <a:r>
              <a:rPr lang="en-US" smtClean="0"/>
              <a:t>  </a:t>
            </a:r>
          </a:p>
          <a:p>
            <a:r>
              <a:rPr lang="en-US" smtClean="0"/>
              <a:t>}</a:t>
            </a:r>
          </a:p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221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8699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224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649435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Images: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mtClean="0"/>
              <a:t>CPU: https://www.iconfinder.com/icons/2317792/applet_chip_cpu_electronics_microchip_pc_proceesor_icon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227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289418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21507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21508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58169C6A-BC63-4DF0-A9C3-BCFA44C84BAD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230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21509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996950"/>
            <a:ext cx="4408488" cy="330676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1510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187325" y="4618038"/>
            <a:ext cx="6354763" cy="46148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altLang="de-DE" smtClean="0"/>
          </a:p>
        </p:txBody>
      </p:sp>
    </p:spTree>
    <p:extLst>
      <p:ext uri="{BB962C8B-B14F-4D97-AF65-F5344CB8AC3E}">
        <p14:creationId xmlns:p14="http://schemas.microsoft.com/office/powerpoint/2010/main" val="74395518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13315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13316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25D83E1A-19A8-422B-AD3B-E32B717EDC4D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231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13317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996950"/>
            <a:ext cx="4408488" cy="330676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318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187325" y="4618038"/>
            <a:ext cx="6354763" cy="46148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altLang="de-DE" smtClean="0"/>
          </a:p>
        </p:txBody>
      </p:sp>
    </p:spTree>
    <p:extLst>
      <p:ext uri="{BB962C8B-B14F-4D97-AF65-F5344CB8AC3E}">
        <p14:creationId xmlns:p14="http://schemas.microsoft.com/office/powerpoint/2010/main" val="24578625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="1" smtClean="0"/>
              <a:t>ElevatorStrategy</a:t>
            </a:r>
            <a:r>
              <a:rPr lang="en-US" baseline="0" smtClean="0"/>
              <a:t> kann nicht instantiiert werden</a:t>
            </a:r>
          </a:p>
          <a:p>
            <a:pPr marL="171450" indent="-171450">
              <a:buFontTx/>
              <a:buChar char="-"/>
            </a:pPr>
            <a:r>
              <a:rPr lang="en-US" b="1" baseline="0" smtClean="0"/>
              <a:t>Floor</a:t>
            </a:r>
            <a:r>
              <a:rPr lang="en-US" baseline="0" smtClean="0"/>
              <a:t> besitzt 0 oder mehr (</a:t>
            </a:r>
            <a:r>
              <a:rPr lang="en-US" b="1" baseline="0" smtClean="0"/>
              <a:t>0..*</a:t>
            </a:r>
            <a:r>
              <a:rPr lang="en-US" b="0" baseline="0" smtClean="0"/>
              <a:t>)</a:t>
            </a:r>
            <a:r>
              <a:rPr lang="en-US" b="1" baseline="0" smtClean="0"/>
              <a:t> </a:t>
            </a:r>
            <a:r>
              <a:rPr lang="en-US" baseline="0" smtClean="0"/>
              <a:t>wartende Personen (</a:t>
            </a:r>
            <a:r>
              <a:rPr lang="en-US" b="1" baseline="0" smtClean="0"/>
              <a:t>waitingPeople</a:t>
            </a:r>
            <a:r>
              <a:rPr lang="en-US" baseline="0" smtClean="0"/>
              <a:t>)+ von einer Person kann ich </a:t>
            </a:r>
            <a:r>
              <a:rPr lang="en-US" b="1" baseline="0" smtClean="0"/>
              <a:t>nicht </a:t>
            </a:r>
            <a:r>
              <a:rPr lang="en-US" baseline="0" smtClean="0"/>
              <a:t>zu ihrem Floor zurücknavigieren</a:t>
            </a:r>
          </a:p>
          <a:p>
            <a:pPr marL="171450" indent="-171450">
              <a:buFontTx/>
              <a:buChar char="-"/>
            </a:pPr>
            <a:r>
              <a:rPr lang="en-US" b="1" smtClean="0"/>
              <a:t>EnergyMinimizingStrategy</a:t>
            </a:r>
            <a:r>
              <a:rPr lang="en-US" b="0" baseline="0" smtClean="0"/>
              <a:t> erbt von </a:t>
            </a:r>
            <a:r>
              <a:rPr lang="en-US" b="1" baseline="0" smtClean="0"/>
              <a:t>ElevatorStrategy</a:t>
            </a:r>
          </a:p>
          <a:p>
            <a:pPr marL="171450" indent="-171450">
              <a:buFontTx/>
              <a:buChar char="-"/>
            </a:pPr>
            <a:r>
              <a:rPr lang="en-US" b="1" baseline="0" smtClean="0"/>
              <a:t>Floor</a:t>
            </a:r>
            <a:r>
              <a:rPr lang="en-US" b="0" baseline="0" smtClean="0"/>
              <a:t> ist ein Teil von </a:t>
            </a:r>
            <a:r>
              <a:rPr lang="en-US" b="1" baseline="0" smtClean="0"/>
              <a:t>Building</a:t>
            </a:r>
            <a:r>
              <a:rPr lang="en-US" b="0" baseline="0" smtClean="0"/>
              <a:t> – wenn eine </a:t>
            </a:r>
            <a:r>
              <a:rPr lang="en-US" b="1" baseline="0" smtClean="0"/>
              <a:t>Building-Instanz</a:t>
            </a:r>
            <a:r>
              <a:rPr lang="en-US" b="0" baseline="0" smtClean="0"/>
              <a:t> zerstört wird, müssen auch alle enthaltenen </a:t>
            </a:r>
            <a:r>
              <a:rPr lang="en-US" b="1" baseline="0" smtClean="0"/>
              <a:t>Floor-Instanzen</a:t>
            </a:r>
            <a:r>
              <a:rPr lang="en-US" b="0" baseline="0" smtClean="0"/>
              <a:t> zerstört werden</a:t>
            </a:r>
          </a:p>
          <a:p>
            <a:pPr marL="171450" indent="-171450">
              <a:buFontTx/>
              <a:buChar char="-"/>
            </a:pPr>
            <a:endParaRPr lang="en-US" b="1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645005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14339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14340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94C2F4A0-40F5-41B1-AEEB-AD10DF3CDE82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232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14341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996950"/>
            <a:ext cx="4408488" cy="330676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342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187325" y="4618038"/>
            <a:ext cx="6354763" cy="46148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spcBef>
                <a:spcPts val="450"/>
              </a:spcBef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de-DE" altLang="de-DE" smtClean="0">
                <a:ea typeface="ＭＳ Ｐゴシック" charset="-128"/>
              </a:rPr>
              <a:t>Analog/Digital-Wandler: Elektronische Schaltung zur Messung einer anliegenden Spannung. Das Ergebnis dieser Messung wird als digitaler Wert zur Verfügung gestellt.</a:t>
            </a:r>
          </a:p>
          <a:p>
            <a:pPr eaLnBrk="1" hangingPunct="1">
              <a:spcBef>
                <a:spcPts val="450"/>
              </a:spcBef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de-DE" altLang="de-DE" smtClean="0">
                <a:ea typeface="ＭＳ Ｐゴシック" charset="-128"/>
              </a:rPr>
              <a:t>AD-Wandler Kanäle: Anzahl von Anschlüssen, die mit dem AD-Wandler verbunden werden können.</a:t>
            </a:r>
          </a:p>
          <a:p>
            <a:pPr eaLnBrk="1" hangingPunct="1">
              <a:spcBef>
                <a:spcPts val="450"/>
              </a:spcBef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de-DE" altLang="de-DE" smtClean="0">
                <a:ea typeface="ＭＳ Ｐゴシック" charset="-128"/>
              </a:rPr>
              <a:t>CAN-Controller: Modul zur Anbindung an einen CAN-Bus (Controller Area Network), der insbesondere im Automobilbereich weit verbreitet ist.</a:t>
            </a:r>
          </a:p>
        </p:txBody>
      </p:sp>
    </p:spTree>
    <p:extLst>
      <p:ext uri="{BB962C8B-B14F-4D97-AF65-F5344CB8AC3E}">
        <p14:creationId xmlns:p14="http://schemas.microsoft.com/office/powerpoint/2010/main" val="1757623433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15363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15364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A873C5F2-EA3E-4E71-B04E-28B60E76BB77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233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15365" name="Text Box 1"/>
          <p:cNvSpPr txBox="1">
            <a:spLocks noGrp="1" noChangeArrowheads="1"/>
          </p:cNvSpPr>
          <p:nvPr>
            <p:ph type="body"/>
          </p:nvPr>
        </p:nvSpPr>
        <p:spPr>
          <a:xfrm>
            <a:off x="187325" y="4618038"/>
            <a:ext cx="6354763" cy="46148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spcBef>
                <a:spcPts val="450"/>
              </a:spcBef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de-DE" altLang="de-DE" smtClean="0">
                <a:ea typeface="ＭＳ Ｐゴシック" charset="-128"/>
              </a:rPr>
              <a:t>Potentiometer: Einstellbarer elektrischer Widerstand</a:t>
            </a:r>
          </a:p>
        </p:txBody>
      </p:sp>
      <p:sp>
        <p:nvSpPr>
          <p:cNvPr id="15366" name="Rectangle 2"/>
          <p:cNvSpPr txBox="1">
            <a:spLocks noGrp="1" noRot="1" noChangeAspect="1" noChangeArrowheads="1" noTextEdit="1"/>
          </p:cNvSpPr>
          <p:nvPr>
            <p:ph type="sldImg" idx="1"/>
          </p:nvPr>
        </p:nvSpPr>
        <p:spPr>
          <a:xfrm>
            <a:off x="1152525" y="996950"/>
            <a:ext cx="4408488" cy="330676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</p:spTree>
    <p:extLst>
      <p:ext uri="{BB962C8B-B14F-4D97-AF65-F5344CB8AC3E}">
        <p14:creationId xmlns:p14="http://schemas.microsoft.com/office/powerpoint/2010/main" val="136401484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16387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16388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7D38A484-940D-4467-A555-EBC400D1015B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234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16389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996950"/>
            <a:ext cx="4408488" cy="330676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6390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187325" y="4618038"/>
            <a:ext cx="6354763" cy="46148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altLang="de-DE" smtClean="0"/>
          </a:p>
        </p:txBody>
      </p:sp>
    </p:spTree>
    <p:extLst>
      <p:ext uri="{BB962C8B-B14F-4D97-AF65-F5344CB8AC3E}">
        <p14:creationId xmlns:p14="http://schemas.microsoft.com/office/powerpoint/2010/main" val="2345479127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17411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17412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368BE39E-B36E-4B16-BA95-76AFEBDBE18D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235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17413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996950"/>
            <a:ext cx="4408488" cy="330676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7414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187325" y="4618038"/>
            <a:ext cx="6354763" cy="46148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altLang="de-DE" smtClean="0"/>
          </a:p>
        </p:txBody>
      </p:sp>
    </p:spTree>
    <p:extLst>
      <p:ext uri="{BB962C8B-B14F-4D97-AF65-F5344CB8AC3E}">
        <p14:creationId xmlns:p14="http://schemas.microsoft.com/office/powerpoint/2010/main" val="3609882412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18435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18436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4D32E8A7-AD49-4F13-AA5E-7B3E198935FF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236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18437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996950"/>
            <a:ext cx="4408488" cy="330676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8438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187325" y="4618038"/>
            <a:ext cx="6354763" cy="46148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spcBef>
                <a:spcPts val="450"/>
              </a:spcBef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de-DE" altLang="de-DE" smtClean="0">
                <a:ea typeface="ＭＳ Ｐゴシック" charset="-128"/>
              </a:rPr>
              <a:t>USART (Universal Asynchronous Receiver Transmitter): Schnittstelle für einfache bidirektionale serielle Kommunikation</a:t>
            </a:r>
          </a:p>
        </p:txBody>
      </p:sp>
    </p:spTree>
    <p:extLst>
      <p:ext uri="{BB962C8B-B14F-4D97-AF65-F5344CB8AC3E}">
        <p14:creationId xmlns:p14="http://schemas.microsoft.com/office/powerpoint/2010/main" val="3370682299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19459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19460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DDE056A8-2433-4AE8-8466-B1DE0B7B3561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237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19461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996950"/>
            <a:ext cx="4408488" cy="330676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9462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187325" y="4618038"/>
            <a:ext cx="6354763" cy="46148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altLang="de-DE" smtClean="0"/>
          </a:p>
        </p:txBody>
      </p:sp>
    </p:spTree>
    <p:extLst>
      <p:ext uri="{BB962C8B-B14F-4D97-AF65-F5344CB8AC3E}">
        <p14:creationId xmlns:p14="http://schemas.microsoft.com/office/powerpoint/2010/main" val="1023645843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20483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20484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A62A0A1C-AB20-40E2-807C-FC984F3F4C45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238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20485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996950"/>
            <a:ext cx="4408488" cy="330676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0486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187325" y="4618038"/>
            <a:ext cx="6354763" cy="46148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altLang="de-DE" smtClean="0"/>
          </a:p>
        </p:txBody>
      </p:sp>
    </p:spTree>
    <p:extLst>
      <p:ext uri="{BB962C8B-B14F-4D97-AF65-F5344CB8AC3E}">
        <p14:creationId xmlns:p14="http://schemas.microsoft.com/office/powerpoint/2010/main" val="962036607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20483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20484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A62A0A1C-AB20-40E2-807C-FC984F3F4C45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239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20485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996950"/>
            <a:ext cx="4408488" cy="330676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0486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187325" y="4618038"/>
            <a:ext cx="6354763" cy="46148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altLang="de-DE" smtClean="0"/>
          </a:p>
        </p:txBody>
      </p:sp>
    </p:spTree>
    <p:extLst>
      <p:ext uri="{BB962C8B-B14F-4D97-AF65-F5344CB8AC3E}">
        <p14:creationId xmlns:p14="http://schemas.microsoft.com/office/powerpoint/2010/main" val="543397462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21507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21508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58169C6A-BC63-4DF0-A9C3-BCFA44C84BAD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240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21509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996950"/>
            <a:ext cx="4408488" cy="330676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1510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187325" y="4618038"/>
            <a:ext cx="6354763" cy="46148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altLang="de-DE" smtClean="0"/>
          </a:p>
        </p:txBody>
      </p:sp>
    </p:spTree>
    <p:extLst>
      <p:ext uri="{BB962C8B-B14F-4D97-AF65-F5344CB8AC3E}">
        <p14:creationId xmlns:p14="http://schemas.microsoft.com/office/powerpoint/2010/main" val="487524880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21507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21508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58169C6A-BC63-4DF0-A9C3-BCFA44C84BAD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244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21509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996950"/>
            <a:ext cx="4408488" cy="330676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1510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187325" y="4618038"/>
            <a:ext cx="6354763" cy="46148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altLang="de-DE" smtClean="0"/>
          </a:p>
        </p:txBody>
      </p:sp>
    </p:spTree>
    <p:extLst>
      <p:ext uri="{BB962C8B-B14F-4D97-AF65-F5344CB8AC3E}">
        <p14:creationId xmlns:p14="http://schemas.microsoft.com/office/powerpoint/2010/main" val="3983538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7651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dirty="0" smtClean="0">
                <a:latin typeface="Times New Roman" pitchFamily="16" charset="0"/>
              </a:rPr>
              <a:t>#1.</a:t>
            </a:r>
          </a:p>
          <a:p>
            <a:pPr marL="171450" indent="-171450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sieht </a:t>
            </a:r>
            <a:r>
              <a:rPr lang="de-DE" altLang="de-DE" dirty="0" smtClean="0">
                <a:latin typeface="Times New Roman" pitchFamily="16" charset="0"/>
              </a:rPr>
              <a:t>man an dem </a:t>
            </a:r>
            <a:r>
              <a:rPr lang="de-DE" altLang="de-DE" smtClean="0">
                <a:latin typeface="Times New Roman" pitchFamily="16" charset="0"/>
              </a:rPr>
              <a:t>Hilfskonstrukt "Utility Klassen" </a:t>
            </a:r>
            <a:r>
              <a:rPr lang="de-DE" altLang="de-DE" dirty="0" smtClean="0">
                <a:latin typeface="Times New Roman" pitchFamily="16" charset="0"/>
              </a:rPr>
              <a:t>in </a:t>
            </a:r>
            <a:r>
              <a:rPr lang="de-DE" altLang="de-DE" smtClean="0">
                <a:latin typeface="Times New Roman" pitchFamily="16" charset="0"/>
              </a:rPr>
              <a:t>Java.</a:t>
            </a:r>
          </a:p>
          <a:p>
            <a:pPr marL="171450" indent="-171450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Viel Boilerplate-Code,</a:t>
            </a:r>
            <a:r>
              <a:rPr lang="de-DE" altLang="de-DE" baseline="0" smtClean="0">
                <a:latin typeface="Times New Roman" pitchFamily="16" charset="0"/>
              </a:rPr>
              <a:t> wenn man präzise implementiert (siehe Joshua Bloch)</a:t>
            </a:r>
          </a:p>
          <a:p>
            <a:pPr marL="914400" lvl="1" indent="-171450">
              <a:buFontTx/>
              <a:buChar char="-"/>
            </a:pPr>
            <a:r>
              <a:rPr lang="de-DE" altLang="de-DE" baseline="0" smtClean="0">
                <a:latin typeface="Times New Roman" pitchFamily="16" charset="0"/>
              </a:rPr>
              <a:t>privater Konstruktor mit "throw new UnsupportedOperationException()", finale Klasse,</a:t>
            </a:r>
            <a:r>
              <a:rPr lang="de-DE" altLang="de-DE" smtClean="0">
                <a:latin typeface="Times New Roman" pitchFamily="16" charset="0"/>
              </a:rPr>
              <a:t/>
            </a:r>
            <a:br>
              <a:rPr lang="de-DE" altLang="de-DE" smtClean="0">
                <a:latin typeface="Times New Roman" pitchFamily="16" charset="0"/>
              </a:rPr>
            </a:br>
            <a:endParaRPr lang="de-DE" altLang="de-DE" smtClean="0">
              <a:latin typeface="Times New Roman" pitchFamily="16" charset="0"/>
            </a:endParaRPr>
          </a:p>
          <a:p>
            <a:pPr marL="0" indent="0">
              <a:buFontTx/>
              <a:buNone/>
            </a:pPr>
            <a:r>
              <a:rPr lang="de-DE" altLang="de-DE" smtClean="0">
                <a:latin typeface="Times New Roman" pitchFamily="16" charset="0"/>
              </a:rPr>
              <a:t>#</a:t>
            </a:r>
            <a:r>
              <a:rPr lang="de-DE" altLang="de-DE" dirty="0" smtClean="0">
                <a:latin typeface="Times New Roman" pitchFamily="16" charset="0"/>
              </a:rPr>
              <a:t>2. Ist es sinnvoll die Paketstruktur an der Verzeichnisstruktur zu binden?</a:t>
            </a:r>
          </a:p>
          <a:p>
            <a:r>
              <a:rPr lang="de-DE" altLang="de-DE" dirty="0" smtClean="0">
                <a:latin typeface="Times New Roman" pitchFamily="16" charset="0"/>
              </a:rPr>
              <a:t>	Pro: Bessere Ordnung, leichte Orientierung</a:t>
            </a:r>
            <a:br>
              <a:rPr lang="de-DE" altLang="de-DE" dirty="0" smtClean="0">
                <a:latin typeface="Times New Roman" pitchFamily="16" charset="0"/>
              </a:rPr>
            </a:br>
            <a:r>
              <a:rPr lang="de-DE" altLang="de-DE" dirty="0" smtClean="0">
                <a:latin typeface="Times New Roman" pitchFamily="16" charset="0"/>
              </a:rPr>
              <a:t>	Contra: Lange Paketnamen/-präfixe bewirken umständliche Navigation</a:t>
            </a:r>
          </a:p>
          <a:p>
            <a:endParaRPr lang="de-DE" altLang="de-DE" dirty="0" smtClean="0">
              <a:latin typeface="Times New Roman" pitchFamily="16" charset="0"/>
            </a:endParaRPr>
          </a:p>
          <a:p>
            <a:r>
              <a:rPr lang="de-DE" altLang="de-DE" dirty="0" smtClean="0">
                <a:latin typeface="Times New Roman" pitchFamily="16" charset="0"/>
              </a:rPr>
              <a:t>#3. Darf man in Java mehrere Klassen in einer Datei implementieren?</a:t>
            </a:r>
            <a:br>
              <a:rPr lang="de-DE" altLang="de-DE" dirty="0" smtClean="0">
                <a:latin typeface="Times New Roman" pitchFamily="16" charset="0"/>
              </a:rPr>
            </a:br>
            <a:r>
              <a:rPr lang="de-DE" altLang="de-DE" dirty="0" smtClean="0">
                <a:latin typeface="Times New Roman" pitchFamily="16" charset="0"/>
              </a:rPr>
              <a:t>	Ja, allerdings darf nur eine der äußeren Klassen </a:t>
            </a:r>
            <a:r>
              <a:rPr lang="de-DE" altLang="de-DE" dirty="0" err="1" smtClean="0">
                <a:latin typeface="Times New Roman" pitchFamily="16" charset="0"/>
              </a:rPr>
              <a:t>public</a:t>
            </a:r>
            <a:r>
              <a:rPr lang="de-DE" altLang="de-DE" dirty="0" smtClean="0">
                <a:latin typeface="Times New Roman" pitchFamily="16" charset="0"/>
              </a:rPr>
              <a:t> sein.</a:t>
            </a:r>
          </a:p>
        </p:txBody>
      </p:sp>
      <p:sp>
        <p:nvSpPr>
          <p:cNvPr id="2765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2765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2765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73EDF0B5-9BB6-4CB2-BA52-08B7825D5B88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28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60062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250825" y="368300"/>
            <a:ext cx="8642350" cy="2089150"/>
          </a:xfrm>
          <a:prstGeom prst="rect">
            <a:avLst/>
          </a:prstGeom>
          <a:solidFill>
            <a:srgbClr val="005AA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  <a:defRPr/>
            </a:pPr>
            <a:endParaRPr lang="de-DE" altLang="de-DE" smtClean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250825" y="196850"/>
            <a:ext cx="8642350" cy="144463"/>
          </a:xfrm>
          <a:prstGeom prst="rect">
            <a:avLst/>
          </a:prstGeom>
          <a:solidFill>
            <a:srgbClr val="005AA9"/>
          </a:solidFill>
          <a:ln>
            <a:noFill/>
          </a:ln>
          <a:extLs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 smtClean="0"/>
          </a:p>
        </p:txBody>
      </p:sp>
      <p:sp>
        <p:nvSpPr>
          <p:cNvPr id="6" name="Rectangle 8"/>
          <p:cNvSpPr>
            <a:spLocks noChangeArrowheads="1"/>
          </p:cNvSpPr>
          <p:nvPr/>
        </p:nvSpPr>
        <p:spPr bwMode="auto">
          <a:xfrm>
            <a:off x="250825" y="360363"/>
            <a:ext cx="8640763" cy="14287"/>
          </a:xfrm>
          <a:prstGeom prst="rect">
            <a:avLst/>
          </a:prstGeom>
          <a:solidFill>
            <a:srgbClr val="FDCA00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 smtClean="0"/>
          </a:p>
        </p:txBody>
      </p:sp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50825" y="2457450"/>
            <a:ext cx="8640763" cy="793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 smtClean="0"/>
          </a:p>
        </p:txBody>
      </p:sp>
      <p:sp>
        <p:nvSpPr>
          <p:cNvPr id="8" name="Text Box 11"/>
          <p:cNvSpPr txBox="1">
            <a:spLocks noChangeArrowheads="1"/>
          </p:cNvSpPr>
          <p:nvPr/>
        </p:nvSpPr>
        <p:spPr bwMode="auto">
          <a:xfrm>
            <a:off x="252413" y="6530297"/>
            <a:ext cx="8568059" cy="21762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square" lIns="90000" tIns="46800" rIns="90000" bIns="46800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lang="en-US" sz="800" smtClean="0"/>
              <a:t>By</a:t>
            </a:r>
            <a:r>
              <a:rPr lang="en-US" sz="800" baseline="0" smtClean="0"/>
              <a:t> </a:t>
            </a:r>
            <a:r>
              <a:rPr lang="en-US" sz="800" smtClean="0"/>
              <a:t>R. Kluge</a:t>
            </a:r>
            <a:r>
              <a:rPr lang="en-US" sz="800" baseline="0" smtClean="0"/>
              <a:t> </a:t>
            </a:r>
            <a:r>
              <a:rPr lang="en-US" sz="800" smtClean="0"/>
              <a:t>| Real-Time Systems Lab | TU Darmstadt | 2014 - 2017 | Creative Commons Attribution-NonCommercial 4.0 International</a:t>
            </a:r>
            <a:endParaRPr lang="en-US" sz="1200" dirty="0" smtClean="0"/>
          </a:p>
        </p:txBody>
      </p:sp>
      <p:sp>
        <p:nvSpPr>
          <p:cNvPr id="9" name="Line 12"/>
          <p:cNvSpPr>
            <a:spLocks noChangeShapeType="1"/>
          </p:cNvSpPr>
          <p:nvPr/>
        </p:nvSpPr>
        <p:spPr bwMode="auto">
          <a:xfrm>
            <a:off x="252413" y="6489700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0" name="Text Box 17"/>
          <p:cNvSpPr txBox="1">
            <a:spLocks noChangeArrowheads="1"/>
          </p:cNvSpPr>
          <p:nvPr/>
        </p:nvSpPr>
        <p:spPr bwMode="auto">
          <a:xfrm>
            <a:off x="250825" y="5826125"/>
            <a:ext cx="4103688" cy="60007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anchor="b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>
              <a:lnSpc>
                <a:spcPct val="100000"/>
              </a:lnSpc>
              <a:spcAft>
                <a:spcPct val="10000"/>
              </a:spcAft>
              <a:buClr>
                <a:schemeClr val="tx1"/>
              </a:buClr>
              <a:buFontTx/>
              <a:buNone/>
              <a:defRPr/>
            </a:pPr>
            <a:r>
              <a:rPr lang="nl-NL" sz="1200" b="1" dirty="0" smtClean="0"/>
              <a:t>Roland Kluge</a:t>
            </a:r>
            <a:r>
              <a:rPr lang="nl-NL" sz="1200" dirty="0" smtClean="0"/>
              <a:t/>
            </a:r>
            <a:br>
              <a:rPr lang="nl-NL" sz="1200" dirty="0" smtClean="0"/>
            </a:br>
            <a:endParaRPr lang="nl-NL" sz="1000" dirty="0" smtClean="0"/>
          </a:p>
          <a:p>
            <a:pPr algn="l">
              <a:lnSpc>
                <a:spcPct val="100000"/>
              </a:lnSpc>
              <a:spcAft>
                <a:spcPct val="10000"/>
              </a:spcAft>
              <a:buClr>
                <a:schemeClr val="tx1"/>
              </a:buClr>
              <a:buFontTx/>
              <a:buNone/>
              <a:defRPr/>
            </a:pPr>
            <a:r>
              <a:rPr lang="de-DE" sz="1000" dirty="0" smtClean="0"/>
              <a:t>roland.kluge@es.tu-darmstadt.de</a:t>
            </a:r>
            <a:r>
              <a:rPr lang="nl-NL" sz="1000" dirty="0" smtClean="0"/>
              <a:t> </a:t>
            </a:r>
          </a:p>
        </p:txBody>
      </p:sp>
      <p:grpSp>
        <p:nvGrpSpPr>
          <p:cNvPr id="3" name="Gruppieren 2"/>
          <p:cNvGrpSpPr/>
          <p:nvPr userDrawn="1"/>
        </p:nvGrpSpPr>
        <p:grpSpPr>
          <a:xfrm>
            <a:off x="7164288" y="657225"/>
            <a:ext cx="1881287" cy="792163"/>
            <a:chOff x="7164288" y="657225"/>
            <a:chExt cx="1881287" cy="792163"/>
          </a:xfrm>
        </p:grpSpPr>
        <p:sp>
          <p:nvSpPr>
            <p:cNvPr id="2" name="Rechteck 1"/>
            <p:cNvSpPr/>
            <p:nvPr userDrawn="1"/>
          </p:nvSpPr>
          <p:spPr bwMode="auto">
            <a:xfrm>
              <a:off x="7164288" y="657225"/>
              <a:ext cx="1872208" cy="792163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dirty="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  <p:pic>
          <p:nvPicPr>
            <p:cNvPr id="11" name="Picture 6" descr="tud_logo"/>
            <p:cNvPicPr>
              <a:picLocks noChangeAspect="1" noChangeArrowheads="1"/>
            </p:cNvPicPr>
            <p:nvPr/>
          </p:nvPicPr>
          <p:blipFill>
            <a:blip r:embed="rId2">
              <a:clrChange>
                <a:clrFrom>
                  <a:srgbClr val="FDFDFD"/>
                </a:clrFrom>
                <a:clrTo>
                  <a:srgbClr val="FDFDFD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453"/>
            <a:stretch>
              <a:fillRect/>
            </a:stretch>
          </p:blipFill>
          <p:spPr bwMode="auto">
            <a:xfrm>
              <a:off x="7172325" y="657225"/>
              <a:ext cx="1873250" cy="7921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2" name="Picture 24" descr="logo(200x184)_es02_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4413" y="3605213"/>
            <a:ext cx="1112837" cy="1025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 Box 25"/>
          <p:cNvSpPr txBox="1">
            <a:spLocks noChangeArrowheads="1"/>
          </p:cNvSpPr>
          <p:nvPr/>
        </p:nvSpPr>
        <p:spPr bwMode="auto">
          <a:xfrm>
            <a:off x="2438400" y="5229225"/>
            <a:ext cx="6551613" cy="1055688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anchor="b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r">
              <a:lnSpc>
                <a:spcPct val="100000"/>
              </a:lnSpc>
              <a:spcAft>
                <a:spcPct val="10000"/>
              </a:spcAft>
              <a:buClr>
                <a:schemeClr val="tx1"/>
              </a:buClr>
              <a:buFontTx/>
              <a:buNone/>
              <a:defRPr/>
            </a:pPr>
            <a:r>
              <a:rPr lang="en-US" sz="1200" smtClean="0"/>
              <a:t>ES Real-Time Systems Lab</a:t>
            </a:r>
          </a:p>
          <a:p>
            <a:pPr algn="r">
              <a:lnSpc>
                <a:spcPct val="140000"/>
              </a:lnSpc>
              <a:spcAft>
                <a:spcPct val="10000"/>
              </a:spcAft>
              <a:buClr>
                <a:schemeClr val="tx1"/>
              </a:buClr>
              <a:buFontTx/>
              <a:buNone/>
              <a:defRPr/>
            </a:pPr>
            <a:r>
              <a:rPr lang="en-US" sz="1000" smtClean="0"/>
              <a:t>Prof. Dr. rer. nat. Andy Schürr</a:t>
            </a:r>
            <a:br>
              <a:rPr lang="en-US" sz="1000" smtClean="0"/>
            </a:br>
            <a:r>
              <a:rPr lang="en-US" sz="1000" smtClean="0"/>
              <a:t>Dept. of Electrical Engineering and Information Technology</a:t>
            </a:r>
          </a:p>
          <a:p>
            <a:pPr algn="r">
              <a:lnSpc>
                <a:spcPct val="100000"/>
              </a:lnSpc>
              <a:spcAft>
                <a:spcPct val="10000"/>
              </a:spcAft>
              <a:buClr>
                <a:schemeClr val="tx1"/>
              </a:buClr>
              <a:buFontTx/>
              <a:buNone/>
              <a:defRPr/>
            </a:pPr>
            <a:r>
              <a:rPr lang="en-US" sz="1000" smtClean="0"/>
              <a:t>Dept. of Computer Science (adjunct Professor)</a:t>
            </a:r>
          </a:p>
          <a:p>
            <a:pPr algn="r">
              <a:lnSpc>
                <a:spcPct val="100000"/>
              </a:lnSpc>
              <a:spcAft>
                <a:spcPct val="10000"/>
              </a:spcAft>
              <a:buClr>
                <a:schemeClr val="tx1"/>
              </a:buClr>
              <a:buFontTx/>
              <a:buNone/>
              <a:defRPr/>
            </a:pPr>
            <a:r>
              <a:rPr lang="en-US" sz="1000" smtClean="0"/>
              <a:t>www.es.tu-darmstadt.de                            </a:t>
            </a:r>
          </a:p>
        </p:txBody>
      </p:sp>
      <p:sp>
        <p:nvSpPr>
          <p:cNvPr id="88067" name="Rectangle 3"/>
          <p:cNvSpPr>
            <a:spLocks noGrp="1" noChangeArrowheads="1"/>
          </p:cNvSpPr>
          <p:nvPr>
            <p:ph type="ctrTitle"/>
          </p:nvPr>
        </p:nvSpPr>
        <p:spPr>
          <a:xfrm>
            <a:off x="358775" y="374650"/>
            <a:ext cx="6734175" cy="895350"/>
          </a:xfrm>
        </p:spPr>
        <p:txBody>
          <a:bodyPr anchor="b" anchorCtr="1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smtClean="0"/>
              <a:t>x</a:t>
            </a:r>
          </a:p>
        </p:txBody>
      </p:sp>
      <p:sp>
        <p:nvSpPr>
          <p:cNvPr id="88068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358775" y="1449388"/>
            <a:ext cx="6734175" cy="944562"/>
          </a:xfrm>
        </p:spPr>
        <p:txBody>
          <a:bodyPr lIns="0" tIns="0" rIns="0" bIns="0"/>
          <a:lstStyle>
            <a:lvl1pPr marL="0" indent="0" algn="ctr">
              <a:spcBef>
                <a:spcPct val="0"/>
              </a:spcBef>
              <a:buFont typeface="Wingdings" pitchFamily="2" charset="2"/>
              <a:buNone/>
              <a:defRPr b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smtClean="0"/>
              <a:t>x. Frontalveranstaltung</a:t>
            </a:r>
          </a:p>
        </p:txBody>
      </p:sp>
    </p:spTree>
    <p:extLst>
      <p:ext uri="{BB962C8B-B14F-4D97-AF65-F5344CB8AC3E}">
        <p14:creationId xmlns:p14="http://schemas.microsoft.com/office/powerpoint/2010/main" val="5523656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1359830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ine 2"/>
          <p:cNvSpPr>
            <a:spLocks noChangeShapeType="1"/>
          </p:cNvSpPr>
          <p:nvPr/>
        </p:nvSpPr>
        <p:spPr bwMode="auto">
          <a:xfrm>
            <a:off x="252413" y="6489700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250825" y="368300"/>
            <a:ext cx="8642350" cy="1081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  <a:buClrTx/>
              <a:buSzTx/>
              <a:buFontTx/>
              <a:buNone/>
              <a:defRPr/>
            </a:pPr>
            <a:endParaRPr lang="de-DE" altLang="de-DE" sz="1200" smtClean="0">
              <a:solidFill>
                <a:srgbClr val="000000"/>
              </a:solidFill>
            </a:endParaRPr>
          </a:p>
        </p:txBody>
      </p:sp>
      <p:sp>
        <p:nvSpPr>
          <p:cNvPr id="5" name="Rectangle 7"/>
          <p:cNvSpPr>
            <a:spLocks noChangeArrowheads="1"/>
          </p:cNvSpPr>
          <p:nvPr/>
        </p:nvSpPr>
        <p:spPr bwMode="auto">
          <a:xfrm>
            <a:off x="250825" y="196850"/>
            <a:ext cx="8642350" cy="144463"/>
          </a:xfrm>
          <a:prstGeom prst="rect">
            <a:avLst/>
          </a:prstGeom>
          <a:solidFill>
            <a:srgbClr val="005AA9"/>
          </a:solidFill>
          <a:ln>
            <a:noFill/>
          </a:ln>
          <a:extLs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  <a:buClrTx/>
              <a:buSzTx/>
              <a:buFontTx/>
              <a:buNone/>
              <a:defRPr/>
            </a:pPr>
            <a:endParaRPr lang="de-DE" altLang="de-DE" sz="1200" smtClean="0">
              <a:solidFill>
                <a:srgbClr val="000000"/>
              </a:solidFill>
            </a:endParaRPr>
          </a:p>
        </p:txBody>
      </p:sp>
      <p:sp>
        <p:nvSpPr>
          <p:cNvPr id="6" name="Rectangle 10"/>
          <p:cNvSpPr>
            <a:spLocks noChangeArrowheads="1"/>
          </p:cNvSpPr>
          <p:nvPr/>
        </p:nvSpPr>
        <p:spPr bwMode="auto">
          <a:xfrm>
            <a:off x="250825" y="366713"/>
            <a:ext cx="8640763" cy="14287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  <a:buClrTx/>
              <a:buSzTx/>
              <a:buFontTx/>
              <a:buNone/>
              <a:defRPr/>
            </a:pPr>
            <a:endParaRPr lang="de-DE" altLang="de-DE" sz="1200" smtClean="0">
              <a:solidFill>
                <a:srgbClr val="000000"/>
              </a:solidFill>
            </a:endParaRPr>
          </a:p>
        </p:txBody>
      </p:sp>
      <p:sp>
        <p:nvSpPr>
          <p:cNvPr id="7" name="Rectangle 11"/>
          <p:cNvSpPr>
            <a:spLocks noChangeArrowheads="1"/>
          </p:cNvSpPr>
          <p:nvPr/>
        </p:nvSpPr>
        <p:spPr bwMode="auto">
          <a:xfrm>
            <a:off x="6732588" y="6524625"/>
            <a:ext cx="1798637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lang="en-US" altLang="de-DE" sz="1000" smtClean="0">
                <a:solidFill>
                  <a:srgbClr val="B5B5B5"/>
                </a:solidFill>
              </a:rPr>
              <a:t>ES – Real-Time Systems Lab</a:t>
            </a:r>
            <a:endParaRPr lang="de-DE" altLang="de-DE" sz="1000" smtClean="0">
              <a:solidFill>
                <a:srgbClr val="B5B5B5"/>
              </a:solidFill>
            </a:endParaRPr>
          </a:p>
        </p:txBody>
      </p:sp>
      <p:graphicFrame>
        <p:nvGraphicFramePr>
          <p:cNvPr id="8" name="Object 2"/>
          <p:cNvGraphicFramePr>
            <a:graphicFrameLocks noChangeAspect="1"/>
          </p:cNvGraphicFramePr>
          <p:nvPr/>
        </p:nvGraphicFramePr>
        <p:xfrm>
          <a:off x="8604250" y="6348413"/>
          <a:ext cx="539750" cy="509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669" r:id="rId3" imgW="1038370" imgH="980952" progId="PBrush">
                  <p:embed/>
                </p:oleObj>
              </mc:Choice>
              <mc:Fallback>
                <p:oleObj r:id="rId3" imgW="1038370" imgH="980952" progId="PBrush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04250" y="6348413"/>
                        <a:ext cx="539750" cy="509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14"/>
          <p:cNvSpPr>
            <a:spLocks noChangeArrowheads="1"/>
          </p:cNvSpPr>
          <p:nvPr/>
        </p:nvSpPr>
        <p:spPr bwMode="auto">
          <a:xfrm>
            <a:off x="358775" y="6510338"/>
            <a:ext cx="8531225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  <a:buClrTx/>
              <a:buSzTx/>
              <a:buFontTx/>
              <a:buNone/>
              <a:defRPr/>
            </a:pPr>
            <a:endParaRPr lang="en-GB" altLang="de-DE" sz="1000" smtClean="0">
              <a:solidFill>
                <a:srgbClr val="000000"/>
              </a:solidFill>
              <a:latin typeface="Times New Roman" pitchFamily="16" charset="0"/>
            </a:endParaRPr>
          </a:p>
        </p:txBody>
      </p:sp>
      <p:pic>
        <p:nvPicPr>
          <p:cNvPr id="10" name="Picture 8" descr="tud_logo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53"/>
          <a:stretch>
            <a:fillRect/>
          </a:stretch>
        </p:blipFill>
        <p:spPr bwMode="auto">
          <a:xfrm>
            <a:off x="7167563" y="512763"/>
            <a:ext cx="1873250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Line 9"/>
          <p:cNvSpPr>
            <a:spLocks noChangeShapeType="1"/>
          </p:cNvSpPr>
          <p:nvPr userDrawn="1"/>
        </p:nvSpPr>
        <p:spPr bwMode="auto">
          <a:xfrm>
            <a:off x="250825" y="1428750"/>
            <a:ext cx="8640763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633311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ine 2"/>
          <p:cNvSpPr>
            <a:spLocks noChangeShapeType="1"/>
          </p:cNvSpPr>
          <p:nvPr/>
        </p:nvSpPr>
        <p:spPr bwMode="auto">
          <a:xfrm>
            <a:off x="252413" y="6489700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250825" y="368300"/>
            <a:ext cx="8642350" cy="1081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  <a:buClrTx/>
              <a:buSzTx/>
              <a:buFontTx/>
              <a:buNone/>
              <a:defRPr/>
            </a:pPr>
            <a:endParaRPr lang="de-DE" altLang="de-DE" sz="1200" smtClean="0">
              <a:solidFill>
                <a:srgbClr val="000000"/>
              </a:solidFill>
            </a:endParaRPr>
          </a:p>
        </p:txBody>
      </p:sp>
      <p:sp>
        <p:nvSpPr>
          <p:cNvPr id="5" name="Rectangle 7"/>
          <p:cNvSpPr>
            <a:spLocks noChangeArrowheads="1"/>
          </p:cNvSpPr>
          <p:nvPr/>
        </p:nvSpPr>
        <p:spPr bwMode="auto">
          <a:xfrm>
            <a:off x="250825" y="196850"/>
            <a:ext cx="8642350" cy="144463"/>
          </a:xfrm>
          <a:prstGeom prst="rect">
            <a:avLst/>
          </a:prstGeom>
          <a:solidFill>
            <a:srgbClr val="005AA9"/>
          </a:solidFill>
          <a:ln>
            <a:noFill/>
          </a:ln>
          <a:extLs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  <a:buClrTx/>
              <a:buSzTx/>
              <a:buFontTx/>
              <a:buNone/>
              <a:defRPr/>
            </a:pPr>
            <a:endParaRPr lang="de-DE" altLang="de-DE" sz="1200" smtClean="0">
              <a:solidFill>
                <a:srgbClr val="000000"/>
              </a:solidFill>
            </a:endParaRPr>
          </a:p>
        </p:txBody>
      </p:sp>
      <p:sp>
        <p:nvSpPr>
          <p:cNvPr id="6" name="Rectangle 10"/>
          <p:cNvSpPr>
            <a:spLocks noChangeArrowheads="1"/>
          </p:cNvSpPr>
          <p:nvPr/>
        </p:nvSpPr>
        <p:spPr bwMode="auto">
          <a:xfrm>
            <a:off x="250825" y="366713"/>
            <a:ext cx="8640763" cy="14287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  <a:buClrTx/>
              <a:buSzTx/>
              <a:buFontTx/>
              <a:buNone/>
              <a:defRPr/>
            </a:pPr>
            <a:endParaRPr lang="de-DE" altLang="de-DE" sz="1200" smtClean="0">
              <a:solidFill>
                <a:srgbClr val="000000"/>
              </a:solidFill>
            </a:endParaRPr>
          </a:p>
        </p:txBody>
      </p:sp>
      <p:sp>
        <p:nvSpPr>
          <p:cNvPr id="7" name="Rectangle 11"/>
          <p:cNvSpPr>
            <a:spLocks noChangeArrowheads="1"/>
          </p:cNvSpPr>
          <p:nvPr/>
        </p:nvSpPr>
        <p:spPr bwMode="auto">
          <a:xfrm>
            <a:off x="6732588" y="6524625"/>
            <a:ext cx="1798637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lang="en-US" altLang="de-DE" sz="1000" smtClean="0">
                <a:solidFill>
                  <a:srgbClr val="B5B5B5"/>
                </a:solidFill>
              </a:rPr>
              <a:t>ES – Real-Time Systems Lab</a:t>
            </a:r>
            <a:endParaRPr lang="de-DE" altLang="de-DE" sz="1000" smtClean="0">
              <a:solidFill>
                <a:srgbClr val="B5B5B5"/>
              </a:solidFill>
            </a:endParaRPr>
          </a:p>
        </p:txBody>
      </p:sp>
      <p:graphicFrame>
        <p:nvGraphicFramePr>
          <p:cNvPr id="8" name="Object 2"/>
          <p:cNvGraphicFramePr>
            <a:graphicFrameLocks noChangeAspect="1"/>
          </p:cNvGraphicFramePr>
          <p:nvPr/>
        </p:nvGraphicFramePr>
        <p:xfrm>
          <a:off x="8604250" y="6348413"/>
          <a:ext cx="539750" cy="509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693" r:id="rId3" imgW="1038370" imgH="980952" progId="PBrush">
                  <p:embed/>
                </p:oleObj>
              </mc:Choice>
              <mc:Fallback>
                <p:oleObj r:id="rId3" imgW="1038370" imgH="980952" progId="PBrush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04250" y="6348413"/>
                        <a:ext cx="539750" cy="509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14"/>
          <p:cNvSpPr>
            <a:spLocks noChangeArrowheads="1"/>
          </p:cNvSpPr>
          <p:nvPr/>
        </p:nvSpPr>
        <p:spPr bwMode="auto">
          <a:xfrm>
            <a:off x="358775" y="6510338"/>
            <a:ext cx="8531225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  <a:buClrTx/>
              <a:buSzTx/>
              <a:buFontTx/>
              <a:buNone/>
              <a:defRPr/>
            </a:pPr>
            <a:endParaRPr lang="en-GB" altLang="de-DE" sz="1000" smtClean="0">
              <a:solidFill>
                <a:srgbClr val="000000"/>
              </a:solidFill>
              <a:latin typeface="Times New Roman" pitchFamily="16" charset="0"/>
            </a:endParaRPr>
          </a:p>
        </p:txBody>
      </p:sp>
      <p:pic>
        <p:nvPicPr>
          <p:cNvPr id="10" name="Picture 8" descr="tud_logo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53"/>
          <a:stretch>
            <a:fillRect/>
          </a:stretch>
        </p:blipFill>
        <p:spPr bwMode="auto">
          <a:xfrm>
            <a:off x="7167563" y="512763"/>
            <a:ext cx="1873250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Line 9"/>
          <p:cNvSpPr>
            <a:spLocks noChangeShapeType="1"/>
          </p:cNvSpPr>
          <p:nvPr userDrawn="1"/>
        </p:nvSpPr>
        <p:spPr bwMode="auto">
          <a:xfrm>
            <a:off x="250825" y="1428750"/>
            <a:ext cx="8640763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062907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58775" y="488950"/>
            <a:ext cx="6732588" cy="836613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719571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77800" indent="-177800">
              <a:buFont typeface="Wingdings" panose="05000000000000000000" pitchFamily="2" charset="2"/>
              <a:buChar char="§"/>
              <a:defRPr/>
            </a:lvl1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066316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7294345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 (mit 1 Überschrif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470349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250825" y="1484313"/>
            <a:ext cx="4243388" cy="4968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6613" y="1484313"/>
            <a:ext cx="4244975" cy="4968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521242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476672"/>
            <a:ext cx="8229600" cy="864096"/>
          </a:xfrm>
        </p:spPr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751209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722852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481104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mezz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58775" y="488950"/>
            <a:ext cx="6877050" cy="838200"/>
          </a:xfrm>
        </p:spPr>
        <p:txBody>
          <a:bodyPr/>
          <a:lstStyle>
            <a:lvl1pPr>
              <a:defRPr sz="3600">
                <a:latin typeface="Bradley Hand ITC" panose="03070402050302030203" pitchFamily="66" charset="0"/>
              </a:defRPr>
            </a:lvl1pPr>
          </a:lstStyle>
          <a:p>
            <a:r>
              <a:rPr lang="de-DE" dirty="0" smtClean="0"/>
              <a:t>Intermezzo</a:t>
            </a:r>
            <a:endParaRPr lang="de-DE" dirty="0"/>
          </a:p>
        </p:txBody>
      </p:sp>
      <p:pic>
        <p:nvPicPr>
          <p:cNvPr id="32770" name="Picture 2" descr="katieyunholmes: smiley face clip art animated - ClipArt Best ..."/>
          <p:cNvPicPr>
            <a:picLocks noChangeAspect="1" noChangeArrowheads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240" y="3933056"/>
            <a:ext cx="2304256" cy="2304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Inhaltsplatzhalter 2"/>
          <p:cNvSpPr>
            <a:spLocks noGrp="1"/>
          </p:cNvSpPr>
          <p:nvPr>
            <p:ph idx="1"/>
          </p:nvPr>
        </p:nvSpPr>
        <p:spPr>
          <a:xfrm>
            <a:off x="251520" y="1481744"/>
            <a:ext cx="8640763" cy="497159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574301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vmlDrawing" Target="../drawings/vmlDrawing1.v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Line 2"/>
          <p:cNvSpPr>
            <a:spLocks noChangeShapeType="1"/>
          </p:cNvSpPr>
          <p:nvPr/>
        </p:nvSpPr>
        <p:spPr bwMode="auto">
          <a:xfrm>
            <a:off x="252413" y="6489700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027" name="Rectangle 3"/>
          <p:cNvSpPr>
            <a:spLocks noChangeArrowheads="1"/>
          </p:cNvSpPr>
          <p:nvPr/>
        </p:nvSpPr>
        <p:spPr bwMode="auto">
          <a:xfrm>
            <a:off x="250825" y="368300"/>
            <a:ext cx="8642350" cy="1081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 smtClean="0"/>
          </a:p>
        </p:txBody>
      </p:sp>
      <p:sp>
        <p:nvSpPr>
          <p:cNvPr id="1028" name="SlideTitle"/>
          <p:cNvSpPr>
            <a:spLocks noGrp="1" noChangeArrowheads="1"/>
          </p:cNvSpPr>
          <p:nvPr>
            <p:ph type="title"/>
          </p:nvPr>
        </p:nvSpPr>
        <p:spPr bwMode="auto">
          <a:xfrm>
            <a:off x="358775" y="488950"/>
            <a:ext cx="687705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smtClean="0"/>
              <a:t>Mastertitelformat bearbeiten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0825" y="1484313"/>
            <a:ext cx="8640763" cy="496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dirty="0" smtClean="0"/>
              <a:t>Mastertextformat bearbeiten</a:t>
            </a:r>
          </a:p>
          <a:p>
            <a:pPr lvl="1"/>
            <a:r>
              <a:rPr lang="de-DE" altLang="de-DE" dirty="0" smtClean="0"/>
              <a:t>Zweite Ebene</a:t>
            </a:r>
          </a:p>
          <a:p>
            <a:pPr lvl="2"/>
            <a:r>
              <a:rPr lang="de-DE" altLang="de-DE" dirty="0" smtClean="0"/>
              <a:t>Dritte Ebene</a:t>
            </a:r>
          </a:p>
          <a:p>
            <a:pPr lvl="3"/>
            <a:r>
              <a:rPr lang="de-DE" altLang="de-DE" dirty="0" smtClean="0"/>
              <a:t>Vierte Ebene</a:t>
            </a:r>
          </a:p>
          <a:p>
            <a:pPr lvl="4"/>
            <a:r>
              <a:rPr lang="de-DE" altLang="de-DE" dirty="0" smtClean="0"/>
              <a:t>Fünfte Ebene</a:t>
            </a:r>
          </a:p>
        </p:txBody>
      </p:sp>
      <p:sp>
        <p:nvSpPr>
          <p:cNvPr id="1030" name="Rectangle 7"/>
          <p:cNvSpPr>
            <a:spLocks noChangeArrowheads="1"/>
          </p:cNvSpPr>
          <p:nvPr/>
        </p:nvSpPr>
        <p:spPr bwMode="auto">
          <a:xfrm>
            <a:off x="250825" y="196850"/>
            <a:ext cx="8642350" cy="144463"/>
          </a:xfrm>
          <a:prstGeom prst="rect">
            <a:avLst/>
          </a:prstGeom>
          <a:solidFill>
            <a:srgbClr val="005AA9"/>
          </a:solidFill>
          <a:ln>
            <a:noFill/>
          </a:ln>
          <a:extLs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 smtClean="0"/>
          </a:p>
        </p:txBody>
      </p:sp>
      <p:pic>
        <p:nvPicPr>
          <p:cNvPr id="1031" name="Picture 8" descr="tud_logo"/>
          <p:cNvPicPr>
            <a:picLocks noChangeAspect="1" noChangeArrowheads="1"/>
          </p:cNvPicPr>
          <p:nvPr/>
        </p:nvPicPr>
        <p:blipFill>
          <a:blip r:embed="rId16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53"/>
          <a:stretch>
            <a:fillRect/>
          </a:stretch>
        </p:blipFill>
        <p:spPr bwMode="auto">
          <a:xfrm>
            <a:off x="7167563" y="512763"/>
            <a:ext cx="1873250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2" name="Line 9"/>
          <p:cNvSpPr>
            <a:spLocks noChangeShapeType="1"/>
          </p:cNvSpPr>
          <p:nvPr/>
        </p:nvSpPr>
        <p:spPr bwMode="auto">
          <a:xfrm>
            <a:off x="250825" y="1449388"/>
            <a:ext cx="8640763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033" name="Rectangle 10"/>
          <p:cNvSpPr>
            <a:spLocks noChangeArrowheads="1"/>
          </p:cNvSpPr>
          <p:nvPr/>
        </p:nvSpPr>
        <p:spPr bwMode="auto">
          <a:xfrm>
            <a:off x="250825" y="366713"/>
            <a:ext cx="8640763" cy="14287"/>
          </a:xfrm>
          <a:prstGeom prst="rect">
            <a:avLst/>
          </a:prstGeom>
          <a:solidFill>
            <a:schemeClr val="tx1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 smtClean="0"/>
          </a:p>
        </p:txBody>
      </p:sp>
      <p:sp>
        <p:nvSpPr>
          <p:cNvPr id="1034" name="Rectangle 11"/>
          <p:cNvSpPr>
            <a:spLocks noChangeArrowheads="1"/>
          </p:cNvSpPr>
          <p:nvPr/>
        </p:nvSpPr>
        <p:spPr bwMode="auto">
          <a:xfrm>
            <a:off x="6732588" y="6524625"/>
            <a:ext cx="1798637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lang="en-US" altLang="de-DE" sz="1000" smtClean="0">
                <a:solidFill>
                  <a:srgbClr val="B5B5B5"/>
                </a:solidFill>
              </a:rPr>
              <a:t>ES – Real-Time Systems Lab</a:t>
            </a:r>
            <a:endParaRPr lang="de-DE" altLang="de-DE" sz="1000" smtClean="0">
              <a:solidFill>
                <a:srgbClr val="B5B5B5"/>
              </a:solidFill>
            </a:endParaRPr>
          </a:p>
        </p:txBody>
      </p:sp>
      <p:graphicFrame>
        <p:nvGraphicFramePr>
          <p:cNvPr id="1035" name="Object 13"/>
          <p:cNvGraphicFramePr>
            <a:graphicFrameLocks noChangeAspect="1"/>
          </p:cNvGraphicFramePr>
          <p:nvPr/>
        </p:nvGraphicFramePr>
        <p:xfrm>
          <a:off x="8604250" y="6348413"/>
          <a:ext cx="539750" cy="509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776" r:id="rId17" imgW="1038370" imgH="980952" progId="">
                  <p:embed/>
                </p:oleObj>
              </mc:Choice>
              <mc:Fallback>
                <p:oleObj r:id="rId17" imgW="1038370" imgH="980952" progId="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04250" y="6348413"/>
                        <a:ext cx="539750" cy="509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36" name="Rectangle 14"/>
          <p:cNvSpPr>
            <a:spLocks noChangeArrowheads="1"/>
          </p:cNvSpPr>
          <p:nvPr userDrawn="1"/>
        </p:nvSpPr>
        <p:spPr bwMode="auto">
          <a:xfrm>
            <a:off x="358775" y="6510338"/>
            <a:ext cx="8531225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  <a:defRPr/>
            </a:pPr>
            <a:fld id="{EF8813FE-BD69-4BC4-83E6-F8FF270E1A2A}" type="slidenum">
              <a:rPr lang="en-GB" altLang="de-DE" sz="1600" smtClean="0">
                <a:solidFill>
                  <a:srgbClr val="000000"/>
                </a:solidFill>
              </a:rPr>
              <a:pPr algn="l" eaLnBrk="1" hangingPunct="1">
                <a:lnSpc>
                  <a:spcPct val="100000"/>
                </a:lnSpc>
                <a:defRPr/>
              </a:pPr>
              <a:t>‹Nr.›</a:t>
            </a:fld>
            <a:r>
              <a:rPr lang="en-GB" altLang="de-DE" sz="1000" smtClean="0">
                <a:solidFill>
                  <a:srgbClr val="000000"/>
                </a:solidFill>
              </a:rPr>
              <a:t> | </a:t>
            </a:r>
            <a:fld id="{2CAB4134-E128-4F52-9610-9693FD68ADC1}" type="datetime1">
              <a:rPr lang="de-DE" altLang="de-DE" sz="1000" smtClean="0">
                <a:solidFill>
                  <a:srgbClr val="000000"/>
                </a:solidFill>
              </a:rPr>
              <a:pPr algn="l" eaLnBrk="1" hangingPunct="1">
                <a:lnSpc>
                  <a:spcPct val="100000"/>
                </a:lnSpc>
                <a:defRPr/>
              </a:pPr>
              <a:t>29.06.2017</a:t>
            </a:fld>
            <a:r>
              <a:rPr lang="en-GB" altLang="de-DE" sz="1000" smtClean="0">
                <a:solidFill>
                  <a:srgbClr val="000000"/>
                </a:solidFill>
              </a:rPr>
              <a:t>  |  </a:t>
            </a:r>
            <a:r>
              <a:rPr lang="en-US" altLang="de-DE" sz="1000" smtClean="0">
                <a:solidFill>
                  <a:srgbClr val="000000"/>
                </a:solidFill>
              </a:rPr>
              <a:t>Programmierpraktikum C und C++</a:t>
            </a:r>
            <a:endParaRPr lang="en-GB" altLang="de-DE" sz="1000" smtClean="0">
              <a:solidFill>
                <a:srgbClr val="000000"/>
              </a:solidFill>
            </a:endParaRPr>
          </a:p>
          <a:p>
            <a:pPr algn="l" eaLnBrk="1">
              <a:lnSpc>
                <a:spcPct val="100000"/>
              </a:lnSpc>
              <a:buSzPct val="45000"/>
              <a:buFont typeface="Wingdings" pitchFamily="2" charset="2"/>
              <a:buNone/>
              <a:defRPr/>
            </a:pPr>
            <a:endParaRPr lang="en-GB" altLang="de-DE" sz="1000" smtClean="0">
              <a:solidFill>
                <a:srgbClr val="000000"/>
              </a:solidFill>
              <a:latin typeface="Times New Roman" pitchFamily="16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79" r:id="rId1"/>
    <p:sldLayoutId id="2147484067" r:id="rId2"/>
    <p:sldLayoutId id="2147484068" r:id="rId3"/>
    <p:sldLayoutId id="2147484091" r:id="rId4"/>
    <p:sldLayoutId id="2147484069" r:id="rId5"/>
    <p:sldLayoutId id="2147484070" r:id="rId6"/>
    <p:sldLayoutId id="2147484071" r:id="rId7"/>
    <p:sldLayoutId id="2147484072" r:id="rId8"/>
    <p:sldLayoutId id="2147484090" r:id="rId9"/>
    <p:sldLayoutId id="2147484073" r:id="rId10"/>
    <p:sldLayoutId id="2147484086" r:id="rId11"/>
    <p:sldLayoutId id="2147484087" r:id="rId12"/>
    <p:sldLayoutId id="2147484089" r:id="rId13"/>
  </p:sldLayoutIdLs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9pPr>
    </p:titleStyle>
    <p:bodyStyle>
      <a:lvl1pPr marL="179388" indent="-179388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1800" b="0">
          <a:solidFill>
            <a:schemeClr val="tx1"/>
          </a:solidFill>
          <a:latin typeface="+mn-lt"/>
          <a:ea typeface="+mn-ea"/>
          <a:cs typeface="+mn-cs"/>
        </a:defRPr>
      </a:lvl1pPr>
      <a:lvl2pPr marL="349250" indent="-168275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2pPr>
      <a:lvl3pPr marL="538163" indent="-187325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3pPr>
      <a:lvl4pPr marL="717550" indent="-173038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4pPr>
      <a:lvl5pPr marL="908050" indent="-188913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1365250" indent="-188913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1822450" indent="-188913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2279650" indent="-188913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2736850" indent="-188913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9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chtzeitsysteme/tud-cppp/" TargetMode="External"/><Relationship Id="rId7" Type="http://schemas.openxmlformats.org/officeDocument/2006/relationships/image" Target="../media/image16.png"/><Relationship Id="rId2" Type="http://schemas.openxmlformats.org/officeDocument/2006/relationships/hyperlink" Target="http://www.es.tu-darmstadt.de/studentftp/cppp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oodle.tu-darmstadt.de/course/view.php?id=6546" TargetMode="External"/><Relationship Id="rId5" Type="http://schemas.openxmlformats.org/officeDocument/2006/relationships/hyperlink" Target="https://github.com/" TargetMode="External"/><Relationship Id="rId4" Type="http://schemas.openxmlformats.org/officeDocument/2006/relationships/hyperlink" Target="http://git-scm.com/book/de" TargetMode="Externa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3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Copy_elision" TargetMode="Externa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Echtzeitsysteme/tud-cppp/tree/master/exercises" TargetMode="Externa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hyperlink" Target="http://en.cppreference.com/w/cpp/memory/shared_ptr/make_shared" TargetMode="External"/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://tiny.cc/es-cppp-vm" TargetMode="External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9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Immutable_object" TargetMode="External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39.jpeg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Polymorphism_(computer_science)" TargetMode="External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jpe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Echtzeitsysteme/tud-cppp/tree/master/exercises" TargetMode="External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9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9.xml"/></Relationships>
</file>

<file path=ppt/slides/_rels/slide1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emf"/><Relationship Id="rId3" Type="http://schemas.openxmlformats.org/officeDocument/2006/relationships/notesSlide" Target="../notesSlides/notesSlide48.xml"/><Relationship Id="rId7" Type="http://schemas.openxmlformats.org/officeDocument/2006/relationships/package" Target="../embeddings/Microsoft_Excel-Arbeitsblatt2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hyperlink" Target="https://en.wikipedia.org/wiki/Virtual_method_table" TargetMode="External"/><Relationship Id="rId5" Type="http://schemas.openxmlformats.org/officeDocument/2006/relationships/image" Target="../media/image44.emf"/><Relationship Id="rId4" Type="http://schemas.openxmlformats.org/officeDocument/2006/relationships/package" Target="../embeddings/Microsoft_Excel-Arbeitsblatt1.xlsx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9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://www.learncpp.com/" TargetMode="External"/><Relationship Id="rId3" Type="http://schemas.openxmlformats.org/officeDocument/2006/relationships/hyperlink" Target="http://publications.gbdirect.co.uk/c_book/" TargetMode="External"/><Relationship Id="rId7" Type="http://schemas.openxmlformats.org/officeDocument/2006/relationships/hyperlink" Target="http://ladedu.com/cpp/zum_mitnehmen/cpp_einf.pdf" TargetMode="External"/><Relationship Id="rId2" Type="http://schemas.openxmlformats.org/officeDocument/2006/relationships/hyperlink" Target="http://mindview.net/Books/TICPP/ThinkingInCPP2e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fbim.fh-regensburg.de/~sce39014/pg1/pg1-skript.pdf" TargetMode="External"/><Relationship Id="rId11" Type="http://schemas.openxmlformats.org/officeDocument/2006/relationships/hyperlink" Target="http://bytesnobjects.dev.geekbetrieb.de/cpp" TargetMode="External"/><Relationship Id="rId5" Type="http://schemas.openxmlformats.org/officeDocument/2006/relationships/hyperlink" Target="http://www.ldv.ei.tum.de/lehre/grundkurs-c/" TargetMode="External"/><Relationship Id="rId10" Type="http://schemas.openxmlformats.org/officeDocument/2006/relationships/hyperlink" Target="https://google.github.io/styleguide/cppguide.html" TargetMode="External"/><Relationship Id="rId4" Type="http://schemas.openxmlformats.org/officeDocument/2006/relationships/hyperlink" Target="http://www.ldv.ei.tum.de/lehre/programmierpraktikum-c/" TargetMode="External"/><Relationship Id="rId9" Type="http://schemas.openxmlformats.org/officeDocument/2006/relationships/hyperlink" Target="http://www.cprogramming.com/" TargetMode="Externa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rmr.tu-darmstadt.de/lehre_rmr/vorlesungen_rmr/wintersemester/programmierung_aut/index.de.jsp" TargetMode="External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3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47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jpeg"/><Relationship Id="rId5" Type="http://schemas.openxmlformats.org/officeDocument/2006/relationships/image" Target="../media/image48.png"/><Relationship Id="rId4" Type="http://schemas.openxmlformats.org/officeDocument/2006/relationships/image" Target="../media/image49.png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9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en.cppreference.com/w/" TargetMode="External"/><Relationship Id="rId2" Type="http://schemas.openxmlformats.org/officeDocument/2006/relationships/hyperlink" Target="http://www.cplusplus.com/" TargetMode="Externa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7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isocpp.org/wiki/faq/" TargetMode="External"/><Relationship Id="rId1" Type="http://schemas.openxmlformats.org/officeDocument/2006/relationships/slideLayout" Target="../slideLayouts/slideLayout7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Anonymous_function" TargetMode="External"/><Relationship Id="rId2" Type="http://schemas.openxmlformats.org/officeDocument/2006/relationships/hyperlink" Target="http://www.cprogramming.com/c++11/c++11-lambda-closures.html" TargetMode="External"/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Most_vexing_parse" TargetMode="External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9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reference/algorithm/copy/" TargetMode="External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utorialspoint.com/compile_cpp11_online.php" TargetMode="External"/><Relationship Id="rId2" Type="http://schemas.openxmlformats.org/officeDocument/2006/relationships/hyperlink" Target="http://cpp.sh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reference/algorithm/copy/" TargetMode="External"/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reference/algorithm/remove_copy_if/" TargetMode="External"/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reference/algorithm/remove_copy_if/" TargetMode="External"/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reference/queue/priority_queue/" TargetMode="External"/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plusplus.com/reference/queue/priority_queue/" TargetMode="External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9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gnu.org/software/make/manual/html_node/Phony-Targets.html" TargetMode="External"/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6.xml.rels><?xml version="1.0" encoding="UTF-8" standalone="yes"?>
<Relationships xmlns="http://schemas.openxmlformats.org/package/2006/relationships"><Relationship Id="rId3" Type="http://schemas.openxmlformats.org/officeDocument/2006/relationships/hyperlink" Target="https://research.google.com/pubs/pub37122.html" TargetMode="External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3" Type="http://schemas.openxmlformats.org/officeDocument/2006/relationships/hyperlink" Target="http://openbook.rheinwerk-verlag.de/c_von_a_bis_z/006_c_operatoren_005.htm" TargetMode="External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hyperlink" Target="http://cpp.sh/75wgv" TargetMode="External"/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hyperlink" Target="https://barrgroup.com/Embedded-Systems/How-To/C-Volatile-Keyword" TargetMode="External"/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dafruit.com/product/2050" TargetMode="External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cypress.com/documentation/development-kitsboards/sk-fm4-176l-s6e2cc-fm4-family-quick-start-guide" TargetMode="External"/></Relationships>
</file>

<file path=ppt/slides/_rels/slide229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/Relationships>
</file>

<file path=ppt/slides/_rels/slide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5.xml"/></Relationships>
</file>

<file path=ppt/slides/_rels/slide2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5.xml"/></Relationships>
</file>

<file path=ppt/slides/_rels/slide2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jpeg"/></Relationships>
</file>

<file path=ppt/slides/_rels/slide2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hyperlink" Target="https://creativecommons.org/licenses/by-nc/4.0/legalcode" TargetMode="External"/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2" Type="http://schemas.openxmlformats.org/officeDocument/2006/relationships/hyperlink" Target="http://thbecker.net/articles/rvalue_references/section_01.html" TargetMode="External"/><Relationship Id="rId1" Type="http://schemas.openxmlformats.org/officeDocument/2006/relationships/slideLayout" Target="../slideLayouts/slideLayout2.xml"/></Relationships>
</file>

<file path=ppt/slides/_rels/slide247.xml.rels><?xml version="1.0" encoding="UTF-8" standalone="yes"?>
<Relationships xmlns="http://schemas.openxmlformats.org/package/2006/relationships"><Relationship Id="rId3" Type="http://schemas.openxmlformats.org/officeDocument/2006/relationships/hyperlink" Target="http://cliparts.co/clipart/2613703" TargetMode="External"/><Relationship Id="rId2" Type="http://schemas.openxmlformats.org/officeDocument/2006/relationships/hyperlink" Target="https://commons.wikimedia.org/wiki/Paper#/media/File:Stack_of_Copy_Paper.jpg" TargetMode="External"/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3" Type="http://schemas.openxmlformats.org/officeDocument/2006/relationships/hyperlink" Target="http://cpp.sh/" TargetMode="External"/><Relationship Id="rId2" Type="http://schemas.openxmlformats.org/officeDocument/2006/relationships/hyperlink" Target="https://tohtml.com/c/" TargetMode="External"/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e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Include_guard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://en.cppreference.com/w/cpp/language/definition#One_Definition_Rule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3.gif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Pragma_once#Portability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rogramming.com/declare_vs_define.html" TargetMode="Externa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Inline_function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://en.cppreference.com/w/cpp/language/union" TargetMode="External"/><Relationship Id="rId2" Type="http://schemas.openxmlformats.org/officeDocument/2006/relationships/hyperlink" Target="https://blogs.mentor.com/colinwalls/blog/2014/06/02/struct-vs-class-in-c/" TargetMode="Externa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0.png"/><Relationship Id="rId5" Type="http://schemas.openxmlformats.org/officeDocument/2006/relationships/image" Target="../media/image14.png"/><Relationship Id="rId4" Type="http://schemas.openxmlformats.org/officeDocument/2006/relationships/image" Target="../media/image12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hyperlink" Target="http://en.cppreference.com/w/cpp/language/enum" TargetMode="Externa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://en.cppreference.com/w/cpp/language/namespace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iobe.com/tiobe_index?page=index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hyperlink" Target="http://safari.awprofessional.com/?XmlId=0321113586" TargetMode="External"/><Relationship Id="rId3" Type="http://schemas.openxmlformats.org/officeDocument/2006/relationships/image" Target="../media/image37.png"/><Relationship Id="rId7" Type="http://schemas.openxmlformats.org/officeDocument/2006/relationships/hyperlink" Target="http://en.wikipedia.org/wiki/Andrei_Alexandrescu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gotw.ca/" TargetMode="External"/><Relationship Id="rId5" Type="http://schemas.openxmlformats.org/officeDocument/2006/relationships/image" Target="../media/image38.png"/><Relationship Id="rId4" Type="http://schemas.openxmlformats.org/officeDocument/2006/relationships/hyperlink" Target="http://www.boost.org/" TargetMode="Externa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://en.cppreference.com/w/cpp/language/operators" TargetMode="External"/><Relationship Id="rId2" Type="http://schemas.openxmlformats.org/officeDocument/2006/relationships/hyperlink" Target="https://docs.oracle.com/javase/tutorial/java/nutsandbolts/operators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en.cppreference.com/w/cpp/language/operator_precedence" TargetMode="Externa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doc/tutorial/typecasting/" TargetMode="Externa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://en.cppreference.com/w/cpp/language/range-for" TargetMode="External"/><Relationship Id="rId2" Type="http://schemas.openxmlformats.org/officeDocument/2006/relationships/hyperlink" Target="http://www.cplusplus.com/reference/algorithm/for_each/" TargetMode="Externa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One_Definition_Rule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en.cppreference.com/w/cpp/concept" TargetMode="External"/><Relationship Id="rId4" Type="http://schemas.openxmlformats.org/officeDocument/2006/relationships/hyperlink" Target="https://isocpp.org/wiki/faq/const-correctness" TargetMode="Externa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://blog.regehr.org/archives/213" TargetMode="External"/><Relationship Id="rId2" Type="http://schemas.openxmlformats.org/officeDocument/2006/relationships/hyperlink" Target="http://en.cppreference.com/w/cpp/language/ub" TargetMode="Externa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hyperlink" Target="http://goo.gl/G3KRlU" TargetMode="Externa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Null_pointer" TargetMode="Externa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doc/tutorial/arrays/" TargetMode="Externa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hyperlink" Target="http://en.cppreference.com/w/cpp/types/size_t" TargetMode="Externa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hyperlink" Target="https://isocpp.org/wiki/faq/const-correctness" TargetMode="Externa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9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9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hyperlink" Target="http://en.cppreference.com/w/cpp/utility/initializer_list" TargetMode="External"/><Relationship Id="rId2" Type="http://schemas.openxmlformats.org/officeDocument/2006/relationships/hyperlink" Target="http://en.cppreference.com/w/cpp/language/initializer_list" TargetMode="Externa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earncpp.com/cpp-tutorial/b-5-delegating-constructors/" TargetMode="External"/><Relationship Id="rId2" Type="http://schemas.openxmlformats.org/officeDocument/2006/relationships/hyperlink" Target="http://en.cppreference.com/w/cpp/language/initializer_list#Delegating_constructor" TargetMode="Externa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dirty="0"/>
              <a:t>Programmierpraktikum C und C++</a:t>
            </a:r>
            <a:endParaRPr lang="en-US" dirty="0"/>
          </a:p>
        </p:txBody>
      </p:sp>
      <p:pic>
        <p:nvPicPr>
          <p:cNvPr id="32770" name="Picture 2" descr="http://www.krabbelstube.at/typo3temp/pics/47015df96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44808" y="2420938"/>
            <a:ext cx="8572500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1520" y="2564904"/>
            <a:ext cx="6833324" cy="3312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080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Klausur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altLang="de-DE" b="1" dirty="0" smtClean="0"/>
              <a:t>Termin</a:t>
            </a:r>
          </a:p>
          <a:p>
            <a:pPr marL="180975" lvl="1" indent="0">
              <a:buNone/>
            </a:pPr>
            <a:r>
              <a:rPr lang="de-DE" altLang="de-DE" dirty="0" smtClean="0"/>
              <a:t>Datum:</a:t>
            </a:r>
            <a:r>
              <a:rPr lang="de-DE" altLang="de-DE" smtClean="0"/>
              <a:t>	11. Oktober 2016</a:t>
            </a:r>
            <a:endParaRPr lang="de-DE" altLang="de-DE" dirty="0" smtClean="0"/>
          </a:p>
          <a:p>
            <a:pPr marL="180975" lvl="1" indent="0">
              <a:buNone/>
            </a:pPr>
            <a:r>
              <a:rPr lang="de-DE" altLang="de-DE" dirty="0" smtClean="0"/>
              <a:t>Uhrzeit:</a:t>
            </a:r>
            <a:r>
              <a:rPr lang="de-DE" altLang="de-DE" smtClean="0"/>
              <a:t>	16:15 - 17:45 (90min Bearbeitungszeit)</a:t>
            </a:r>
            <a:endParaRPr lang="de-DE" altLang="de-DE" dirty="0" smtClean="0"/>
          </a:p>
          <a:p>
            <a:pPr marL="180975" lvl="1" indent="0">
              <a:buNone/>
            </a:pPr>
            <a:r>
              <a:rPr lang="de-DE" altLang="de-DE" dirty="0" smtClean="0"/>
              <a:t>Raum: </a:t>
            </a:r>
            <a:r>
              <a:rPr lang="de-DE" altLang="de-DE" smtClean="0"/>
              <a:t>	S1|01 A03+A04</a:t>
            </a:r>
            <a:br>
              <a:rPr lang="de-DE" altLang="de-DE" smtClean="0"/>
            </a:br>
            <a:endParaRPr lang="de-DE" altLang="de-DE" dirty="0" smtClean="0"/>
          </a:p>
          <a:p>
            <a:pPr marL="0" indent="0">
              <a:buNone/>
            </a:pPr>
            <a:r>
              <a:rPr lang="de-DE" altLang="de-DE" b="1" dirty="0" smtClean="0"/>
              <a:t>Inhalt</a:t>
            </a:r>
          </a:p>
          <a:p>
            <a:pPr marL="180975" lvl="1" indent="0">
              <a:buNone/>
            </a:pPr>
            <a:r>
              <a:rPr lang="de-DE" altLang="de-DE" dirty="0" smtClean="0"/>
              <a:t>Tag 1 – Tag 4: C</a:t>
            </a:r>
            <a:r>
              <a:rPr lang="de-DE" altLang="de-DE" smtClean="0"/>
              <a:t>++-Programmierung</a:t>
            </a:r>
          </a:p>
          <a:p>
            <a:pPr marL="180975" lvl="1" indent="0">
              <a:buNone/>
            </a:pPr>
            <a:r>
              <a:rPr lang="de-DE" altLang="de-DE" smtClean="0"/>
              <a:t>Tag 5 – Tag 6: C-Programmierung für Microcontroller</a:t>
            </a:r>
          </a:p>
          <a:p>
            <a:pPr marL="0" indent="0">
              <a:buNone/>
            </a:pPr>
            <a:r>
              <a:rPr lang="de-DE" altLang="de-DE" b="1" smtClean="0"/>
              <a:t>Vorbereitung</a:t>
            </a:r>
            <a:endParaRPr lang="de-DE" altLang="de-DE" b="1" dirty="0" smtClean="0"/>
          </a:p>
          <a:p>
            <a:pPr marL="457200" indent="-274638">
              <a:buAutoNum type="arabicPeriod"/>
            </a:pPr>
            <a:r>
              <a:rPr lang="de-DE" altLang="de-DE" sz="1800" b="0" dirty="0" smtClean="0"/>
              <a:t>Konzepte der Vorlesung verstehen</a:t>
            </a:r>
          </a:p>
          <a:p>
            <a:pPr marL="457200" indent="-274638">
              <a:buAutoNum type="arabicPeriod"/>
            </a:pPr>
            <a:r>
              <a:rPr lang="de-DE" altLang="de-DE" sz="1800" b="0" dirty="0" smtClean="0"/>
              <a:t>Übungen aus dem Praktikum selbstständig lösen</a:t>
            </a:r>
            <a:endParaRPr lang="de-DE" altLang="de-DE" dirty="0" smtClean="0"/>
          </a:p>
          <a:p>
            <a:pPr marL="0" indent="0">
              <a:buNone/>
            </a:pPr>
            <a:r>
              <a:rPr lang="de-DE" altLang="de-DE" b="1" dirty="0" smtClean="0"/>
              <a:t>Zur Teilnahme erforderlich</a:t>
            </a:r>
          </a:p>
          <a:p>
            <a:pPr marL="523875" lvl="1" indent="-342900">
              <a:buFont typeface="+mj-lt"/>
              <a:buAutoNum type="arabicPeriod"/>
            </a:pPr>
            <a:r>
              <a:rPr lang="de-DE" altLang="de-DE" dirty="0" smtClean="0"/>
              <a:t>amtlicher Lichtbildausweis</a:t>
            </a:r>
          </a:p>
          <a:p>
            <a:pPr marL="523875" lvl="1" indent="-342900">
              <a:buFont typeface="+mj-lt"/>
              <a:buAutoNum type="arabicPeriod"/>
            </a:pPr>
            <a:r>
              <a:rPr lang="de-DE" altLang="de-DE" dirty="0" smtClean="0"/>
              <a:t>Klausuranmeldung (</a:t>
            </a:r>
            <a:r>
              <a:rPr lang="de-DE" altLang="de-DE" dirty="0" err="1" smtClean="0"/>
              <a:t>TUCaN</a:t>
            </a:r>
            <a:r>
              <a:rPr lang="de-DE" altLang="de-DE" dirty="0" smtClean="0"/>
              <a:t>!)</a:t>
            </a:r>
          </a:p>
        </p:txBody>
      </p:sp>
      <p:sp>
        <p:nvSpPr>
          <p:cNvPr id="5" name="Abgerundete rechteckige Legende 4"/>
          <p:cNvSpPr/>
          <p:nvPr/>
        </p:nvSpPr>
        <p:spPr>
          <a:xfrm>
            <a:off x="6192837" y="1614140"/>
            <a:ext cx="2698751" cy="950764"/>
          </a:xfrm>
          <a:prstGeom prst="wedgeRoundRectCallout">
            <a:avLst>
              <a:gd name="adj1" fmla="val -58303"/>
              <a:gd name="adj2" fmla="val -1928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Einsicht am 24.+25.10.2016 geplant.</a:t>
            </a:r>
            <a:endParaRPr lang="de-DE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efaltete Ecke 3"/>
          <p:cNvSpPr/>
          <p:nvPr/>
        </p:nvSpPr>
        <p:spPr>
          <a:xfrm>
            <a:off x="684213" y="2425129"/>
            <a:ext cx="3887787" cy="3389333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de-DE" sz="1600" b="1" dirty="0" err="1">
                <a:solidFill>
                  <a:srgbClr val="7F0055"/>
                </a:solidFill>
                <a:latin typeface="Consolas"/>
              </a:rPr>
              <a:t>void</a:t>
            </a:r>
            <a:r>
              <a:rPr lang="de-DE" sz="16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600" b="1" dirty="0" err="1" smtClean="0">
                <a:solidFill>
                  <a:srgbClr val="000000"/>
                </a:solidFill>
                <a:latin typeface="Consolas"/>
              </a:rPr>
              <a:t>iUseAPointer</a:t>
            </a:r>
            <a:r>
              <a:rPr lang="de-DE" sz="1600" b="1" dirty="0" smtClean="0">
                <a:solidFill>
                  <a:srgbClr val="000000"/>
                </a:solidFill>
                <a:latin typeface="Consolas"/>
              </a:rPr>
              <a:t>(</a:t>
            </a:r>
            <a:br>
              <a:rPr lang="de-DE" sz="1600" b="1" dirty="0" smtClean="0">
                <a:solidFill>
                  <a:srgbClr val="000000"/>
                </a:solidFill>
                <a:latin typeface="Consolas"/>
              </a:rPr>
            </a:br>
            <a:r>
              <a:rPr lang="de-DE" sz="1600" b="1" dirty="0" smtClean="0">
                <a:solidFill>
                  <a:srgbClr val="000000"/>
                </a:solidFill>
                <a:latin typeface="Consolas"/>
              </a:rPr>
              <a:t>	</a:t>
            </a:r>
            <a:r>
              <a:rPr lang="de-DE" sz="1600" b="1" dirty="0" smtClean="0">
                <a:solidFill>
                  <a:srgbClr val="005032"/>
                </a:solidFill>
                <a:latin typeface="Consolas"/>
              </a:rPr>
              <a:t>Floor </a:t>
            </a:r>
            <a:r>
              <a:rPr lang="de-DE" sz="1600" b="1" dirty="0" smtClean="0">
                <a:solidFill>
                  <a:srgbClr val="000000"/>
                </a:solidFill>
                <a:latin typeface="Consolas"/>
              </a:rPr>
              <a:t>*</a:t>
            </a:r>
            <a:r>
              <a:rPr lang="de-DE" sz="1600" b="1" dirty="0" err="1" smtClean="0">
                <a:solidFill>
                  <a:srgbClr val="000000"/>
                </a:solidFill>
                <a:latin typeface="Consolas"/>
              </a:rPr>
              <a:t>floor</a:t>
            </a:r>
            <a:r>
              <a:rPr lang="de-DE" sz="1600" b="1" dirty="0">
                <a:solidFill>
                  <a:srgbClr val="000000"/>
                </a:solidFill>
                <a:latin typeface="Consolas"/>
              </a:rPr>
              <a:t>){</a:t>
            </a:r>
          </a:p>
          <a:p>
            <a:pPr algn="l">
              <a:defRPr/>
            </a:pPr>
            <a:r>
              <a:rPr lang="de-DE" sz="1600" dirty="0">
                <a:solidFill>
                  <a:srgbClr val="000000"/>
                </a:solidFill>
                <a:latin typeface="Consolas"/>
              </a:rPr>
              <a:t>  </a:t>
            </a:r>
            <a:r>
              <a:rPr lang="de-DE" sz="1600" dirty="0" err="1">
                <a:solidFill>
                  <a:srgbClr val="000000"/>
                </a:solidFill>
                <a:latin typeface="Consolas"/>
              </a:rPr>
              <a:t>cout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600">
                <a:solidFill>
                  <a:srgbClr val="000000"/>
                </a:solidFill>
                <a:latin typeface="Consolas"/>
              </a:rPr>
              <a:t>&lt;&lt; </a:t>
            </a:r>
            <a:r>
              <a:rPr lang="de-DE" sz="1600" smtClean="0">
                <a:solidFill>
                  <a:srgbClr val="2A00FF"/>
                </a:solidFill>
                <a:latin typeface="Consolas"/>
              </a:rPr>
              <a:t>"This </a:t>
            </a:r>
            <a:r>
              <a:rPr lang="de-DE" sz="1600" dirty="0" err="1">
                <a:solidFill>
                  <a:srgbClr val="2A00FF"/>
                </a:solidFill>
                <a:latin typeface="Consolas"/>
              </a:rPr>
              <a:t>is</a:t>
            </a:r>
            <a:r>
              <a:rPr lang="de-DE" sz="1600" dirty="0">
                <a:solidFill>
                  <a:srgbClr val="2A00FF"/>
                </a:solidFill>
                <a:latin typeface="Consolas"/>
              </a:rPr>
              <a:t> </a:t>
            </a:r>
            <a:r>
              <a:rPr lang="de-DE" sz="1600" err="1">
                <a:solidFill>
                  <a:srgbClr val="2A00FF"/>
                </a:solidFill>
                <a:latin typeface="Consolas"/>
              </a:rPr>
              <a:t>floor</a:t>
            </a:r>
            <a:r>
              <a:rPr lang="de-DE" sz="1600">
                <a:solidFill>
                  <a:srgbClr val="2A00FF"/>
                </a:solidFill>
                <a:latin typeface="Consolas"/>
              </a:rPr>
              <a:t> </a:t>
            </a:r>
            <a:r>
              <a:rPr lang="de-DE" sz="1600" smtClean="0">
                <a:solidFill>
                  <a:srgbClr val="2A00FF"/>
                </a:solidFill>
                <a:latin typeface="Consolas"/>
              </a:rPr>
              <a:t>["</a:t>
            </a:r>
            <a:endParaRPr lang="de-DE" sz="1600" dirty="0">
              <a:solidFill>
                <a:srgbClr val="2A00FF"/>
              </a:solidFill>
              <a:latin typeface="Consolas"/>
            </a:endParaRPr>
          </a:p>
          <a:p>
            <a:pPr algn="l">
              <a:defRPr/>
            </a:pPr>
            <a:r>
              <a:rPr lang="de-DE" sz="1600" dirty="0">
                <a:solidFill>
                  <a:srgbClr val="000000"/>
                </a:solidFill>
                <a:latin typeface="Consolas"/>
              </a:rPr>
              <a:t> 	   &lt;&lt; </a:t>
            </a:r>
            <a:r>
              <a:rPr lang="de-DE" sz="1600" dirty="0" err="1">
                <a:solidFill>
                  <a:srgbClr val="000000"/>
                </a:solidFill>
                <a:latin typeface="Consolas"/>
              </a:rPr>
              <a:t>floor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-&gt;</a:t>
            </a:r>
            <a:r>
              <a:rPr lang="de-DE" sz="1600" dirty="0" err="1">
                <a:solidFill>
                  <a:srgbClr val="000000"/>
                </a:solidFill>
                <a:latin typeface="Consolas"/>
              </a:rPr>
              <a:t>getNumber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()</a:t>
            </a:r>
          </a:p>
          <a:p>
            <a:pPr algn="l">
              <a:defRPr/>
            </a:pPr>
            <a:r>
              <a:rPr lang="de-DE" sz="1600" dirty="0">
                <a:solidFill>
                  <a:srgbClr val="000000"/>
                </a:solidFill>
                <a:latin typeface="Consolas"/>
              </a:rPr>
              <a:t>       </a:t>
            </a:r>
            <a:r>
              <a:rPr lang="de-DE" sz="1600">
                <a:solidFill>
                  <a:srgbClr val="000000"/>
                </a:solidFill>
                <a:latin typeface="Consolas"/>
              </a:rPr>
              <a:t>&lt;&lt; </a:t>
            </a:r>
            <a:r>
              <a:rPr lang="de-DE" sz="1600" smtClean="0">
                <a:solidFill>
                  <a:srgbClr val="2A00FF"/>
                </a:solidFill>
                <a:latin typeface="Consolas"/>
              </a:rPr>
              <a:t>"]"</a:t>
            </a:r>
            <a:endParaRPr lang="de-DE" sz="1600" dirty="0">
              <a:solidFill>
                <a:srgbClr val="2A00FF"/>
              </a:solidFill>
              <a:latin typeface="Consolas"/>
            </a:endParaRPr>
          </a:p>
          <a:p>
            <a:pPr algn="l">
              <a:defRPr/>
            </a:pPr>
            <a:r>
              <a:rPr lang="de-DE" sz="1600" dirty="0">
                <a:solidFill>
                  <a:srgbClr val="000000"/>
                </a:solidFill>
                <a:latin typeface="Consolas"/>
              </a:rPr>
              <a:t>       &lt;&lt; </a:t>
            </a:r>
            <a:r>
              <a:rPr lang="de-DE" sz="1600" b="1" dirty="0" err="1">
                <a:solidFill>
                  <a:srgbClr val="642880"/>
                </a:solidFill>
                <a:latin typeface="Consolas"/>
              </a:rPr>
              <a:t>endl</a:t>
            </a:r>
            <a:r>
              <a:rPr lang="de-DE" sz="1600" b="1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pPr algn="l">
              <a:defRPr/>
            </a:pPr>
            <a:r>
              <a:rPr lang="de-DE" sz="1600" dirty="0">
                <a:solidFill>
                  <a:srgbClr val="000000"/>
                </a:solidFill>
                <a:latin typeface="Consolas"/>
              </a:rPr>
              <a:t>}</a:t>
            </a:r>
          </a:p>
          <a:p>
            <a:pPr algn="l">
              <a:defRPr/>
            </a:pPr>
            <a:endParaRPr lang="de-DE" sz="1600" dirty="0">
              <a:latin typeface="Consolas"/>
            </a:endParaRPr>
          </a:p>
          <a:p>
            <a:pPr algn="l">
              <a:defRPr/>
            </a:pPr>
            <a:r>
              <a:rPr lang="de-DE" sz="1600" b="1" dirty="0" err="1">
                <a:solidFill>
                  <a:srgbClr val="7F0055"/>
                </a:solidFill>
                <a:latin typeface="Consolas"/>
              </a:rPr>
              <a:t>int</a:t>
            </a:r>
            <a:r>
              <a:rPr lang="de-DE" sz="16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600" b="1" dirty="0" err="1">
                <a:solidFill>
                  <a:srgbClr val="000000"/>
                </a:solidFill>
                <a:latin typeface="Consolas"/>
              </a:rPr>
              <a:t>main</a:t>
            </a:r>
            <a:r>
              <a:rPr lang="de-DE" sz="1600" b="1" dirty="0">
                <a:solidFill>
                  <a:srgbClr val="000000"/>
                </a:solidFill>
                <a:latin typeface="Consolas"/>
              </a:rPr>
              <a:t>() {</a:t>
            </a:r>
          </a:p>
          <a:p>
            <a:pPr algn="l">
              <a:defRPr/>
            </a:pPr>
            <a:r>
              <a:rPr lang="de-DE" sz="1600" dirty="0">
                <a:solidFill>
                  <a:srgbClr val="005032"/>
                </a:solidFill>
                <a:latin typeface="Consolas"/>
              </a:rPr>
              <a:t>  </a:t>
            </a:r>
            <a:r>
              <a:rPr lang="de-DE" sz="1600" dirty="0" err="1">
                <a:solidFill>
                  <a:srgbClr val="005032"/>
                </a:solidFill>
                <a:latin typeface="Consolas"/>
              </a:rPr>
              <a:t>Floor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600" dirty="0" err="1">
                <a:solidFill>
                  <a:srgbClr val="000000"/>
                </a:solidFill>
                <a:latin typeface="Consolas"/>
              </a:rPr>
              <a:t>floor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(0);</a:t>
            </a:r>
            <a:endParaRPr lang="de-DE" sz="1600" dirty="0">
              <a:solidFill>
                <a:srgbClr val="000000"/>
              </a:solidFill>
              <a:highlight>
                <a:srgbClr val="F0D8A8"/>
              </a:highlight>
              <a:latin typeface="Consolas"/>
            </a:endParaRPr>
          </a:p>
          <a:p>
            <a:pPr algn="l">
              <a:defRPr/>
            </a:pPr>
            <a:r>
              <a:rPr lang="de-DE" sz="1600" dirty="0">
                <a:solidFill>
                  <a:srgbClr val="000000"/>
                </a:solidFill>
                <a:latin typeface="Consolas"/>
              </a:rPr>
              <a:t>  </a:t>
            </a:r>
            <a:r>
              <a:rPr lang="de-DE" sz="1600" dirty="0" err="1">
                <a:solidFill>
                  <a:srgbClr val="000000"/>
                </a:solidFill>
                <a:latin typeface="Consolas"/>
              </a:rPr>
              <a:t>iUseAPointer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(&amp;</a:t>
            </a:r>
            <a:r>
              <a:rPr lang="de-DE" sz="1600" dirty="0" err="1">
                <a:solidFill>
                  <a:srgbClr val="000000"/>
                </a:solidFill>
                <a:latin typeface="Consolas"/>
              </a:rPr>
              <a:t>floor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);</a:t>
            </a:r>
            <a:endParaRPr lang="de-DE" sz="1600" dirty="0">
              <a:solidFill>
                <a:srgbClr val="000000"/>
              </a:solidFill>
              <a:highlight>
                <a:srgbClr val="F0D8A8"/>
              </a:highlight>
              <a:latin typeface="Consolas"/>
            </a:endParaRPr>
          </a:p>
          <a:p>
            <a:pPr algn="l">
              <a:defRPr/>
            </a:pPr>
            <a:r>
              <a:rPr lang="de-DE" sz="1600" dirty="0">
                <a:solidFill>
                  <a:srgbClr val="000000"/>
                </a:solidFill>
                <a:latin typeface="Consolas"/>
              </a:rPr>
              <a:t>}</a:t>
            </a:r>
            <a:endParaRPr lang="de-DE" sz="1600" dirty="0"/>
          </a:p>
        </p:txBody>
      </p:sp>
      <p:sp>
        <p:nvSpPr>
          <p:cNvPr id="23555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Parameterübergabe bei Methodenaufrufen (III)</a:t>
            </a:r>
          </a:p>
        </p:txBody>
      </p:sp>
      <p:sp>
        <p:nvSpPr>
          <p:cNvPr id="23556" name="Textfeld 1"/>
          <p:cNvSpPr txBox="1">
            <a:spLocks noChangeArrowheads="1"/>
          </p:cNvSpPr>
          <p:nvPr/>
        </p:nvSpPr>
        <p:spPr bwMode="auto">
          <a:xfrm>
            <a:off x="179512" y="1492594"/>
            <a:ext cx="9074150" cy="72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 dirty="0"/>
              <a:t>Kopieren bei der Übergabe ist oft nicht gewollt. Lösungsmöglichkeiten: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 dirty="0"/>
              <a:t>		(3</a:t>
            </a:r>
            <a:r>
              <a:rPr lang="de-DE" altLang="de-DE" sz="2200" b="0" dirty="0" smtClean="0"/>
              <a:t>) </a:t>
            </a:r>
            <a:r>
              <a:rPr lang="de-DE" altLang="de-DE" sz="2200" b="0" dirty="0"/>
              <a:t>Übergabe per </a:t>
            </a:r>
            <a:r>
              <a:rPr lang="de-DE" altLang="de-DE" sz="2200" dirty="0"/>
              <a:t>Zeiger</a:t>
            </a:r>
          </a:p>
        </p:txBody>
      </p:sp>
      <p:sp>
        <p:nvSpPr>
          <p:cNvPr id="23558" name="Pfeil nach rechts 71"/>
          <p:cNvSpPr>
            <a:spLocks noChangeArrowheads="1"/>
          </p:cNvSpPr>
          <p:nvPr/>
        </p:nvSpPr>
        <p:spPr bwMode="auto">
          <a:xfrm>
            <a:off x="5364088" y="3789040"/>
            <a:ext cx="735012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23559" name="Rechteck 13"/>
          <p:cNvSpPr>
            <a:spLocks noChangeArrowheads="1"/>
          </p:cNvSpPr>
          <p:nvPr/>
        </p:nvSpPr>
        <p:spPr bwMode="auto">
          <a:xfrm>
            <a:off x="6099100" y="3576315"/>
            <a:ext cx="2790825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This is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Destroying floor [0]</a:t>
            </a:r>
            <a:endParaRPr lang="de-DE" altLang="de-DE" sz="1800" b="0"/>
          </a:p>
        </p:txBody>
      </p:sp>
      <p:sp>
        <p:nvSpPr>
          <p:cNvPr id="7" name="Rechteck 6"/>
          <p:cNvSpPr>
            <a:spLocks noChangeArrowheads="1"/>
          </p:cNvSpPr>
          <p:nvPr/>
        </p:nvSpPr>
        <p:spPr bwMode="auto">
          <a:xfrm>
            <a:off x="734659" y="2708261"/>
            <a:ext cx="3405294" cy="216683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" name="Abgerundete rechteckige Legende 7"/>
          <p:cNvSpPr/>
          <p:nvPr/>
        </p:nvSpPr>
        <p:spPr>
          <a:xfrm>
            <a:off x="5006269" y="2133985"/>
            <a:ext cx="3095625" cy="776288"/>
          </a:xfrm>
          <a:prstGeom prst="wedgeRoundRectCallout">
            <a:avLst>
              <a:gd name="adj1" fmla="val -84801"/>
              <a:gd name="adj2" fmla="val 9431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 smtClean="0">
                <a:solidFill>
                  <a:schemeClr val="bg1"/>
                </a:solidFill>
              </a:rPr>
              <a:t>Äquivalent zu </a:t>
            </a:r>
            <a:r>
              <a:rPr lang="de-DE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</a:t>
            </a:r>
            <a:r>
              <a:rPr lang="de-DE" dirty="0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floor</a:t>
            </a:r>
            <a:r>
              <a:rPr lang="de-DE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lang="de-DE" dirty="0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getNumber</a:t>
            </a:r>
            <a:r>
              <a:rPr lang="de-DE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endParaRPr lang="de-DE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4852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Intermezzo</a:t>
            </a:r>
          </a:p>
        </p:txBody>
      </p:sp>
      <p:sp>
        <p:nvSpPr>
          <p:cNvPr id="24580" name="Textfeld 4"/>
          <p:cNvSpPr txBox="1">
            <a:spLocks noChangeArrowheads="1"/>
          </p:cNvSpPr>
          <p:nvPr/>
        </p:nvSpPr>
        <p:spPr bwMode="auto">
          <a:xfrm>
            <a:off x="234950" y="1987550"/>
            <a:ext cx="5146675" cy="608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/>
              <a:t>Wieso ist die Übergabe per </a:t>
            </a:r>
            <a:r>
              <a:rPr lang="de-DE" altLang="de-DE" sz="1800" b="0" i="1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altLang="de-DE" sz="1800" b="0" i="1" dirty="0"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de-DE" altLang="de-DE" sz="1800" b="0" dirty="0" smtClean="0"/>
              <a:t> </a:t>
            </a:r>
            <a:r>
              <a:rPr lang="de-DE" altLang="de-DE" sz="1800" b="0" dirty="0"/>
              <a:t>ein </a:t>
            </a:r>
            <a:r>
              <a:rPr lang="de-DE" altLang="de-DE" sz="1800" dirty="0"/>
              <a:t>sinnvoller Default</a:t>
            </a:r>
            <a:r>
              <a:rPr lang="de-DE" altLang="de-DE" sz="1800" b="0" dirty="0"/>
              <a:t>?</a:t>
            </a:r>
          </a:p>
        </p:txBody>
      </p:sp>
      <p:sp>
        <p:nvSpPr>
          <p:cNvPr id="24581" name="Textfeld 4"/>
          <p:cNvSpPr txBox="1">
            <a:spLocks noChangeArrowheads="1"/>
          </p:cNvSpPr>
          <p:nvPr/>
        </p:nvSpPr>
        <p:spPr bwMode="auto">
          <a:xfrm>
            <a:off x="250825" y="3109913"/>
            <a:ext cx="4465638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/>
              <a:t>Wann ist die Übergabe per </a:t>
            </a:r>
            <a:r>
              <a:rPr lang="de-DE" altLang="de-DE" sz="1800" b="0" i="1" dirty="0" err="1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altLang="de-DE" sz="1800" b="0" i="1" dirty="0"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de-DE" altLang="de-DE" sz="1800" b="0" dirty="0" smtClean="0"/>
              <a:t> </a:t>
            </a:r>
            <a:r>
              <a:rPr lang="de-DE" altLang="de-DE" sz="1800" dirty="0"/>
              <a:t>nicht möglich</a:t>
            </a:r>
            <a:r>
              <a:rPr lang="de-DE" altLang="de-DE" sz="1800" b="0" dirty="0"/>
              <a:t>?</a:t>
            </a:r>
          </a:p>
        </p:txBody>
      </p:sp>
      <p:sp>
        <p:nvSpPr>
          <p:cNvPr id="24582" name="Textfeld 4"/>
          <p:cNvSpPr txBox="1">
            <a:spLocks noChangeArrowheads="1"/>
          </p:cNvSpPr>
          <p:nvPr/>
        </p:nvSpPr>
        <p:spPr bwMode="auto">
          <a:xfrm>
            <a:off x="250825" y="4189413"/>
            <a:ext cx="4465638" cy="608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Wieso soll (sogar in vielen Fällen muss) man die </a:t>
            </a:r>
            <a:r>
              <a:rPr lang="de-DE" altLang="de-DE" sz="1800"/>
              <a:t>Initialisierungsliste</a:t>
            </a:r>
            <a:r>
              <a:rPr lang="de-DE" altLang="de-DE" sz="1800" b="0"/>
              <a:t> verwenden?</a:t>
            </a:r>
          </a:p>
        </p:txBody>
      </p:sp>
    </p:spTree>
    <p:extLst>
      <p:ext uri="{BB962C8B-B14F-4D97-AF65-F5344CB8AC3E}">
        <p14:creationId xmlns:p14="http://schemas.microsoft.com/office/powerpoint/2010/main" val="2446931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/>
          <p:cNvSpPr txBox="1"/>
          <p:nvPr/>
        </p:nvSpPr>
        <p:spPr>
          <a:xfrm>
            <a:off x="358775" y="2585889"/>
            <a:ext cx="7704856" cy="3458050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 err="1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algn="l"/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/>
            <a:r>
              <a:rPr lang="en-US" sz="1400" b="1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() {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std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::cout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"Constructor called"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std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b="1" smtClean="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algn="l"/>
            <a:endParaRPr lang="en-US" sz="1400" dirty="0">
              <a:latin typeface="Courier New" panose="02070309020205020404" pitchFamily="49" charset="0"/>
            </a:endParaRPr>
          </a:p>
          <a:p>
            <a:pPr algn="l"/>
            <a:r>
              <a:rPr lang="en-US" sz="1400" b="1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4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b="1" dirty="0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 err="1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&amp;a) {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 std::cout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"Copy </a:t>
            </a:r>
            <a:r>
              <a:rPr lang="en-US" sz="1400">
                <a:solidFill>
                  <a:srgbClr val="2A00FF"/>
                </a:solidFill>
                <a:latin typeface="Courier New" panose="02070309020205020404" pitchFamily="49" charset="0"/>
              </a:rPr>
              <a:t>constructor 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called"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std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b="1" smtClean="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algn="l"/>
            <a:endParaRPr lang="en-US" sz="1400" dirty="0">
              <a:latin typeface="Courier New" panose="02070309020205020404" pitchFamily="49" charset="0"/>
            </a:endParaRPr>
          </a:p>
          <a:p>
            <a:pPr algn="l"/>
            <a:r>
              <a:rPr lang="en-US" sz="1400" b="1" dirty="0" smtClean="0">
                <a:solidFill>
                  <a:srgbClr val="7F0055"/>
                </a:solidFill>
                <a:latin typeface="Courier New" panose="02070309020205020404" pitchFamily="49" charset="0"/>
              </a:rPr>
              <a:t>void</a:t>
            </a:r>
            <a:r>
              <a:rPr lang="en-US" sz="14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operator=(</a:t>
            </a:r>
            <a:r>
              <a:rPr lang="en-US" sz="1400" b="1" dirty="0" err="1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 err="1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&amp;a) {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 std::cout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"operator</a:t>
            </a:r>
            <a:r>
              <a:rPr lang="en-US" sz="1400">
                <a:solidFill>
                  <a:srgbClr val="2A00FF"/>
                </a:solidFill>
                <a:latin typeface="Courier New" panose="02070309020205020404" pitchFamily="49" charset="0"/>
              </a:rPr>
              <a:t>= 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called"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std::</a:t>
            </a:r>
            <a:r>
              <a:rPr lang="en-US" sz="1400" b="1" smtClean="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algn="l"/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  <a:endParaRPr lang="en-US" sz="1400" dirty="0"/>
          </a:p>
        </p:txBody>
      </p:sp>
      <p:sp>
        <p:nvSpPr>
          <p:cNvPr id="5" name="Rechteck 4"/>
          <p:cNvSpPr/>
          <p:nvPr/>
        </p:nvSpPr>
        <p:spPr bwMode="auto">
          <a:xfrm>
            <a:off x="441903" y="4571443"/>
            <a:ext cx="6301457" cy="661777"/>
          </a:xfrm>
          <a:prstGeom prst="rect">
            <a:avLst/>
          </a:prstGeom>
          <a:solidFill>
            <a:srgbClr val="7F7F7F">
              <a:alpha val="2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23555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Assignment-Operator (I)</a:t>
            </a:r>
            <a:endParaRPr lang="de-DE" altLang="de-DE" dirty="0" smtClean="0"/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720551"/>
          </a:xfrm>
        </p:spPr>
        <p:txBody>
          <a:bodyPr/>
          <a:lstStyle/>
          <a:p>
            <a:r>
              <a:rPr lang="de-DE" b="0" dirty="0" smtClean="0"/>
              <a:t>Neben dem Kopierkonstruktor gibt es auch noch eine andere Art, den </a:t>
            </a:r>
            <a:r>
              <a:rPr lang="de-DE" b="1" dirty="0" smtClean="0"/>
              <a:t>Zustand eines Objektes zu übertragen</a:t>
            </a:r>
            <a:r>
              <a:rPr lang="de-DE" b="0" dirty="0" smtClean="0"/>
              <a:t>: den </a:t>
            </a:r>
            <a:r>
              <a:rPr lang="de-DE" b="1" dirty="0" err="1" smtClean="0"/>
              <a:t>Assignment</a:t>
            </a:r>
            <a:r>
              <a:rPr lang="de-DE" b="1" dirty="0"/>
              <a:t>-</a:t>
            </a:r>
            <a:r>
              <a:rPr lang="de-DE" b="1" dirty="0" smtClean="0"/>
              <a:t>Operator</a:t>
            </a:r>
          </a:p>
          <a:p>
            <a:endParaRPr lang="en-US" dirty="0"/>
          </a:p>
        </p:txBody>
      </p:sp>
      <p:sp>
        <p:nvSpPr>
          <p:cNvPr id="14" name="Abgerundete rechteckige Legende 13"/>
          <p:cNvSpPr/>
          <p:nvPr/>
        </p:nvSpPr>
        <p:spPr>
          <a:xfrm>
            <a:off x="1763688" y="5524514"/>
            <a:ext cx="7236296" cy="589619"/>
          </a:xfrm>
          <a:prstGeom prst="wedgeRoundRectCallout">
            <a:avLst>
              <a:gd name="adj1" fmla="val -31095"/>
              <a:gd name="adj2" fmla="val -13127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defTabSz="404813">
              <a:defRPr/>
            </a:pPr>
            <a:r>
              <a:rPr lang="de-DE" b="1" dirty="0" err="1" smtClean="0">
                <a:solidFill>
                  <a:schemeClr val="bg1"/>
                </a:solidFill>
              </a:rPr>
              <a:t>Copy</a:t>
            </a:r>
            <a:r>
              <a:rPr lang="de-DE" b="1" dirty="0">
                <a:solidFill>
                  <a:schemeClr val="bg1"/>
                </a:solidFill>
              </a:rPr>
              <a:t>-</a:t>
            </a:r>
            <a:r>
              <a:rPr lang="de-DE" b="1" dirty="0" smtClean="0">
                <a:solidFill>
                  <a:schemeClr val="bg1"/>
                </a:solidFill>
              </a:rPr>
              <a:t>Konstruktor 		</a:t>
            </a:r>
            <a:r>
              <a:rPr lang="de-DE" dirty="0" smtClean="0">
                <a:solidFill>
                  <a:schemeClr val="bg1"/>
                </a:solidFill>
              </a:rPr>
              <a:t>überträgt Zustand </a:t>
            </a:r>
            <a:r>
              <a:rPr lang="de-DE" b="1" dirty="0" smtClean="0">
                <a:solidFill>
                  <a:schemeClr val="bg1"/>
                </a:solidFill>
              </a:rPr>
              <a:t>beim Initialisieren</a:t>
            </a:r>
            <a:r>
              <a:rPr lang="de-DE" dirty="0" smtClean="0">
                <a:solidFill>
                  <a:schemeClr val="bg1"/>
                </a:solidFill>
              </a:rPr>
              <a:t/>
            </a:r>
            <a:br>
              <a:rPr lang="de-DE" dirty="0" smtClean="0">
                <a:solidFill>
                  <a:schemeClr val="bg1"/>
                </a:solidFill>
              </a:rPr>
            </a:br>
            <a:r>
              <a:rPr lang="de-DE" b="1" dirty="0" smtClean="0">
                <a:solidFill>
                  <a:schemeClr val="bg1"/>
                </a:solidFill>
              </a:rPr>
              <a:t>Assignment-Operator </a:t>
            </a:r>
            <a:r>
              <a:rPr lang="de-DE" dirty="0" smtClean="0">
                <a:solidFill>
                  <a:schemeClr val="bg1"/>
                </a:solidFill>
              </a:rPr>
              <a:t>überträgt Zustand </a:t>
            </a:r>
            <a:r>
              <a:rPr lang="de-DE" b="1" dirty="0" smtClean="0">
                <a:solidFill>
                  <a:schemeClr val="bg1"/>
                </a:solidFill>
              </a:rPr>
              <a:t>nach dem Initialisieren</a:t>
            </a:r>
            <a:endParaRPr lang="de-DE" b="1" dirty="0">
              <a:solidFill>
                <a:schemeClr val="bg1"/>
              </a:solidFill>
            </a:endParaRPr>
          </a:p>
        </p:txBody>
      </p:sp>
      <p:sp>
        <p:nvSpPr>
          <p:cNvPr id="16" name="Textfeld 15"/>
          <p:cNvSpPr txBox="1">
            <a:spLocks noChangeArrowheads="1"/>
          </p:cNvSpPr>
          <p:nvPr/>
        </p:nvSpPr>
        <p:spPr bwMode="auto">
          <a:xfrm>
            <a:off x="1527204" y="5469854"/>
            <a:ext cx="142875" cy="6647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de-DE" altLang="de-DE" sz="4000" b="1" dirty="0" smtClean="0">
                <a:solidFill>
                  <a:srgbClr val="005AA9"/>
                </a:solidFill>
              </a:rPr>
              <a:t>!</a:t>
            </a:r>
            <a:endParaRPr lang="de-DE" altLang="de-DE" sz="4000" b="1" dirty="0">
              <a:solidFill>
                <a:srgbClr val="005AA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3012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14" grpId="0" animBg="1"/>
      <p:bldP spid="16" grpId="0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Assignment-Operator: Vergleich zu Java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Assignment-Operator kann in Java </a:t>
            </a:r>
            <a:r>
              <a:rPr lang="en-US" b="1" smtClean="0"/>
              <a:t>nicht überschrieben/angepasst werden</a:t>
            </a:r>
            <a:r>
              <a:rPr lang="en-US" smtClean="0"/>
              <a:t>.</a:t>
            </a:r>
          </a:p>
          <a:p>
            <a:endParaRPr lang="en-US" smtClean="0"/>
          </a:p>
          <a:p>
            <a:r>
              <a:rPr lang="en-US" b="1" smtClean="0"/>
              <a:t>Java-Primitive</a:t>
            </a:r>
            <a:r>
              <a:rPr lang="en-US" smtClean="0"/>
              <a:t> (int, double,…): </a:t>
            </a:r>
            <a:r>
              <a:rPr lang="en-US" b="1" smtClean="0"/>
              <a:t>Wertzuweisung</a:t>
            </a:r>
            <a:br>
              <a:rPr lang="en-US" b="1" smtClean="0"/>
            </a:b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int x = 1;</a:t>
            </a:r>
            <a:b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int y = x;</a:t>
            </a:r>
            <a:b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++y // Only y is modified</a:t>
            </a:r>
          </a:p>
          <a:p>
            <a:pPr marL="692150" lvl="1" indent="-342900"/>
            <a:endParaRPr lang="en-US" smtClean="0"/>
          </a:p>
          <a:p>
            <a:r>
              <a:rPr lang="en-US" b="1" smtClean="0"/>
              <a:t>Java-Objekte</a:t>
            </a:r>
            <a:r>
              <a:rPr lang="en-US" smtClean="0"/>
              <a:t>: </a:t>
            </a:r>
            <a:r>
              <a:rPr lang="en-US" b="1" smtClean="0"/>
              <a:t>Referenzzuweisung/Aliasing</a:t>
            </a:r>
            <a:br>
              <a:rPr lang="en-US" b="1" smtClean="0"/>
            </a:b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Floor x = new Floor();</a:t>
            </a:r>
            <a:b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Floor y = x; // Aliasing</a:t>
            </a:r>
            <a:b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y.setLevel(3); // x and y are modified</a:t>
            </a:r>
          </a:p>
        </p:txBody>
      </p:sp>
    </p:spTree>
    <p:extLst>
      <p:ext uri="{BB962C8B-B14F-4D97-AF65-F5344CB8AC3E}">
        <p14:creationId xmlns:p14="http://schemas.microsoft.com/office/powerpoint/2010/main" val="3213099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err="1" smtClean="0"/>
              <a:t>Rule</a:t>
            </a:r>
            <a:r>
              <a:rPr lang="de-DE" altLang="de-DE" dirty="0" smtClean="0"/>
              <a:t> </a:t>
            </a:r>
            <a:r>
              <a:rPr lang="de-DE" altLang="de-DE" err="1" smtClean="0"/>
              <a:t>of</a:t>
            </a:r>
            <a:r>
              <a:rPr lang="de-DE" altLang="de-DE" smtClean="0"/>
              <a:t> Three (I)</a:t>
            </a:r>
            <a:endParaRPr lang="de-DE" altLang="de-DE" dirty="0" smtClean="0"/>
          </a:p>
        </p:txBody>
      </p:sp>
      <p:sp>
        <p:nvSpPr>
          <p:cNvPr id="13" name="Inhaltsplatzhalter 12"/>
          <p:cNvSpPr>
            <a:spLocks noGrp="1"/>
          </p:cNvSpPr>
          <p:nvPr>
            <p:ph idx="1"/>
          </p:nvPr>
        </p:nvSpPr>
        <p:spPr>
          <a:xfrm>
            <a:off x="683568" y="1556792"/>
            <a:ext cx="7812806" cy="1327741"/>
          </a:xfrm>
          <a:prstGeom prst="wedgeRoundRectCallout">
            <a:avLst>
              <a:gd name="adj1" fmla="val -44385"/>
              <a:gd name="adj2" fmla="val -3545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indent="0">
              <a:buNone/>
              <a:defRPr/>
            </a:pPr>
            <a:r>
              <a:rPr lang="de-DE" b="0" dirty="0" smtClean="0">
                <a:solidFill>
                  <a:schemeClr val="bg1"/>
                </a:solidFill>
              </a:rPr>
              <a:t>Implementiert man </a:t>
            </a:r>
            <a:r>
              <a:rPr lang="de-DE" dirty="0" err="1" smtClean="0">
                <a:solidFill>
                  <a:schemeClr val="bg1"/>
                </a:solidFill>
              </a:rPr>
              <a:t>Copy</a:t>
            </a:r>
            <a:r>
              <a:rPr lang="de-DE" dirty="0" smtClean="0">
                <a:solidFill>
                  <a:schemeClr val="bg1"/>
                </a:solidFill>
              </a:rPr>
              <a:t>-Konstruktor</a:t>
            </a:r>
            <a:r>
              <a:rPr lang="de-DE" b="0" dirty="0" smtClean="0">
                <a:solidFill>
                  <a:schemeClr val="bg1"/>
                </a:solidFill>
              </a:rPr>
              <a:t>, </a:t>
            </a:r>
            <a:r>
              <a:rPr lang="de-DE" dirty="0" err="1" smtClean="0">
                <a:solidFill>
                  <a:schemeClr val="bg1"/>
                </a:solidFill>
              </a:rPr>
              <a:t>Assignment</a:t>
            </a:r>
            <a:r>
              <a:rPr lang="de-DE" dirty="0" smtClean="0">
                <a:solidFill>
                  <a:schemeClr val="bg1"/>
                </a:solidFill>
              </a:rPr>
              <a:t>-Operator</a:t>
            </a:r>
            <a:r>
              <a:rPr lang="de-DE" b="0" dirty="0" smtClean="0">
                <a:solidFill>
                  <a:schemeClr val="bg1"/>
                </a:solidFill>
              </a:rPr>
              <a:t> oder </a:t>
            </a:r>
            <a:r>
              <a:rPr lang="de-DE" dirty="0" smtClean="0">
                <a:solidFill>
                  <a:schemeClr val="bg1"/>
                </a:solidFill>
              </a:rPr>
              <a:t>Destruktor</a:t>
            </a:r>
            <a:r>
              <a:rPr lang="de-DE" b="0" dirty="0" smtClean="0">
                <a:solidFill>
                  <a:schemeClr val="bg1"/>
                </a:solidFill>
              </a:rPr>
              <a:t>, muss man vermutlich auch die anderen Beiden implementieren.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5" name="Inhaltsplatzhalter 1"/>
          <p:cNvSpPr txBox="1">
            <a:spLocks/>
          </p:cNvSpPr>
          <p:nvPr/>
        </p:nvSpPr>
        <p:spPr bwMode="auto">
          <a:xfrm>
            <a:off x="274638" y="3084459"/>
            <a:ext cx="3529087" cy="3096196"/>
          </a:xfrm>
          <a:prstGeom prst="foldedCorner">
            <a:avLst/>
          </a:prstGeom>
          <a:solidFill>
            <a:schemeClr val="bg1">
              <a:alpha val="94000"/>
            </a:schemeClr>
          </a:solidFill>
          <a:ln>
            <a:solidFill>
              <a:schemeClr val="tx1"/>
            </a:solidFill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79388" indent="-17938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1200" dirty="0" smtClean="0">
                <a:solidFill>
                  <a:srgbClr val="7F0055"/>
                </a:solidFill>
                <a:latin typeface="Courier New" panose="02070309020205020404" pitchFamily="49" charset="0"/>
              </a:rPr>
              <a:t>#</a:t>
            </a:r>
            <a:r>
              <a:rPr lang="en-US" sz="1200" dirty="0">
                <a:solidFill>
                  <a:srgbClr val="7F0055"/>
                </a:solidFill>
                <a:latin typeface="Courier New" panose="02070309020205020404" pitchFamily="49" charset="0"/>
              </a:rPr>
              <a:t>include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2A00FF"/>
                </a:solidFill>
                <a:latin typeface="Courier New" panose="02070309020205020404" pitchFamily="49" charset="0"/>
              </a:rPr>
              <a:t>&lt;</a:t>
            </a:r>
            <a:r>
              <a:rPr lang="en-US" sz="1200" dirty="0" err="1">
                <a:solidFill>
                  <a:srgbClr val="2A00FF"/>
                </a:solidFill>
                <a:latin typeface="Courier New" panose="02070309020205020404" pitchFamily="49" charset="0"/>
              </a:rPr>
              <a:t>fstream</a:t>
            </a:r>
            <a:r>
              <a:rPr lang="en-US" sz="1200" dirty="0">
                <a:solidFill>
                  <a:srgbClr val="2A00FF"/>
                </a:solidFill>
                <a:latin typeface="Courier New" panose="02070309020205020404" pitchFamily="49" charset="0"/>
              </a:rPr>
              <a:t>&gt;</a:t>
            </a:r>
          </a:p>
          <a:p>
            <a:pPr marL="0" indent="0">
              <a:buNone/>
            </a:pPr>
            <a:endParaRPr lang="en-US" sz="1200" dirty="0"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200" dirty="0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200" dirty="0" err="1">
                <a:solidFill>
                  <a:srgbClr val="005032"/>
                </a:solidFill>
                <a:latin typeface="Courier New" panose="02070309020205020404" pitchFamily="49" charset="0"/>
              </a:rPr>
              <a:t>AccessController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1200" dirty="0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12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sz="120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AccessController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() </a:t>
            </a:r>
            <a:r>
              <a:rPr lang="en-US" sz="12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de-DE" sz="12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de-DE" sz="1200" err="1">
                <a:latin typeface="Courier New" panose="02070309020205020404" pitchFamily="49" charset="0"/>
                <a:cs typeface="Courier New" panose="02070309020205020404" pitchFamily="49" charset="0"/>
              </a:rPr>
              <a:t>logFile.open</a:t>
            </a:r>
            <a:r>
              <a:rPr lang="de-DE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de-DE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logfile.txt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de-DE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r>
              <a:rPr lang="de-DE" sz="12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de-DE" sz="1200" dirty="0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de-DE" sz="12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}</a:t>
            </a:r>
            <a:br>
              <a:rPr lang="en-US" sz="1200" dirty="0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z="12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sz="1200" dirty="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// No </a:t>
            </a:r>
            <a:r>
              <a:rPr lang="en-US" sz="120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copy </a:t>
            </a:r>
            <a:r>
              <a:rPr lang="en-US" sz="1200" smtClean="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constructor</a:t>
            </a:r>
          </a:p>
          <a:p>
            <a:pPr marL="0" indent="0">
              <a:buNone/>
            </a:pPr>
            <a:r>
              <a:rPr lang="en-US" sz="120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 </a:t>
            </a:r>
            <a:r>
              <a:rPr lang="en-US" sz="1200" smtClean="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 // No assignment operator</a:t>
            </a:r>
            <a:endParaRPr lang="en-US" sz="12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2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 ~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AccessController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() </a:t>
            </a:r>
            <a:r>
              <a:rPr lang="en-US" sz="12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200" dirty="0" smtClean="0">
                <a:solidFill>
                  <a:srgbClr val="0000C0"/>
                </a:solidFill>
                <a:highlight>
                  <a:srgbClr val="F0D8A8"/>
                </a:highlight>
                <a:latin typeface="Courier New" panose="02070309020205020404" pitchFamily="49" charset="0"/>
              </a:rPr>
              <a:t>   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logFile.close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2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 }</a:t>
            </a:r>
            <a:br>
              <a:rPr lang="en-US" sz="1200" dirty="0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endParaRPr lang="en-US" sz="12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200" dirty="0">
                <a:solidFill>
                  <a:srgbClr val="7F0055"/>
                </a:solidFill>
                <a:latin typeface="Courier New" panose="02070309020205020404" pitchFamily="49" charset="0"/>
              </a:rPr>
              <a:t>private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12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sz="120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200" dirty="0" err="1">
                <a:solidFill>
                  <a:srgbClr val="005032"/>
                </a:solidFill>
                <a:latin typeface="Courier New" panose="02070309020205020404" pitchFamily="49" charset="0"/>
              </a:rPr>
              <a:t>ofstream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200" dirty="0" err="1">
                <a:solidFill>
                  <a:srgbClr val="0000C0"/>
                </a:solidFill>
                <a:highlight>
                  <a:srgbClr val="D4D4D4"/>
                </a:highlight>
                <a:latin typeface="Courier New" panose="02070309020205020404" pitchFamily="49" charset="0"/>
              </a:rPr>
              <a:t>logFile</a:t>
            </a:r>
            <a:r>
              <a:rPr lang="en-US" sz="1200" dirty="0">
                <a:solidFill>
                  <a:srgbClr val="000000"/>
                </a:solidFill>
                <a:highlight>
                  <a:srgbClr val="D4D4D4"/>
                </a:highlight>
                <a:latin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  <a:endParaRPr lang="en-US" sz="1200" kern="0" dirty="0"/>
          </a:p>
        </p:txBody>
      </p:sp>
      <p:sp>
        <p:nvSpPr>
          <p:cNvPr id="6" name="Abgerundete rechteckige Legende 5"/>
          <p:cNvSpPr/>
          <p:nvPr/>
        </p:nvSpPr>
        <p:spPr>
          <a:xfrm>
            <a:off x="3923928" y="4437112"/>
            <a:ext cx="4572446" cy="360040"/>
          </a:xfrm>
          <a:prstGeom prst="wedgeRoundRectCallout">
            <a:avLst>
              <a:gd name="adj1" fmla="val -74347"/>
              <a:gd name="adj2" fmla="val -11331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 smtClean="0">
                <a:solidFill>
                  <a:schemeClr val="bg1"/>
                </a:solidFill>
              </a:rPr>
              <a:t>Default </a:t>
            </a:r>
            <a:r>
              <a:rPr lang="de-DE" dirty="0" err="1" smtClean="0">
                <a:solidFill>
                  <a:schemeClr val="bg1"/>
                </a:solidFill>
              </a:rPr>
              <a:t>Copy</a:t>
            </a:r>
            <a:r>
              <a:rPr lang="de-DE" dirty="0" smtClean="0">
                <a:solidFill>
                  <a:schemeClr val="bg1"/>
                </a:solidFill>
              </a:rPr>
              <a:t>-Konstruktor kopiert </a:t>
            </a:r>
            <a:r>
              <a:rPr lang="de-DE" i="1" err="1" smtClean="0">
                <a:solidFill>
                  <a:schemeClr val="bg1"/>
                </a:solidFill>
              </a:rPr>
              <a:t>logFile</a:t>
            </a:r>
            <a:r>
              <a:rPr lang="de-DE" smtClean="0">
                <a:solidFill>
                  <a:schemeClr val="bg1"/>
                </a:solidFill>
              </a:rPr>
              <a:t>.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7" name="Rechteck 6"/>
          <p:cNvSpPr/>
          <p:nvPr/>
        </p:nvSpPr>
        <p:spPr bwMode="auto">
          <a:xfrm>
            <a:off x="5742591" y="635555"/>
            <a:ext cx="1517768" cy="537611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dirty="0" err="1">
              <a:solidFill>
                <a:schemeClr val="bg1"/>
              </a:solidFill>
            </a:endParaRPr>
          </a:p>
        </p:txBody>
      </p:sp>
      <p:sp>
        <p:nvSpPr>
          <p:cNvPr id="8" name="Abgerundete rechteckige Legende 7"/>
          <p:cNvSpPr/>
          <p:nvPr/>
        </p:nvSpPr>
        <p:spPr>
          <a:xfrm>
            <a:off x="3923928" y="4941168"/>
            <a:ext cx="4572446" cy="720080"/>
          </a:xfrm>
          <a:prstGeom prst="wedgeRoundRectCallout">
            <a:avLst>
              <a:gd name="adj1" fmla="val -75710"/>
              <a:gd name="adj2" fmla="val -8636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Aber</a:t>
            </a:r>
            <a:r>
              <a:rPr lang="de-DE">
                <a:solidFill>
                  <a:schemeClr val="bg1"/>
                </a:solidFill>
              </a:rPr>
              <a:t>: </a:t>
            </a:r>
            <a:r>
              <a:rPr lang="de-DE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std::ostream </a:t>
            </a:r>
            <a:r>
              <a:rPr lang="de-DE">
                <a:solidFill>
                  <a:schemeClr val="bg1"/>
                </a:solidFill>
              </a:rPr>
              <a:t>hat </a:t>
            </a:r>
            <a:r>
              <a:rPr lang="de-DE" b="1">
                <a:solidFill>
                  <a:schemeClr val="bg1"/>
                </a:solidFill>
              </a:rPr>
              <a:t>keinen Kopierkonstruktor</a:t>
            </a:r>
            <a:r>
              <a:rPr lang="de-DE">
                <a:solidFill>
                  <a:schemeClr val="bg1"/>
                </a:solidFill>
              </a:rPr>
              <a:t>!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2163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6" grpId="0" animBg="1"/>
      <p:bldP spid="8" grpId="0" animBg="1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err="1" smtClean="0"/>
              <a:t>Rule</a:t>
            </a:r>
            <a:r>
              <a:rPr lang="de-DE" altLang="de-DE" dirty="0" smtClean="0"/>
              <a:t> </a:t>
            </a:r>
            <a:r>
              <a:rPr lang="de-DE" altLang="de-DE" dirty="0" err="1" smtClean="0"/>
              <a:t>of</a:t>
            </a:r>
            <a:r>
              <a:rPr lang="de-DE" altLang="de-DE" dirty="0" smtClean="0"/>
              <a:t> </a:t>
            </a:r>
            <a:r>
              <a:rPr lang="de-DE" altLang="de-DE" err="1" smtClean="0"/>
              <a:t>Three</a:t>
            </a:r>
            <a:r>
              <a:rPr lang="de-DE" altLang="de-DE" smtClean="0"/>
              <a:t> (II)</a:t>
            </a:r>
            <a:endParaRPr lang="de-DE" altLang="de-DE" dirty="0" smtClean="0"/>
          </a:p>
        </p:txBody>
      </p:sp>
      <p:sp>
        <p:nvSpPr>
          <p:cNvPr id="13" name="Inhaltsplatzhalter 12"/>
          <p:cNvSpPr>
            <a:spLocks noGrp="1"/>
          </p:cNvSpPr>
          <p:nvPr>
            <p:ph idx="1"/>
          </p:nvPr>
        </p:nvSpPr>
        <p:spPr>
          <a:xfrm>
            <a:off x="683568" y="1556792"/>
            <a:ext cx="7812806" cy="1327741"/>
          </a:xfrm>
          <a:prstGeom prst="wedgeRoundRectCallout">
            <a:avLst>
              <a:gd name="adj1" fmla="val -44385"/>
              <a:gd name="adj2" fmla="val -3545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indent="0">
              <a:buNone/>
              <a:defRPr/>
            </a:pPr>
            <a:r>
              <a:rPr lang="de-DE" b="0" dirty="0" smtClean="0">
                <a:solidFill>
                  <a:schemeClr val="bg1"/>
                </a:solidFill>
              </a:rPr>
              <a:t>Implementiert man </a:t>
            </a:r>
            <a:r>
              <a:rPr lang="de-DE" b="1" dirty="0" err="1" smtClean="0">
                <a:solidFill>
                  <a:schemeClr val="bg1"/>
                </a:solidFill>
              </a:rPr>
              <a:t>Copy</a:t>
            </a:r>
            <a:r>
              <a:rPr lang="de-DE" b="1" dirty="0" smtClean="0">
                <a:solidFill>
                  <a:schemeClr val="bg1"/>
                </a:solidFill>
              </a:rPr>
              <a:t>-Konstruktor</a:t>
            </a:r>
            <a:r>
              <a:rPr lang="de-DE" b="0" dirty="0" smtClean="0">
                <a:solidFill>
                  <a:schemeClr val="bg1"/>
                </a:solidFill>
              </a:rPr>
              <a:t>, </a:t>
            </a:r>
            <a:r>
              <a:rPr lang="de-DE" b="1" dirty="0" err="1" smtClean="0">
                <a:solidFill>
                  <a:schemeClr val="bg1"/>
                </a:solidFill>
              </a:rPr>
              <a:t>Assignment</a:t>
            </a:r>
            <a:r>
              <a:rPr lang="de-DE" b="1" dirty="0" smtClean="0">
                <a:solidFill>
                  <a:schemeClr val="bg1"/>
                </a:solidFill>
              </a:rPr>
              <a:t>-Operator</a:t>
            </a:r>
            <a:r>
              <a:rPr lang="de-DE" b="0" dirty="0" smtClean="0">
                <a:solidFill>
                  <a:schemeClr val="bg1"/>
                </a:solidFill>
              </a:rPr>
              <a:t> oder </a:t>
            </a:r>
            <a:r>
              <a:rPr lang="de-DE" b="1" dirty="0" smtClean="0">
                <a:solidFill>
                  <a:schemeClr val="bg1"/>
                </a:solidFill>
              </a:rPr>
              <a:t>Destruktor</a:t>
            </a:r>
            <a:r>
              <a:rPr lang="de-DE" b="0" dirty="0" smtClean="0">
                <a:solidFill>
                  <a:schemeClr val="bg1"/>
                </a:solidFill>
              </a:rPr>
              <a:t>, muss man vermutlich auch die anderen Beiden implementieren.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5" name="Inhaltsplatzhalter 1"/>
          <p:cNvSpPr txBox="1">
            <a:spLocks/>
          </p:cNvSpPr>
          <p:nvPr/>
        </p:nvSpPr>
        <p:spPr bwMode="auto">
          <a:xfrm>
            <a:off x="250825" y="3573016"/>
            <a:ext cx="8640763" cy="28801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79388" indent="-17938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defTabSz="914400">
              <a:lnSpc>
                <a:spcPct val="100000"/>
              </a:lnSpc>
              <a:buClrTx/>
              <a:buSzTx/>
            </a:pPr>
            <a:r>
              <a:rPr lang="de-DE" b="0" kern="0" dirty="0" smtClean="0"/>
              <a:t>Der Compiler generiert einen der drei bei Bedarf automatisch, indem Felder 1:1 kopiert werden (evtl. </a:t>
            </a:r>
            <a:r>
              <a:rPr lang="de-DE" b="0" kern="0" smtClean="0"/>
              <a:t>mittels "rekursivem" </a:t>
            </a:r>
            <a:r>
              <a:rPr lang="de-DE" b="0" kern="0" dirty="0" err="1" smtClean="0"/>
              <a:t>Copy</a:t>
            </a:r>
            <a:r>
              <a:rPr lang="de-DE" b="0" kern="0" dirty="0" smtClean="0"/>
              <a:t>-Konstruktor).</a:t>
            </a:r>
            <a:br>
              <a:rPr lang="de-DE" b="0" kern="0" dirty="0" smtClean="0"/>
            </a:br>
            <a:endParaRPr lang="de-DE" b="0" kern="0" dirty="0" smtClean="0"/>
          </a:p>
          <a:p>
            <a:pPr defTabSz="914400">
              <a:lnSpc>
                <a:spcPct val="100000"/>
              </a:lnSpc>
              <a:buClrTx/>
              <a:buSzTx/>
            </a:pPr>
            <a:r>
              <a:rPr lang="de-DE" b="0" kern="0" dirty="0" smtClean="0"/>
              <a:t>Wenn ich </a:t>
            </a:r>
            <a:r>
              <a:rPr lang="de-DE" kern="0" dirty="0" smtClean="0"/>
              <a:t>Ressourcen</a:t>
            </a:r>
            <a:r>
              <a:rPr lang="de-DE" b="0" kern="0" dirty="0" smtClean="0"/>
              <a:t> (Speicher, File Handle,…) in einem </a:t>
            </a:r>
            <a:r>
              <a:rPr lang="de-DE" kern="0" dirty="0" smtClean="0"/>
              <a:t>Konstruktor</a:t>
            </a:r>
            <a:r>
              <a:rPr lang="de-DE" b="0" kern="0" dirty="0" smtClean="0"/>
              <a:t> akquiriere, möchte ich sie auch im </a:t>
            </a:r>
            <a:r>
              <a:rPr lang="de-DE" kern="0" dirty="0" smtClean="0"/>
              <a:t>Destruktor</a:t>
            </a:r>
            <a:r>
              <a:rPr lang="de-DE" b="0" kern="0" dirty="0" smtClean="0"/>
              <a:t> freigeben.</a:t>
            </a:r>
            <a:br>
              <a:rPr lang="de-DE" b="0" kern="0" dirty="0" smtClean="0"/>
            </a:br>
            <a:endParaRPr lang="en-US" b="0" kern="0" dirty="0" smtClean="0"/>
          </a:p>
          <a:p>
            <a:pPr defTabSz="914400">
              <a:lnSpc>
                <a:spcPct val="100000"/>
              </a:lnSpc>
              <a:buClrTx/>
              <a:buSzTx/>
            </a:pPr>
            <a:r>
              <a:rPr lang="de-DE" b="0" kern="0" dirty="0" smtClean="0"/>
              <a:t>Verwende ich einen </a:t>
            </a:r>
            <a:r>
              <a:rPr lang="de-DE" kern="0" dirty="0" smtClean="0"/>
              <a:t>eigenen </a:t>
            </a:r>
            <a:r>
              <a:rPr lang="de-DE" kern="0" dirty="0" err="1" smtClean="0"/>
              <a:t>Copy</a:t>
            </a:r>
            <a:r>
              <a:rPr lang="de-DE" kern="0" dirty="0" smtClean="0"/>
              <a:t>-Konstruktor</a:t>
            </a:r>
            <a:r>
              <a:rPr lang="de-DE" b="0" kern="0" dirty="0" smtClean="0"/>
              <a:t> und einen </a:t>
            </a:r>
            <a:r>
              <a:rPr lang="de-DE" kern="0" dirty="0" smtClean="0"/>
              <a:t>generierten </a:t>
            </a:r>
            <a:r>
              <a:rPr lang="de-DE" kern="0" dirty="0" err="1" smtClean="0"/>
              <a:t>Assignment</a:t>
            </a:r>
            <a:r>
              <a:rPr lang="de-DE" kern="0" dirty="0" smtClean="0"/>
              <a:t>-Operator</a:t>
            </a:r>
            <a:r>
              <a:rPr lang="de-DE" b="0" kern="0" dirty="0" smtClean="0"/>
              <a:t>, kann es zu </a:t>
            </a:r>
            <a:r>
              <a:rPr lang="de-DE" kern="0" dirty="0" smtClean="0"/>
              <a:t>inkonsistenten Verhalten</a:t>
            </a:r>
            <a:r>
              <a:rPr lang="de-DE" b="0" kern="0" dirty="0" smtClean="0"/>
              <a:t> kommen.</a:t>
            </a:r>
            <a:br>
              <a:rPr lang="de-DE" b="0" kern="0" dirty="0" smtClean="0"/>
            </a:br>
            <a:endParaRPr lang="de-DE" b="0" kern="0" dirty="0" smtClean="0"/>
          </a:p>
        </p:txBody>
      </p:sp>
      <p:sp>
        <p:nvSpPr>
          <p:cNvPr id="5" name="Rechteck 4"/>
          <p:cNvSpPr/>
          <p:nvPr/>
        </p:nvSpPr>
        <p:spPr bwMode="auto">
          <a:xfrm>
            <a:off x="5742591" y="635555"/>
            <a:ext cx="1517768" cy="537611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5029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Compiler-</a:t>
            </a:r>
            <a:r>
              <a:rPr lang="en-US" err="1" smtClean="0"/>
              <a:t>generierte</a:t>
            </a:r>
            <a:r>
              <a:rPr lang="en-US" smtClean="0"/>
              <a:t> Methoden: C++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Der C++-</a:t>
            </a:r>
            <a:r>
              <a:rPr lang="en-US" smtClean="0"/>
              <a:t>Compiler ("</a:t>
            </a:r>
            <a:r>
              <a:rPr lang="en-US" b="1" smtClean="0"/>
              <a:t>automagically</a:t>
            </a:r>
            <a:r>
              <a:rPr lang="en-US" smtClean="0"/>
              <a:t>") generiert </a:t>
            </a:r>
            <a:r>
              <a:rPr lang="en-US" dirty="0" err="1" smtClean="0"/>
              <a:t>automatisch</a:t>
            </a:r>
            <a:r>
              <a:rPr lang="en-US" dirty="0" smtClean="0"/>
              <a:t> </a:t>
            </a:r>
            <a:r>
              <a:rPr lang="en-US" dirty="0" err="1" smtClean="0"/>
              <a:t>eine</a:t>
            </a:r>
            <a:r>
              <a:rPr lang="en-US" dirty="0" smtClean="0"/>
              <a:t> </a:t>
            </a:r>
            <a:r>
              <a:rPr lang="en-US" dirty="0" err="1" smtClean="0"/>
              <a:t>Reihe</a:t>
            </a:r>
            <a:r>
              <a:rPr lang="en-US" dirty="0" smtClean="0"/>
              <a:t> von </a:t>
            </a:r>
            <a:r>
              <a:rPr lang="en-US" dirty="0" err="1" smtClean="0"/>
              <a:t>Methoden</a:t>
            </a:r>
            <a:r>
              <a:rPr lang="en-US" dirty="0" smtClean="0"/>
              <a:t>, falls </a:t>
            </a:r>
            <a:r>
              <a:rPr lang="en-US" dirty="0" err="1" smtClean="0"/>
              <a:t>sie</a:t>
            </a:r>
            <a:r>
              <a:rPr lang="en-US" dirty="0" smtClean="0"/>
              <a:t> </a:t>
            </a:r>
            <a:r>
              <a:rPr lang="en-US" b="1" dirty="0" err="1" smtClean="0"/>
              <a:t>nicht</a:t>
            </a:r>
            <a:r>
              <a:rPr lang="en-US" b="1" dirty="0" smtClean="0"/>
              <a:t> </a:t>
            </a:r>
            <a:r>
              <a:rPr lang="en-US" b="1" dirty="0" err="1" smtClean="0"/>
              <a:t>vorhanden</a:t>
            </a:r>
            <a:r>
              <a:rPr lang="en-US" b="1" dirty="0" smtClean="0"/>
              <a:t> (=</a:t>
            </a:r>
            <a:r>
              <a:rPr lang="en-US" b="1" dirty="0" err="1" smtClean="0"/>
              <a:t>deklariert</a:t>
            </a:r>
            <a:r>
              <a:rPr lang="en-US" b="1" dirty="0" smtClean="0"/>
              <a:t>)</a:t>
            </a:r>
            <a:r>
              <a:rPr lang="en-US" dirty="0" smtClean="0"/>
              <a:t> </a:t>
            </a:r>
            <a:r>
              <a:rPr lang="en-US" dirty="0" err="1" smtClean="0"/>
              <a:t>sind</a:t>
            </a:r>
            <a:r>
              <a:rPr lang="en-US" dirty="0" smtClean="0"/>
              <a:t>, </a:t>
            </a:r>
            <a:r>
              <a:rPr lang="en-US" dirty="0" err="1" smtClean="0"/>
              <a:t>z.B</a:t>
            </a:r>
            <a:r>
              <a:rPr lang="en-US" dirty="0" smtClean="0"/>
              <a:t>.:</a:t>
            </a:r>
            <a:br>
              <a:rPr lang="en-US" dirty="0" smtClean="0"/>
            </a:br>
            <a:endParaRPr lang="en-US" dirty="0" smtClean="0"/>
          </a:p>
          <a:p>
            <a:pPr marL="342900" lvl="0" indent="-342900">
              <a:buFont typeface="Wingdings" pitchFamily="2" charset="2"/>
              <a:buChar char="§"/>
            </a:pPr>
            <a:r>
              <a:rPr lang="en-US" dirty="0" smtClean="0"/>
              <a:t>Default-</a:t>
            </a:r>
            <a:r>
              <a:rPr lang="en-US" dirty="0" err="1" smtClean="0"/>
              <a:t>Konstruktor</a:t>
            </a:r>
            <a:r>
              <a:rPr lang="en-US" dirty="0" smtClean="0"/>
              <a:t>		</a:t>
            </a:r>
            <a:r>
              <a:rPr lang="en-US" sz="14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MyClass</a:t>
            </a:r>
            <a:r>
              <a:rPr lang="en-US" sz="14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()	</a:t>
            </a:r>
            <a:r>
              <a:rPr lang="en-US" dirty="0"/>
              <a:t>(</a:t>
            </a:r>
            <a:r>
              <a:rPr lang="en-US" dirty="0">
                <a:sym typeface="Wingdings" panose="05000000000000000000" pitchFamily="2" charset="2"/>
              </a:rPr>
              <a:t></a:t>
            </a:r>
            <a:r>
              <a:rPr lang="en-US" dirty="0" err="1"/>
              <a:t>wie</a:t>
            </a:r>
            <a:r>
              <a:rPr lang="en-US" dirty="0"/>
              <a:t> in </a:t>
            </a:r>
            <a:r>
              <a:rPr lang="en-US" dirty="0" smtClean="0"/>
              <a:t>Java!)</a:t>
            </a:r>
          </a:p>
          <a:p>
            <a:pPr marL="342900" lvl="0" indent="-342900">
              <a:buFont typeface="Wingdings" pitchFamily="2" charset="2"/>
              <a:buChar char="§"/>
            </a:pPr>
            <a:r>
              <a:rPr lang="en-US" dirty="0" smtClean="0"/>
              <a:t>Copy-</a:t>
            </a:r>
            <a:r>
              <a:rPr lang="en-US" dirty="0" err="1" smtClean="0"/>
              <a:t>Konstruktor</a:t>
            </a:r>
            <a:r>
              <a:rPr lang="en-US" dirty="0" smtClean="0"/>
              <a:t>		</a:t>
            </a:r>
            <a:r>
              <a:rPr lang="en-US" sz="1400" b="1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MyClass</a:t>
            </a:r>
            <a:r>
              <a:rPr lang="en-US" sz="14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b="1" dirty="0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 err="1">
                <a:solidFill>
                  <a:srgbClr val="005032"/>
                </a:solidFill>
                <a:latin typeface="Courier New" panose="02070309020205020404" pitchFamily="49" charset="0"/>
              </a:rPr>
              <a:t>MyClass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&amp;a</a:t>
            </a:r>
            <a:r>
              <a:rPr lang="en-US" sz="14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  <a:endParaRPr lang="en-US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 smtClean="0"/>
              <a:t>Assignment-Operator	</a:t>
            </a:r>
            <a:r>
              <a:rPr lang="en-US" sz="1400" b="1" dirty="0" smtClean="0">
                <a:solidFill>
                  <a:srgbClr val="7F0055"/>
                </a:solidFill>
                <a:latin typeface="Courier New" panose="02070309020205020404" pitchFamily="49" charset="0"/>
              </a:rPr>
              <a:t>void</a:t>
            </a:r>
            <a:r>
              <a:rPr lang="en-US" sz="14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operator=(</a:t>
            </a:r>
            <a:r>
              <a:rPr lang="en-US" sz="1400" b="1" dirty="0" err="1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 err="1" smtClean="0">
                <a:solidFill>
                  <a:srgbClr val="005032"/>
                </a:solidFill>
                <a:latin typeface="Courier New" panose="02070309020205020404" pitchFamily="49" charset="0"/>
              </a:rPr>
              <a:t>MyClass</a:t>
            </a:r>
            <a:r>
              <a:rPr lang="en-US" sz="14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&amp;a</a:t>
            </a:r>
            <a:r>
              <a:rPr lang="en-US" sz="14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pPr marL="342900" lvl="0" indent="-342900">
              <a:buFont typeface="Wingdings" pitchFamily="2" charset="2"/>
              <a:buChar char="§"/>
            </a:pPr>
            <a:r>
              <a:rPr lang="en-US" dirty="0" smtClean="0">
                <a:solidFill>
                  <a:srgbClr val="000000"/>
                </a:solidFill>
              </a:rPr>
              <a:t>Destruktor		</a:t>
            </a:r>
            <a:r>
              <a:rPr lang="en-US" dirty="0">
                <a:solidFill>
                  <a:srgbClr val="000000"/>
                </a:solidFill>
              </a:rPr>
              <a:t>	</a:t>
            </a:r>
            <a:r>
              <a:rPr lang="en-US" dirty="0" smtClean="0">
                <a:solidFill>
                  <a:srgbClr val="000000"/>
                </a:solidFill>
              </a:rPr>
              <a:t>~</a:t>
            </a:r>
            <a:r>
              <a:rPr lang="en-US" sz="1400" b="1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MyClass</a:t>
            </a:r>
            <a:r>
              <a:rPr lang="en-US" sz="14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()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mtClean="0">
                <a:solidFill>
                  <a:srgbClr val="000000"/>
                </a:solidFill>
              </a:rPr>
              <a:t>Initialisierungsliste 		</a:t>
            </a:r>
            <a:r>
              <a:rPr lang="en-US" smtClean="0">
                <a:solidFill>
                  <a:srgbClr val="000000"/>
                </a:solidFill>
                <a:sym typeface="Wingdings" panose="05000000000000000000" pitchFamily="2" charset="2"/>
              </a:rPr>
              <a:t> Default-Konstruktoren für Felder</a:t>
            </a:r>
            <a:endParaRPr lang="en-US" dirty="0">
              <a:solidFill>
                <a:srgbClr val="000000"/>
              </a:solidFill>
            </a:endParaRPr>
          </a:p>
          <a:p>
            <a:endParaRPr lang="en-US" smtClean="0"/>
          </a:p>
          <a:p>
            <a:r>
              <a:rPr lang="en-US" smtClean="0"/>
              <a:t>Man </a:t>
            </a:r>
            <a:r>
              <a:rPr lang="en-US"/>
              <a:t>kann auch die </a:t>
            </a:r>
            <a:r>
              <a:rPr lang="en-US" b="1"/>
              <a:t>Generierung unterbinden</a:t>
            </a:r>
          </a:p>
          <a:p>
            <a:pPr marL="342900" indent="-342900">
              <a:buFontTx/>
              <a:buChar char="-"/>
            </a:pPr>
            <a:r>
              <a:rPr lang="en-US"/>
              <a:t>vor C++11:</a:t>
            </a:r>
          </a:p>
          <a:p>
            <a:pPr marL="692150" lvl="1" indent="-342900">
              <a:buFontTx/>
              <a:buChar char="-"/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void operator=(Elevator &amp;); // WITHOUT implementation</a:t>
            </a:r>
          </a:p>
          <a:p>
            <a:pPr marL="342900" indent="-342900">
              <a:buFontTx/>
              <a:buChar char="-"/>
            </a:pPr>
            <a:r>
              <a:rPr lang="en-US"/>
              <a:t>seit C++11: </a:t>
            </a:r>
          </a:p>
          <a:p>
            <a:pPr marL="692150" lvl="1" indent="-342900">
              <a:buFontTx/>
              <a:buChar char="-"/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void operator=(Elevator &amp;) = delete;</a:t>
            </a:r>
          </a:p>
          <a:p>
            <a:pPr marL="692150" lvl="1" indent="-342900"/>
            <a:endParaRPr lang="en-US" dirty="0">
              <a:solidFill>
                <a:srgbClr val="0000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29725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Compiler-generierte </a:t>
            </a:r>
            <a:r>
              <a:rPr lang="en-US" smtClean="0"/>
              <a:t>Methoden: Java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Jede </a:t>
            </a:r>
            <a:r>
              <a:rPr lang="en-US"/>
              <a:t>Klasse </a:t>
            </a:r>
            <a:r>
              <a:rPr lang="en-US" smtClean="0"/>
              <a:t>erbt </a:t>
            </a:r>
            <a:r>
              <a:rPr lang="en-US"/>
              <a:t>(indirekt) von </a:t>
            </a:r>
            <a:r>
              <a:rPr lang="en-US" smtClean="0"/>
              <a:t>java.lang.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Object</a:t>
            </a:r>
            <a:b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public class Elevator {}</a:t>
            </a:r>
            <a:r>
              <a:rPr lang="en-US"/>
              <a:t> </a:t>
            </a:r>
            <a:r>
              <a:rPr lang="en-US" smtClean="0"/>
              <a:t/>
            </a:r>
            <a:br>
              <a:rPr lang="en-US" smtClean="0"/>
            </a:br>
            <a:r>
              <a:rPr lang="en-US" smtClean="0"/>
              <a:t/>
            </a:r>
            <a:br>
              <a:rPr lang="en-US" smtClean="0"/>
            </a:br>
            <a:r>
              <a:rPr lang="en-US" smtClean="0">
                <a:sym typeface="Wingdings" panose="05000000000000000000" pitchFamily="2" charset="2"/>
              </a:rPr>
              <a:t>wird zu durch Compiler zu</a:t>
            </a:r>
            <a:br>
              <a:rPr lang="en-US" smtClean="0">
                <a:sym typeface="Wingdings" panose="05000000000000000000" pitchFamily="2" charset="2"/>
              </a:rPr>
            </a:br>
            <a:r>
              <a:rPr lang="en-US" smtClean="0">
                <a:sym typeface="Wingdings" panose="05000000000000000000" pitchFamily="2" charset="2"/>
              </a:rPr>
              <a:t/>
            </a:r>
            <a:br>
              <a:rPr lang="en-US" smtClean="0">
                <a:sym typeface="Wingdings" panose="05000000000000000000" pitchFamily="2" charset="2"/>
              </a:rPr>
            </a:b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public class Elevator extends Object {}</a:t>
            </a:r>
          </a:p>
          <a:p>
            <a:endParaRPr lang="en-US" smtClean="0">
              <a:latin typeface="Consolas" panose="020B0609020204030204" pitchFamily="49" charset="0"/>
              <a:cs typeface="Consolas" panose="020B0609020204030204" pitchFamily="49" charset="0"/>
              <a:sym typeface="Wingdings" panose="05000000000000000000" pitchFamily="2" charset="2"/>
            </a:endParaRPr>
          </a:p>
          <a:p>
            <a:r>
              <a:rPr lang="en-US" b="1">
                <a:sym typeface="Wingdings" panose="05000000000000000000" pitchFamily="2" charset="2"/>
              </a:rPr>
              <a:t>Namensraum</a:t>
            </a:r>
            <a:r>
              <a:rPr lang="en-US">
                <a:sym typeface="Wingdings" panose="05000000000000000000" pitchFamily="2" charset="2"/>
              </a:rPr>
              <a:t>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java.lang.* </a:t>
            </a:r>
            <a:r>
              <a:rPr lang="en-US">
                <a:sym typeface="Wingdings" panose="05000000000000000000" pitchFamily="2" charset="2"/>
              </a:rPr>
              <a:t>wird automatisch eingebunden.</a:t>
            </a:r>
            <a:endParaRPr lang="en-US" smtClean="0">
              <a:latin typeface="Consolas" panose="020B0609020204030204" pitchFamily="49" charset="0"/>
              <a:cs typeface="Consolas" panose="020B0609020204030204" pitchFamily="49" charset="0"/>
              <a:sym typeface="Wingdings" panose="05000000000000000000" pitchFamily="2" charset="2"/>
            </a:endParaRPr>
          </a:p>
          <a:p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9386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Exkurs: Implizite </a:t>
            </a:r>
            <a:r>
              <a:rPr lang="en-US" dirty="0" err="1" smtClean="0"/>
              <a:t>Typ-Konvertierung</a:t>
            </a:r>
            <a:r>
              <a:rPr lang="en-US" dirty="0" smtClean="0"/>
              <a:t> und </a:t>
            </a:r>
            <a:r>
              <a:rPr lang="en-US" dirty="0" err="1" smtClean="0"/>
              <a:t>Anonyme</a:t>
            </a:r>
            <a:r>
              <a:rPr lang="en-US" dirty="0" smtClean="0"/>
              <a:t> </a:t>
            </a:r>
            <a:r>
              <a:rPr lang="en-US" dirty="0" err="1" smtClean="0"/>
              <a:t>Objekte</a:t>
            </a:r>
            <a:endParaRPr lang="en-US" dirty="0"/>
          </a:p>
        </p:txBody>
      </p:sp>
      <p:sp>
        <p:nvSpPr>
          <p:cNvPr id="6" name="Textfeld 5"/>
          <p:cNvSpPr txBox="1"/>
          <p:nvPr/>
        </p:nvSpPr>
        <p:spPr>
          <a:xfrm>
            <a:off x="251520" y="1628800"/>
            <a:ext cx="3986989" cy="3397574"/>
          </a:xfrm>
          <a:prstGeom prst="foldedCorner">
            <a:avLst>
              <a:gd name="adj" fmla="val 9237"/>
            </a:avLst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</a:rPr>
              <a:t>#include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2A00FF"/>
                </a:solidFill>
                <a:latin typeface="Courier New" panose="02070309020205020404" pitchFamily="49" charset="0"/>
              </a:rPr>
              <a:t>&lt;string&gt;</a:t>
            </a:r>
          </a:p>
          <a:p>
            <a:pPr algn="l">
              <a:tabLst>
                <a:tab pos="361950" algn="l"/>
                <a:tab pos="712788" algn="l"/>
              </a:tabLst>
            </a:pPr>
            <a:endParaRPr lang="en-US" sz="1400" dirty="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005032"/>
                </a:solidFill>
                <a:latin typeface="Courier New" panose="02070309020205020404" pitchFamily="49" charset="0"/>
              </a:rPr>
              <a:t>Student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	Student(</a:t>
            </a:r>
            <a:r>
              <a:rPr lang="en-US" sz="1400" b="1" dirty="0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b="1" dirty="0">
                <a:solidFill>
                  <a:srgbClr val="005032"/>
                </a:solidFill>
                <a:latin typeface="Courier New" panose="02070309020205020404" pitchFamily="49" charset="0"/>
              </a:rPr>
              <a:t>string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&amp;name</a:t>
            </a:r>
            <a:r>
              <a:rPr lang="en-US" sz="14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	: </a:t>
            </a:r>
            <a:r>
              <a:rPr lang="en-US" sz="1400" dirty="0" smtClean="0">
                <a:solidFill>
                  <a:srgbClr val="0000C0"/>
                </a:solidFill>
                <a:latin typeface="Courier New" panose="02070309020205020404" pitchFamily="49" charset="0"/>
              </a:rPr>
              <a:t>name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(name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) 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{	}</a:t>
            </a:r>
          </a:p>
          <a:p>
            <a:pPr algn="l">
              <a:tabLst>
                <a:tab pos="361950" algn="l"/>
                <a:tab pos="712788" algn="l"/>
              </a:tabLst>
            </a:pPr>
            <a:endParaRPr lang="en-US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</a:rPr>
              <a:t>private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dirty="0">
                <a:solidFill>
                  <a:srgbClr val="005032"/>
                </a:solidFill>
                <a:latin typeface="Courier New" panose="02070309020205020404" pitchFamily="49" charset="0"/>
              </a:rPr>
              <a:t>string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0000C0"/>
                </a:solidFill>
                <a:latin typeface="Courier New" panose="02070309020205020404" pitchFamily="49" charset="0"/>
              </a:rPr>
              <a:t>name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</a:p>
          <a:p>
            <a:pPr algn="l">
              <a:tabLst>
                <a:tab pos="361950" algn="l"/>
                <a:tab pos="712788" algn="l"/>
              </a:tabLst>
            </a:pPr>
            <a:endParaRPr lang="en-US" sz="1400" dirty="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 dirty="0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main() {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dirty="0" smtClean="0">
                <a:solidFill>
                  <a:srgbClr val="005032"/>
                </a:solidFill>
                <a:latin typeface="Courier New" panose="02070309020205020404" pitchFamily="49" charset="0"/>
              </a:rPr>
              <a:t>	Student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mike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"Mike"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  <a:endParaRPr lang="en-US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>
              <a:tabLst>
                <a:tab pos="361950" algn="l"/>
                <a:tab pos="712788" algn="l"/>
              </a:tabLst>
            </a:pPr>
            <a:endParaRPr lang="en-US" sz="1400" dirty="0"/>
          </a:p>
        </p:txBody>
      </p:sp>
      <p:sp>
        <p:nvSpPr>
          <p:cNvPr id="7" name="Abgerundete rechteckige Legende 6"/>
          <p:cNvSpPr/>
          <p:nvPr/>
        </p:nvSpPr>
        <p:spPr>
          <a:xfrm>
            <a:off x="4932040" y="2276872"/>
            <a:ext cx="3775089" cy="377701"/>
          </a:xfrm>
          <a:prstGeom prst="wedgeRoundRectCallout">
            <a:avLst>
              <a:gd name="adj1" fmla="val -70577"/>
              <a:gd name="adj2" fmla="val 2638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 smtClean="0">
                <a:solidFill>
                  <a:schemeClr val="bg1"/>
                </a:solidFill>
              </a:rPr>
              <a:t>Konstruktor erwartet </a:t>
            </a:r>
            <a:r>
              <a:rPr lang="de-DE" dirty="0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dirty="0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endParaRPr lang="de-DE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Abgerundete rechteckige Legende 7"/>
          <p:cNvSpPr/>
          <p:nvPr/>
        </p:nvSpPr>
        <p:spPr>
          <a:xfrm>
            <a:off x="4427985" y="3138736"/>
            <a:ext cx="4279144" cy="377701"/>
          </a:xfrm>
          <a:prstGeom prst="wedgeRoundRectCallout">
            <a:avLst>
              <a:gd name="adj1" fmla="val -96540"/>
              <a:gd name="adj2" fmla="val 18402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 smtClean="0">
                <a:solidFill>
                  <a:schemeClr val="bg1"/>
                </a:solidFill>
              </a:rPr>
              <a:t>Aber:</a:t>
            </a:r>
            <a:r>
              <a:rPr lang="de-DE" dirty="0" smtClean="0">
                <a:solidFill>
                  <a:schemeClr val="bg1"/>
                </a:solidFill>
              </a:rPr>
              <a:t> Aufrufer verwendet </a:t>
            </a:r>
            <a:r>
              <a:rPr lang="de-DE" dirty="0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endParaRPr lang="de-DE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4427985" y="4000599"/>
            <a:ext cx="4279143" cy="1113631"/>
          </a:xfrm>
          <a:prstGeom prst="wedgeRoundRectCallout">
            <a:avLst>
              <a:gd name="adj1" fmla="val -85076"/>
              <a:gd name="adj2" fmla="val -3688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 smtClean="0">
                <a:solidFill>
                  <a:schemeClr val="bg1"/>
                </a:solidFill>
              </a:rPr>
              <a:t>I</a:t>
            </a:r>
            <a:r>
              <a:rPr lang="de-DE" b="1" dirty="0" smtClean="0">
                <a:solidFill>
                  <a:schemeClr val="bg1"/>
                </a:solidFill>
              </a:rPr>
              <a:t>mplizite Typkonvertierung,</a:t>
            </a:r>
            <a:r>
              <a:rPr lang="de-DE" dirty="0" smtClean="0">
                <a:solidFill>
                  <a:schemeClr val="bg1"/>
                </a:solidFill>
              </a:rPr>
              <a:t> da </a:t>
            </a:r>
            <a:r>
              <a:rPr lang="de-DE" dirty="0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dirty="0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smtClean="0">
                <a:solidFill>
                  <a:schemeClr val="bg1"/>
                </a:solidFill>
              </a:rPr>
              <a:t>einen Konstruktor besitzt, der </a:t>
            </a:r>
            <a:r>
              <a:rPr lang="de-DE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de-DE" dirty="0" smtClean="0">
                <a:solidFill>
                  <a:schemeClr val="bg1"/>
                </a:solidFill>
              </a:rPr>
              <a:t> als Parameter hat.</a:t>
            </a:r>
            <a:endParaRPr lang="de-DE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0" name="Abgerundete rechteckige Legende 9"/>
          <p:cNvSpPr/>
          <p:nvPr/>
        </p:nvSpPr>
        <p:spPr>
          <a:xfrm>
            <a:off x="4238509" y="5168505"/>
            <a:ext cx="4468619" cy="1296144"/>
          </a:xfrm>
          <a:prstGeom prst="wedgeRoundRectCallout">
            <a:avLst>
              <a:gd name="adj1" fmla="val -118458"/>
              <a:gd name="adj2" fmla="val -11634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 smtClean="0">
                <a:solidFill>
                  <a:schemeClr val="bg1"/>
                </a:solidFill>
              </a:rPr>
              <a:t>Das generierte Objekt </a:t>
            </a:r>
            <a:r>
              <a:rPr lang="de-DE" smtClean="0">
                <a:solidFill>
                  <a:schemeClr val="bg1"/>
                </a:solidFill>
              </a:rPr>
              <a:t>ist </a:t>
            </a:r>
            <a:r>
              <a:rPr lang="de-DE" b="1" smtClean="0">
                <a:solidFill>
                  <a:schemeClr val="bg1"/>
                </a:solidFill>
              </a:rPr>
              <a:t>"anonym"</a:t>
            </a:r>
            <a:r>
              <a:rPr lang="de-DE" smtClean="0">
                <a:solidFill>
                  <a:schemeClr val="bg1"/>
                </a:solidFill>
              </a:rPr>
              <a:t>, </a:t>
            </a:r>
            <a:r>
              <a:rPr lang="de-DE" dirty="0" smtClean="0">
                <a:solidFill>
                  <a:schemeClr val="bg1"/>
                </a:solidFill>
              </a:rPr>
              <a:t>d.h. kann nach dieser Zeile nicht mehr verwendet werden – daher ist </a:t>
            </a:r>
            <a:r>
              <a:rPr lang="de-DE" b="1" dirty="0" smtClean="0">
                <a:solidFill>
                  <a:schemeClr val="bg1"/>
                </a:solidFill>
              </a:rPr>
              <a:t>nur eine Übergabe als </a:t>
            </a:r>
            <a:r>
              <a:rPr lang="de-DE" b="1" dirty="0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b="1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de-DE" b="1" dirty="0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de-DE" b="1" dirty="0" smtClean="0">
                <a:solidFill>
                  <a:schemeClr val="bg1"/>
                </a:solidFill>
              </a:rPr>
              <a:t> sinnvoll</a:t>
            </a:r>
            <a:r>
              <a:rPr lang="de-DE" dirty="0" smtClean="0">
                <a:solidFill>
                  <a:schemeClr val="bg1"/>
                </a:solidFill>
              </a:rPr>
              <a:t>.</a:t>
            </a:r>
            <a:endParaRPr lang="de-DE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716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Exkurs: Implizite </a:t>
            </a:r>
            <a:r>
              <a:rPr lang="en-US" err="1" smtClean="0"/>
              <a:t>Typkonvertierung</a:t>
            </a:r>
            <a:r>
              <a:rPr lang="en-US" smtClean="0"/>
              <a:t> unterbinden mit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explicit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Textfeld 2"/>
          <p:cNvSpPr txBox="1"/>
          <p:nvPr/>
        </p:nvSpPr>
        <p:spPr>
          <a:xfrm>
            <a:off x="251520" y="1628800"/>
            <a:ext cx="4953600" cy="4276590"/>
          </a:xfrm>
          <a:prstGeom prst="foldedCorner">
            <a:avLst>
              <a:gd name="adj" fmla="val 9237"/>
            </a:avLst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</a:rPr>
              <a:t>#include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2A00FF"/>
                </a:solidFill>
                <a:latin typeface="Courier New" panose="02070309020205020404" pitchFamily="49" charset="0"/>
              </a:rPr>
              <a:t>&lt;string&gt;</a:t>
            </a:r>
          </a:p>
          <a:p>
            <a:pPr algn="l">
              <a:tabLst>
                <a:tab pos="361950" algn="l"/>
                <a:tab pos="712788" algn="l"/>
              </a:tabLst>
            </a:pPr>
            <a:endParaRPr lang="en-US" sz="1400" dirty="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005032"/>
                </a:solidFill>
                <a:latin typeface="Courier New" panose="02070309020205020404" pitchFamily="49" charset="0"/>
              </a:rPr>
              <a:t>Student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	explicit Student(</a:t>
            </a:r>
            <a:r>
              <a:rPr lang="en-US" sz="1400" b="1" dirty="0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b="1" dirty="0">
                <a:solidFill>
                  <a:srgbClr val="005032"/>
                </a:solidFill>
                <a:latin typeface="Courier New" panose="02070309020205020404" pitchFamily="49" charset="0"/>
              </a:rPr>
              <a:t>string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&amp;name</a:t>
            </a:r>
            <a:r>
              <a:rPr lang="en-US" sz="14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	: </a:t>
            </a:r>
            <a:r>
              <a:rPr lang="en-US" sz="1400" dirty="0" smtClean="0">
                <a:solidFill>
                  <a:srgbClr val="0000C0"/>
                </a:solidFill>
                <a:latin typeface="Courier New" panose="02070309020205020404" pitchFamily="49" charset="0"/>
              </a:rPr>
              <a:t>name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(name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) 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{	}</a:t>
            </a:r>
          </a:p>
          <a:p>
            <a:pPr algn="l">
              <a:tabLst>
                <a:tab pos="361950" algn="l"/>
                <a:tab pos="712788" algn="l"/>
              </a:tabLst>
            </a:pPr>
            <a:endParaRPr lang="en-US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</a:rPr>
              <a:t>private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dirty="0">
                <a:solidFill>
                  <a:srgbClr val="005032"/>
                </a:solidFill>
                <a:latin typeface="Courier New" panose="02070309020205020404" pitchFamily="49" charset="0"/>
              </a:rPr>
              <a:t>string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0000C0"/>
                </a:solidFill>
                <a:latin typeface="Courier New" panose="02070309020205020404" pitchFamily="49" charset="0"/>
              </a:rPr>
              <a:t>name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</a:p>
          <a:p>
            <a:pPr algn="l">
              <a:tabLst>
                <a:tab pos="361950" algn="l"/>
                <a:tab pos="712788" algn="l"/>
              </a:tabLst>
            </a:pPr>
            <a:endParaRPr lang="en-US" sz="1400" dirty="0">
              <a:latin typeface="Courier New" panose="02070309020205020404" pitchFamily="49" charset="0"/>
            </a:endParaRPr>
          </a:p>
          <a:p>
            <a:pPr algn="l"/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</a:rPr>
              <a:t>void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useStudent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b="1" dirty="0" err="1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005032"/>
                </a:solidFill>
                <a:latin typeface="Courier New" panose="02070309020205020404" pitchFamily="49" charset="0"/>
              </a:rPr>
              <a:t>Student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&amp;student) {</a:t>
            </a:r>
          </a:p>
          <a:p>
            <a:pPr algn="l"/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algn="l"/>
            <a:endParaRPr lang="en-US" sz="1400" dirty="0">
              <a:latin typeface="Courier New" panose="02070309020205020404" pitchFamily="49" charset="0"/>
            </a:endParaRPr>
          </a:p>
          <a:p>
            <a:pPr algn="l"/>
            <a:r>
              <a:rPr lang="en-US" sz="1400" b="1" dirty="0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main() {</a:t>
            </a:r>
          </a:p>
          <a:p>
            <a:pPr algn="l"/>
            <a:r>
              <a:rPr lang="en-US" sz="1400" dirty="0" smtClean="0">
                <a:solidFill>
                  <a:srgbClr val="005032"/>
                </a:solidFill>
                <a:latin typeface="Courier New" panose="02070309020205020404" pitchFamily="49" charset="0"/>
              </a:rPr>
              <a:t>	Student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mike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"Mike"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  <a:endParaRPr lang="en-US" sz="1400" dirty="0">
              <a:latin typeface="Courier New" panose="02070309020205020404" pitchFamily="49" charset="0"/>
            </a:endParaRPr>
          </a:p>
          <a:p>
            <a:pPr algn="l"/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useStudent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(mike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pPr algn="l"/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useStudent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string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"Sarah"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));</a:t>
            </a:r>
            <a:endParaRPr lang="en-US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endParaRPr lang="en-US" sz="1400" dirty="0"/>
          </a:p>
        </p:txBody>
      </p:sp>
      <p:sp>
        <p:nvSpPr>
          <p:cNvPr id="4" name="Abgerundete rechteckige Legende 3"/>
          <p:cNvSpPr/>
          <p:nvPr/>
        </p:nvSpPr>
        <p:spPr>
          <a:xfrm>
            <a:off x="4716016" y="4005064"/>
            <a:ext cx="4279144" cy="936104"/>
          </a:xfrm>
          <a:prstGeom prst="wedgeRoundRectCallout">
            <a:avLst>
              <a:gd name="adj1" fmla="val -74426"/>
              <a:gd name="adj2" fmla="val 5597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 smtClean="0">
                <a:solidFill>
                  <a:schemeClr val="bg1"/>
                </a:solidFill>
              </a:rPr>
              <a:t>Ohne </a:t>
            </a:r>
            <a:r>
              <a:rPr lang="de-DE" b="1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explicit</a:t>
            </a:r>
            <a:r>
              <a:rPr lang="de-DE" dirty="0" smtClean="0">
                <a:solidFill>
                  <a:schemeClr val="bg1"/>
                </a:solidFill>
              </a:rPr>
              <a:t> kann man </a:t>
            </a:r>
            <a:r>
              <a:rPr lang="de-DE" b="1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useStudent</a:t>
            </a:r>
            <a:r>
              <a:rPr lang="de-DE" dirty="0" smtClean="0">
                <a:solidFill>
                  <a:schemeClr val="bg1"/>
                </a:solidFill>
              </a:rPr>
              <a:t> auch so aufrufen wegen </a:t>
            </a:r>
            <a:r>
              <a:rPr lang="de-DE" b="1" dirty="0" smtClean="0">
                <a:solidFill>
                  <a:schemeClr val="bg1"/>
                </a:solidFill>
              </a:rPr>
              <a:t>impliziter Typkonvertierung</a:t>
            </a:r>
            <a:r>
              <a:rPr lang="de-DE" dirty="0" smtClean="0">
                <a:solidFill>
                  <a:schemeClr val="bg1"/>
                </a:solidFill>
              </a:rPr>
              <a:t>.</a:t>
            </a:r>
            <a:endParaRPr lang="de-DE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Abgerundete rechteckige Legende 4"/>
          <p:cNvSpPr/>
          <p:nvPr/>
        </p:nvSpPr>
        <p:spPr>
          <a:xfrm>
            <a:off x="5364088" y="1628800"/>
            <a:ext cx="3528392" cy="1224136"/>
          </a:xfrm>
          <a:prstGeom prst="wedgeRoundRectCallout">
            <a:avLst>
              <a:gd name="adj1" fmla="val -57725"/>
              <a:gd name="adj2" fmla="val 2609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Schlüsselwort </a:t>
            </a:r>
            <a:r>
              <a:rPr lang="de-DE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explicit</a:t>
            </a:r>
            <a:r>
              <a:rPr lang="de-DE" smtClean="0">
                <a:solidFill>
                  <a:schemeClr val="bg1"/>
                </a:solidFill>
              </a:rPr>
              <a:t> unterbindet Verwendung des Konstr. für implizite Typkonvertierung</a:t>
            </a:r>
          </a:p>
        </p:txBody>
      </p:sp>
    </p:spTree>
    <p:extLst>
      <p:ext uri="{BB962C8B-B14F-4D97-AF65-F5344CB8AC3E}">
        <p14:creationId xmlns:p14="http://schemas.microsoft.com/office/powerpoint/2010/main" val="754357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Übungsmaterial</a:t>
            </a:r>
            <a:endParaRPr lang="de-DE" altLang="de-DE" dirty="0" smtClean="0"/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de-DE" b="1" smtClean="0"/>
              <a:t>Virtuelle </a:t>
            </a:r>
            <a:r>
              <a:rPr lang="de-DE" b="1" dirty="0" smtClean="0"/>
              <a:t>Maschine</a:t>
            </a:r>
            <a:r>
              <a:rPr lang="de-DE" smtClean="0"/>
              <a:t>:  </a:t>
            </a:r>
            <a:endParaRPr lang="de-DE"/>
          </a:p>
          <a:p>
            <a:pPr lvl="1"/>
            <a:r>
              <a:rPr lang="de-DE" smtClean="0"/>
              <a:t>Downloadbereich</a:t>
            </a:r>
            <a:r>
              <a:rPr lang="de-DE"/>
              <a:t>: </a:t>
            </a:r>
            <a:r>
              <a:rPr lang="de-DE" sz="1600">
                <a:hlinkClick r:id="rId2"/>
              </a:rPr>
              <a:t>http://www.es.tu-darmstadt.de/studentftp/cppp</a:t>
            </a:r>
            <a:r>
              <a:rPr lang="de-DE" sz="1600" smtClean="0">
                <a:hlinkClick r:id="rId2"/>
              </a:rPr>
              <a:t>/</a:t>
            </a:r>
            <a:endParaRPr lang="de-DE" sz="1600" smtClean="0"/>
          </a:p>
          <a:p>
            <a:pPr lvl="1"/>
            <a:r>
              <a:rPr lang="de-DE" b="0" smtClean="0"/>
              <a:t>User</a:t>
            </a:r>
            <a:r>
              <a:rPr lang="de-DE" b="0" dirty="0" smtClean="0"/>
              <a:t>: </a:t>
            </a:r>
            <a:r>
              <a:rPr lang="de-DE" b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cppp</a:t>
            </a:r>
            <a:r>
              <a:rPr lang="de-DE" b="0" dirty="0" smtClean="0"/>
              <a:t>, </a:t>
            </a:r>
            <a:r>
              <a:rPr lang="de-DE" b="0" smtClean="0"/>
              <a:t>PW:  </a:t>
            </a:r>
          </a:p>
          <a:p>
            <a:pPr lvl="1"/>
            <a:r>
              <a:rPr lang="de-DE" smtClean="0"/>
              <a:t>User-PW in der VM: cppprak</a:t>
            </a:r>
            <a:r>
              <a:rPr lang="en-US" b="0" dirty="0" smtClean="0"/>
              <a:t/>
            </a:r>
            <a:br>
              <a:rPr lang="en-US" b="0" dirty="0" smtClean="0"/>
            </a:br>
            <a:endParaRPr lang="de-DE" b="0" dirty="0" smtClean="0"/>
          </a:p>
          <a:p>
            <a:r>
              <a:rPr lang="de-DE" b="1" smtClean="0"/>
              <a:t>Material: </a:t>
            </a:r>
            <a:r>
              <a:rPr lang="de-DE" smtClean="0">
                <a:hlinkClick r:id="rId3"/>
              </a:rPr>
              <a:t>https</a:t>
            </a:r>
            <a:r>
              <a:rPr lang="de-DE">
                <a:hlinkClick r:id="rId3"/>
              </a:rPr>
              <a:t>://github.com/Echtzeitsysteme/tud-cppp</a:t>
            </a:r>
            <a:r>
              <a:rPr lang="de-DE" smtClean="0">
                <a:hlinkClick r:id="rId3"/>
              </a:rPr>
              <a:t>/</a:t>
            </a:r>
            <a:endParaRPr lang="de-DE"/>
          </a:p>
          <a:p>
            <a:pPr lvl="1"/>
            <a:endParaRPr lang="de-DE" dirty="0" smtClean="0"/>
          </a:p>
          <a:p>
            <a:r>
              <a:rPr lang="de-DE" b="1" dirty="0" smtClean="0"/>
              <a:t>Eigenes Projekt </a:t>
            </a:r>
            <a:r>
              <a:rPr lang="de-DE" dirty="0" smtClean="0"/>
              <a:t>erstellen mit </a:t>
            </a:r>
            <a:r>
              <a:rPr lang="de-DE" err="1" smtClean="0"/>
              <a:t>Git</a:t>
            </a:r>
            <a:r>
              <a:rPr lang="de-DE" smtClean="0"/>
              <a:t>:</a:t>
            </a:r>
          </a:p>
          <a:p>
            <a:pPr lvl="1"/>
            <a:r>
              <a:rPr lang="de-DE" b="0" smtClean="0"/>
              <a:t>Einführung </a:t>
            </a:r>
            <a:r>
              <a:rPr lang="de-DE" b="0" dirty="0" smtClean="0"/>
              <a:t>in </a:t>
            </a:r>
            <a:r>
              <a:rPr lang="de-DE" b="0" dirty="0" err="1" smtClean="0"/>
              <a:t>Git</a:t>
            </a:r>
            <a:r>
              <a:rPr lang="de-DE" b="0" dirty="0" smtClean="0"/>
              <a:t>: </a:t>
            </a:r>
            <a:r>
              <a:rPr lang="de-DE" sz="1600" b="0" dirty="0" smtClean="0">
                <a:hlinkClick r:id="rId4"/>
              </a:rPr>
              <a:t>http</a:t>
            </a:r>
            <a:r>
              <a:rPr lang="de-DE" sz="1600" b="0" smtClean="0">
                <a:hlinkClick r:id="rId4"/>
              </a:rPr>
              <a:t>://git-scm.com/book/de</a:t>
            </a:r>
            <a:endParaRPr lang="de-DE" sz="1600" b="0" smtClean="0"/>
          </a:p>
          <a:p>
            <a:pPr lvl="1"/>
            <a:r>
              <a:rPr lang="de-DE" b="0" smtClean="0"/>
              <a:t>Kostenfreie </a:t>
            </a:r>
            <a:r>
              <a:rPr lang="de-DE" b="0" dirty="0" err="1" smtClean="0"/>
              <a:t>Git-Repositories</a:t>
            </a:r>
            <a:r>
              <a:rPr lang="de-DE" b="0" dirty="0" smtClean="0"/>
              <a:t> auf </a:t>
            </a:r>
            <a:r>
              <a:rPr lang="de-DE" b="0" dirty="0" smtClean="0">
                <a:hlinkClick r:id="rId5"/>
              </a:rPr>
              <a:t>https</a:t>
            </a:r>
            <a:r>
              <a:rPr lang="de-DE" sz="1800" b="0" dirty="0" smtClean="0">
                <a:hlinkClick r:id="rId5"/>
              </a:rPr>
              <a:t>://</a:t>
            </a:r>
            <a:r>
              <a:rPr lang="de-DE" b="0" dirty="0" smtClean="0">
                <a:hlinkClick r:id="rId5"/>
              </a:rPr>
              <a:t>github.com</a:t>
            </a:r>
            <a:r>
              <a:rPr lang="de-DE" b="0" smtClean="0">
                <a:hlinkClick r:id="rId5"/>
              </a:rPr>
              <a:t>/</a:t>
            </a:r>
            <a:r>
              <a:rPr lang="de-DE" b="0" smtClean="0"/>
              <a:t> </a:t>
            </a:r>
          </a:p>
          <a:p>
            <a:pPr lvl="1"/>
            <a:r>
              <a:rPr lang="de-DE" smtClean="0"/>
              <a:t>Siehe auch </a:t>
            </a:r>
            <a:r>
              <a:rPr lang="de-DE" i="1" smtClean="0"/>
              <a:t>cheatsheet.pdf</a:t>
            </a:r>
            <a:r>
              <a:rPr lang="de-DE" smtClean="0"/>
              <a:t> </a:t>
            </a:r>
          </a:p>
          <a:p>
            <a:pPr lvl="1"/>
            <a:endParaRPr lang="de-DE" b="0" smtClean="0"/>
          </a:p>
          <a:p>
            <a:r>
              <a:rPr lang="de-DE" b="1" smtClean="0"/>
              <a:t>Fachliche </a:t>
            </a:r>
            <a:r>
              <a:rPr lang="de-DE" b="1" dirty="0" smtClean="0"/>
              <a:t>Fragen </a:t>
            </a:r>
            <a:r>
              <a:rPr lang="de-DE" dirty="0" smtClean="0"/>
              <a:t>bitte IMMER im </a:t>
            </a:r>
            <a:r>
              <a:rPr lang="de-DE" dirty="0" err="1" smtClean="0"/>
              <a:t>Moodle</a:t>
            </a:r>
            <a:r>
              <a:rPr lang="de-DE" dirty="0" smtClean="0"/>
              <a:t>:</a:t>
            </a:r>
            <a:endParaRPr lang="de-DE" b="0" dirty="0"/>
          </a:p>
          <a:p>
            <a:pPr lvl="1"/>
            <a:r>
              <a:rPr lang="de-DE" sz="1600" smtClean="0">
                <a:hlinkClick r:id="rId6"/>
              </a:rPr>
              <a:t>https</a:t>
            </a:r>
            <a:r>
              <a:rPr lang="de-DE" sz="1600">
                <a:hlinkClick r:id="rId6"/>
              </a:rPr>
              <a:t>://</a:t>
            </a:r>
            <a:r>
              <a:rPr lang="de-DE" sz="1600" smtClean="0">
                <a:hlinkClick r:id="rId6"/>
              </a:rPr>
              <a:t>moodle.tu-darmstadt.de/course/view.php?id=6546</a:t>
            </a:r>
            <a:r>
              <a:rPr lang="de-DE" smtClean="0"/>
              <a:t>  </a:t>
            </a:r>
            <a:endParaRPr lang="de-DE" dirty="0" smtClean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39752" y="2132856"/>
            <a:ext cx="2060627" cy="499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296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Stolperfallen bei der Speicherverwaltung</a:t>
            </a:r>
            <a:endParaRPr lang="de-DE" altLang="de-DE" dirty="0" smtClean="0"/>
          </a:p>
        </p:txBody>
      </p:sp>
      <p:sp>
        <p:nvSpPr>
          <p:cNvPr id="6" name="Textplatzhalt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Hängende</a:t>
            </a:r>
            <a:r>
              <a:rPr lang="en-US" dirty="0"/>
              <a:t> </a:t>
            </a:r>
            <a:r>
              <a:rPr lang="en-US" dirty="0" err="1"/>
              <a:t>Zeiger</a:t>
            </a:r>
            <a:r>
              <a:rPr lang="en-US" dirty="0"/>
              <a:t> und </a:t>
            </a:r>
            <a:r>
              <a:rPr lang="en-US" dirty="0" err="1" smtClean="0"/>
              <a:t>Speicherlecks</a:t>
            </a:r>
            <a:endParaRPr lang="en-US" dirty="0"/>
          </a:p>
        </p:txBody>
      </p:sp>
      <p:pic>
        <p:nvPicPr>
          <p:cNvPr id="2050" name="Picture 2" descr="http://static.tvtropes.org/pmwiki/pub/images/Bear_Trap_742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9509" y="1701800"/>
            <a:ext cx="3619500" cy="2409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hteck 1"/>
          <p:cNvSpPr/>
          <p:nvPr/>
        </p:nvSpPr>
        <p:spPr>
          <a:xfrm>
            <a:off x="3779912" y="6203440"/>
            <a:ext cx="5015307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bg1">
                    <a:lumMod val="65000"/>
                  </a:schemeClr>
                </a:solidFill>
              </a:rPr>
              <a:t>http://static.tvtropes.org/pmwiki/pub/images/Bear_Trap_7423.jpg</a:t>
            </a:r>
          </a:p>
        </p:txBody>
      </p:sp>
    </p:spTree>
    <p:extLst>
      <p:ext uri="{BB962C8B-B14F-4D97-AF65-F5344CB8AC3E}">
        <p14:creationId xmlns:p14="http://schemas.microsoft.com/office/powerpoint/2010/main" val="429498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8" name="Rechteck 5"/>
          <p:cNvSpPr>
            <a:spLocks noChangeArrowheads="1"/>
          </p:cNvSpPr>
          <p:nvPr/>
        </p:nvSpPr>
        <p:spPr bwMode="auto">
          <a:xfrm>
            <a:off x="215900" y="1917700"/>
            <a:ext cx="4803775" cy="3765694"/>
          </a:xfrm>
          <a:prstGeom prst="foldedCorner">
            <a:avLst>
              <a:gd name="adj" fmla="val 6492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 b="0" dirty="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600" dirty="0" err="1" smtClean="0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600" dirty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dirty="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60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dirty="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dirty="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600" dirty="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600" b="0" dirty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 dirty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600" b="0" dirty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600" b="0" dirty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600" b="0" smtClean="0">
                <a:solidFill>
                  <a:srgbClr val="2A00FF"/>
                </a:solidFill>
                <a:latin typeface="Consolas" pitchFamily="49" charset="0"/>
              </a:rPr>
              <a:t>"Making </a:t>
            </a:r>
            <a:r>
              <a:rPr lang="en-US" altLang="de-DE" sz="1600" b="0" dirty="0">
                <a:solidFill>
                  <a:srgbClr val="2A00FF"/>
                </a:solidFill>
                <a:latin typeface="Consolas" pitchFamily="49" charset="0"/>
              </a:rPr>
              <a:t>next </a:t>
            </a:r>
            <a:r>
              <a:rPr lang="en-US" altLang="de-DE" sz="1600" b="0">
                <a:solidFill>
                  <a:srgbClr val="2A00FF"/>
                </a:solidFill>
                <a:latin typeface="Consolas" pitchFamily="49" charset="0"/>
              </a:rPr>
              <a:t>floor </a:t>
            </a:r>
            <a:r>
              <a:rPr lang="en-US" altLang="de-DE" sz="16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r>
              <a:rPr lang="en-US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6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 dirty="0">
                <a:solidFill>
                  <a:srgbClr val="000000"/>
                </a:solidFill>
                <a:latin typeface="Consolas" pitchFamily="49" charset="0"/>
              </a:rPr>
              <a:t>	   	&lt;&lt; </a:t>
            </a:r>
            <a:r>
              <a:rPr lang="en-US" altLang="de-DE" sz="1600" b="0" dirty="0" err="1">
                <a:solidFill>
                  <a:srgbClr val="000000"/>
                </a:solidFill>
                <a:latin typeface="Consolas" pitchFamily="49" charset="0"/>
              </a:rPr>
              <a:t>next.getNumber</a:t>
            </a:r>
            <a:r>
              <a:rPr lang="en-US" altLang="de-DE" sz="1600" b="0" dirty="0">
                <a:solidFill>
                  <a:srgbClr val="000000"/>
                </a:solidFill>
                <a:latin typeface="Consolas" pitchFamily="49" charset="0"/>
              </a:rPr>
              <a:t>()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 dirty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6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en-US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600" b="0" dirty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600" dirty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6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dirty="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600" dirty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dirty="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dirty="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600" b="0" dirty="0" smtClean="0">
                <a:solidFill>
                  <a:srgbClr val="005032"/>
                </a:solidFill>
                <a:latin typeface="Consolas" pitchFamily="49" charset="0"/>
              </a:rPr>
              <a:t>Floor &amp;</a:t>
            </a:r>
            <a:r>
              <a:rPr lang="de-DE" altLang="de-DE" sz="1600" b="0" dirty="0" err="1" smtClean="0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600" b="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 dirty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600" b="0" dirty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6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600" b="0" smtClean="0">
                <a:solidFill>
                  <a:srgbClr val="2A00FF"/>
                </a:solidFill>
                <a:latin typeface="Consolas" pitchFamily="49" charset="0"/>
              </a:rPr>
              <a:t>"Next </a:t>
            </a:r>
            <a:r>
              <a:rPr lang="en-US" altLang="de-DE" sz="1600" b="0" dirty="0">
                <a:solidFill>
                  <a:srgbClr val="2A00FF"/>
                </a:solidFill>
                <a:latin typeface="Consolas" pitchFamily="49" charset="0"/>
              </a:rPr>
              <a:t>floor is </a:t>
            </a:r>
            <a:r>
              <a:rPr lang="en-US" altLang="de-DE" sz="1600" b="0">
                <a:solidFill>
                  <a:srgbClr val="2A00FF"/>
                </a:solidFill>
                <a:latin typeface="Consolas" pitchFamily="49" charset="0"/>
              </a:rPr>
              <a:t>floor </a:t>
            </a:r>
            <a:r>
              <a:rPr lang="en-US" altLang="de-DE" sz="16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r>
              <a:rPr lang="en-US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6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 dirty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en-US" altLang="de-DE" sz="1600" b="0" dirty="0" err="1">
                <a:solidFill>
                  <a:srgbClr val="000000"/>
                </a:solidFill>
                <a:latin typeface="Consolas" pitchFamily="49" charset="0"/>
              </a:rPr>
              <a:t>next.getNumber</a:t>
            </a:r>
            <a:r>
              <a:rPr lang="en-US" altLang="de-DE" sz="1600" b="0" dirty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 dirty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6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en-US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600" b="0" dirty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600" dirty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6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26629" name="Rechteck 7"/>
          <p:cNvSpPr>
            <a:spLocks noChangeArrowheads="1"/>
          </p:cNvSpPr>
          <p:nvPr/>
        </p:nvSpPr>
        <p:spPr bwMode="auto">
          <a:xfrm>
            <a:off x="5651500" y="2708275"/>
            <a:ext cx="3241675" cy="292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Making next floor[1]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>
                <a:solidFill>
                  <a:srgbClr val="FF0000"/>
                </a:solidFill>
                <a:latin typeface="Consolas" pitchFamily="49" charset="0"/>
              </a:rPr>
              <a:t>Destroying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800">
              <a:solidFill>
                <a:srgbClr val="FF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800">
                <a:solidFill>
                  <a:srgbClr val="FF0000"/>
                </a:solidFill>
                <a:latin typeface="Consolas" pitchFamily="49" charset="0"/>
              </a:rPr>
              <a:t>Next floor is floor [1]</a:t>
            </a:r>
            <a:endParaRPr lang="de-DE" altLang="de-DE" sz="1800">
              <a:solidFill>
                <a:srgbClr val="FF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Destroying floor [0]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1258888" y="5229225"/>
            <a:ext cx="4167187" cy="1009650"/>
          </a:xfrm>
          <a:prstGeom prst="wedgeRoundRectCallout">
            <a:avLst>
              <a:gd name="adj1" fmla="val 56026"/>
              <a:gd name="adj2" fmla="val -10267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 smtClean="0">
                <a:solidFill>
                  <a:schemeClr val="bg1"/>
                </a:solidFill>
              </a:rPr>
              <a:t>g++ </a:t>
            </a:r>
            <a:r>
              <a:rPr lang="de-DE" dirty="0">
                <a:solidFill>
                  <a:schemeClr val="bg1"/>
                </a:solidFill>
              </a:rPr>
              <a:t>ist gnädig und lässt das mit einer Warnung durchgehen.  </a:t>
            </a:r>
            <a:r>
              <a:rPr lang="de-DE" b="1" dirty="0">
                <a:solidFill>
                  <a:schemeClr val="bg1"/>
                </a:solidFill>
              </a:rPr>
              <a:t>Ist trotzdem sehr schlechter Programmierstil</a:t>
            </a:r>
            <a:r>
              <a:rPr lang="de-DE" dirty="0">
                <a:solidFill>
                  <a:schemeClr val="bg1"/>
                </a:solidFill>
              </a:rPr>
              <a:t>!</a:t>
            </a:r>
          </a:p>
        </p:txBody>
      </p:sp>
      <p:sp>
        <p:nvSpPr>
          <p:cNvPr id="26631" name="Pfeil nach rechts 71"/>
          <p:cNvSpPr>
            <a:spLocks noChangeArrowheads="1"/>
          </p:cNvSpPr>
          <p:nvPr/>
        </p:nvSpPr>
        <p:spPr bwMode="auto">
          <a:xfrm>
            <a:off x="5089555" y="3513348"/>
            <a:ext cx="735012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3" name="Abgerundete rechteckige Legende 12"/>
          <p:cNvSpPr/>
          <p:nvPr/>
        </p:nvSpPr>
        <p:spPr>
          <a:xfrm>
            <a:off x="2095726" y="3096058"/>
            <a:ext cx="2844800" cy="1009650"/>
          </a:xfrm>
          <a:prstGeom prst="wedgeRoundRectCallout">
            <a:avLst>
              <a:gd name="adj1" fmla="val -57425"/>
              <a:gd name="adj2" fmla="val -3066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Hier wird eine </a:t>
            </a:r>
            <a:r>
              <a:rPr lang="de-DE" b="1" dirty="0">
                <a:solidFill>
                  <a:schemeClr val="bg1"/>
                </a:solidFill>
              </a:rPr>
              <a:t>Referenz</a:t>
            </a:r>
            <a:r>
              <a:rPr lang="de-DE" dirty="0">
                <a:solidFill>
                  <a:schemeClr val="bg1"/>
                </a:solidFill>
              </a:rPr>
              <a:t> auf eine </a:t>
            </a:r>
            <a:r>
              <a:rPr lang="de-DE" b="1" dirty="0">
                <a:solidFill>
                  <a:schemeClr val="bg1"/>
                </a:solidFill>
              </a:rPr>
              <a:t>lokale Variable </a:t>
            </a:r>
            <a:r>
              <a:rPr lang="de-DE" dirty="0">
                <a:solidFill>
                  <a:schemeClr val="bg1"/>
                </a:solidFill>
              </a:rPr>
              <a:t>zurückgegeben!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Hängende Zeiger</a:t>
            </a:r>
            <a:br>
              <a:rPr lang="de-DE" dirty="0" smtClean="0"/>
            </a:br>
            <a:r>
              <a:rPr lang="de-DE" sz="2000" dirty="0" smtClean="0"/>
              <a:t>Referenzen auf gelöschte Objekte zurückgeben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096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0" indent="-342900"/>
            <a:r>
              <a:rPr lang="de-DE" altLang="de-DE" smtClean="0"/>
              <a:t>Rückgabe von Objekten durch Kopieren</a:t>
            </a:r>
          </a:p>
        </p:txBody>
      </p:sp>
      <p:sp>
        <p:nvSpPr>
          <p:cNvPr id="27651" name="Rechteck 5"/>
          <p:cNvSpPr>
            <a:spLocks noChangeArrowheads="1"/>
          </p:cNvSpPr>
          <p:nvPr/>
        </p:nvSpPr>
        <p:spPr bwMode="auto">
          <a:xfrm>
            <a:off x="215900" y="1833563"/>
            <a:ext cx="4245715" cy="4276590"/>
          </a:xfrm>
          <a:prstGeom prst="foldedCorner">
            <a:avLst>
              <a:gd name="adj" fmla="val 9034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err="1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400" dirty="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400" dirty="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400" b="0" dirty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dirty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"Made </a:t>
            </a:r>
            <a:r>
              <a:rPr lang="en-US" altLang="de-DE" sz="1400" b="0" dirty="0">
                <a:solidFill>
                  <a:srgbClr val="2A00FF"/>
                </a:solidFill>
                <a:latin typeface="Consolas" pitchFamily="49" charset="0"/>
              </a:rPr>
              <a:t>next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floor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4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	&lt;&lt; </a:t>
            </a:r>
            <a:r>
              <a:rPr lang="en-US" altLang="de-DE" sz="1400" b="0" dirty="0" err="1">
                <a:solidFill>
                  <a:srgbClr val="000000"/>
                </a:solidFill>
                <a:latin typeface="Consolas" pitchFamily="49" charset="0"/>
              </a:rPr>
              <a:t>next.getNumber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()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4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	&lt;&lt; </a:t>
            </a:r>
            <a:r>
              <a:rPr lang="en-US" altLang="de-DE" sz="1400" dirty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nextFloor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dirty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"Next </a:t>
            </a:r>
            <a:r>
              <a:rPr lang="en-US" altLang="de-DE" sz="1400" b="0" dirty="0">
                <a:solidFill>
                  <a:srgbClr val="2A00FF"/>
                </a:solidFill>
                <a:latin typeface="Consolas" pitchFamily="49" charset="0"/>
              </a:rPr>
              <a:t>floor is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floor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endParaRPr lang="en-US" altLang="de-DE" sz="1400" b="0" dirty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nextFloor.getNumber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de-DE" altLang="de-DE" sz="14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de-DE" altLang="de-DE" sz="1400" dirty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27653" name="Rechteck 3"/>
          <p:cNvSpPr>
            <a:spLocks noChangeArrowheads="1"/>
          </p:cNvSpPr>
          <p:nvPr/>
        </p:nvSpPr>
        <p:spPr bwMode="auto">
          <a:xfrm>
            <a:off x="5364163" y="4508500"/>
            <a:ext cx="3168650" cy="192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Made next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Next floor is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[0]</a:t>
            </a:r>
          </a:p>
        </p:txBody>
      </p:sp>
      <p:sp>
        <p:nvSpPr>
          <p:cNvPr id="27654" name="Pfeil nach rechts 71"/>
          <p:cNvSpPr>
            <a:spLocks noChangeArrowheads="1"/>
          </p:cNvSpPr>
          <p:nvPr/>
        </p:nvSpPr>
        <p:spPr bwMode="auto">
          <a:xfrm>
            <a:off x="4539808" y="3384550"/>
            <a:ext cx="736600" cy="484188"/>
          </a:xfrm>
          <a:prstGeom prst="rightArrow">
            <a:avLst>
              <a:gd name="adj1" fmla="val 50000"/>
              <a:gd name="adj2" fmla="val 50154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27655" name="Rechteck 13"/>
          <p:cNvSpPr>
            <a:spLocks noChangeArrowheads="1"/>
          </p:cNvSpPr>
          <p:nvPr/>
        </p:nvSpPr>
        <p:spPr bwMode="auto">
          <a:xfrm>
            <a:off x="5375275" y="1557338"/>
            <a:ext cx="3168650" cy="2381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Made next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Copying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Next floor is floor [2]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Destroying floor [2]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[0]</a:t>
            </a:r>
          </a:p>
        </p:txBody>
      </p:sp>
      <p:sp>
        <p:nvSpPr>
          <p:cNvPr id="27656" name="Pfeil nach rechts 71"/>
          <p:cNvSpPr>
            <a:spLocks noChangeArrowheads="1"/>
          </p:cNvSpPr>
          <p:nvPr/>
        </p:nvSpPr>
        <p:spPr bwMode="auto">
          <a:xfrm rot="5400000">
            <a:off x="6285707" y="3947319"/>
            <a:ext cx="368300" cy="484187"/>
          </a:xfrm>
          <a:prstGeom prst="rightArrow">
            <a:avLst>
              <a:gd name="adj1" fmla="val 50000"/>
              <a:gd name="adj2" fmla="val 5010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6" name="Abgerundete rechteckige Legende 15"/>
          <p:cNvSpPr/>
          <p:nvPr/>
        </p:nvSpPr>
        <p:spPr>
          <a:xfrm>
            <a:off x="1619672" y="5469438"/>
            <a:ext cx="3492078" cy="672972"/>
          </a:xfrm>
          <a:prstGeom prst="wedgeRoundRectCallout">
            <a:avLst>
              <a:gd name="adj1" fmla="val 54176"/>
              <a:gd name="adj2" fmla="val -3861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 smtClean="0">
                <a:solidFill>
                  <a:schemeClr val="bg1"/>
                </a:solidFill>
              </a:rPr>
              <a:t>Compiler erkennt, wann </a:t>
            </a:r>
            <a:r>
              <a:rPr lang="de-DE" dirty="0">
                <a:solidFill>
                  <a:schemeClr val="bg1"/>
                </a:solidFill>
              </a:rPr>
              <a:t>Kopien vermieden werden </a:t>
            </a:r>
            <a:r>
              <a:rPr lang="de-DE" dirty="0" smtClean="0">
                <a:solidFill>
                  <a:schemeClr val="bg1"/>
                </a:solidFill>
              </a:rPr>
              <a:t>können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2" name="Textfeld 1"/>
          <p:cNvSpPr txBox="1"/>
          <p:nvPr/>
        </p:nvSpPr>
        <p:spPr>
          <a:xfrm rot="16200000">
            <a:off x="7663301" y="2592806"/>
            <a:ext cx="1944589" cy="435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smtClean="0"/>
              <a:t>Erwartet</a:t>
            </a:r>
            <a:endParaRPr lang="en-US" sz="2400" dirty="0"/>
          </a:p>
        </p:txBody>
      </p:sp>
      <p:sp>
        <p:nvSpPr>
          <p:cNvPr id="11" name="Textfeld 10"/>
          <p:cNvSpPr txBox="1"/>
          <p:nvPr/>
        </p:nvSpPr>
        <p:spPr>
          <a:xfrm rot="16200000">
            <a:off x="7662349" y="4996152"/>
            <a:ext cx="1944589" cy="435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smtClean="0"/>
              <a:t>Tatsächlich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24244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err="1" smtClean="0"/>
              <a:t>Copy</a:t>
            </a:r>
            <a:r>
              <a:rPr lang="de-DE" altLang="de-DE" dirty="0" smtClean="0"/>
              <a:t> Elision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250825" y="5646707"/>
            <a:ext cx="8640763" cy="806482"/>
          </a:xfrm>
        </p:spPr>
        <p:txBody>
          <a:bodyPr/>
          <a:lstStyle/>
          <a:p>
            <a:r>
              <a:rPr lang="de-DE" sz="1800" b="0" dirty="0" smtClean="0"/>
              <a:t>Zu erwarten ist, dass bei (5.) zunächst ein Objekt mittels Default-Konstruktor angelegt und dann mittels </a:t>
            </a:r>
            <a:r>
              <a:rPr lang="de-DE" sz="1800" b="0" i="1" dirty="0" err="1" smtClean="0"/>
              <a:t>operator</a:t>
            </a:r>
            <a:r>
              <a:rPr lang="de-DE" sz="1800" b="0" i="1" dirty="0" smtClean="0"/>
              <a:t>=</a:t>
            </a:r>
            <a:r>
              <a:rPr lang="de-DE" sz="1800" b="0" dirty="0" smtClean="0"/>
              <a:t> überschrieben wird – C++ ist da schlauer </a:t>
            </a:r>
            <a:r>
              <a:rPr lang="de-DE" sz="1800" b="0" dirty="0" smtClean="0">
                <a:sym typeface="Wingdings" panose="05000000000000000000" pitchFamily="2" charset="2"/>
              </a:rPr>
              <a:t></a:t>
            </a:r>
            <a:r>
              <a:rPr lang="de-DE" b="0" dirty="0" smtClean="0"/>
              <a:t>.</a:t>
            </a:r>
            <a:endParaRPr lang="en-US" b="0" dirty="0"/>
          </a:p>
        </p:txBody>
      </p:sp>
      <p:sp>
        <p:nvSpPr>
          <p:cNvPr id="3" name="Textfeld 2"/>
          <p:cNvSpPr txBox="1"/>
          <p:nvPr/>
        </p:nvSpPr>
        <p:spPr>
          <a:xfrm>
            <a:off x="224761" y="1554890"/>
            <a:ext cx="4688176" cy="40277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100" b="1" dirty="0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1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 b="1" dirty="0" err="1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100" b="1" dirty="0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algn="l"/>
            <a:r>
              <a:rPr lang="en-US" sz="1100" b="1" dirty="0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100" b="1" dirty="0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lvl="1" algn="l"/>
            <a:r>
              <a:rPr lang="en-US" sz="1100" b="1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100" b="1" dirty="0">
                <a:solidFill>
                  <a:srgbClr val="000000"/>
                </a:solidFill>
                <a:latin typeface="Courier New" panose="02070309020205020404" pitchFamily="49" charset="0"/>
              </a:rPr>
              <a:t>() {</a:t>
            </a:r>
          </a:p>
          <a:p>
            <a:pPr lvl="1" algn="l"/>
            <a:r>
              <a:rPr lang="en-US" sz="11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sz="110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cout</a:t>
            </a:r>
            <a:r>
              <a:rPr lang="en-US" sz="11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100" smtClean="0">
                <a:solidFill>
                  <a:srgbClr val="2A00FF"/>
                </a:solidFill>
                <a:latin typeface="Courier New" panose="02070309020205020404" pitchFamily="49" charset="0"/>
              </a:rPr>
              <a:t>"Constructor called"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100" b="1" dirty="0" err="1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100" b="1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lvl="1" algn="l"/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lvl="1" algn="l"/>
            <a:endParaRPr lang="en-US" sz="1100" dirty="0">
              <a:latin typeface="Courier New" panose="02070309020205020404" pitchFamily="49" charset="0"/>
            </a:endParaRPr>
          </a:p>
          <a:p>
            <a:pPr lvl="1" algn="l"/>
            <a:r>
              <a:rPr lang="en-US" sz="1100" b="1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1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100" b="1" dirty="0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1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 b="1" dirty="0" err="1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100" b="1" dirty="0">
                <a:solidFill>
                  <a:srgbClr val="000000"/>
                </a:solidFill>
                <a:latin typeface="Courier New" panose="02070309020205020404" pitchFamily="49" charset="0"/>
              </a:rPr>
              <a:t> &amp;a) {</a:t>
            </a:r>
          </a:p>
          <a:p>
            <a:pPr lvl="1" algn="l"/>
            <a:r>
              <a:rPr lang="en-US" sz="11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sz="110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cout</a:t>
            </a:r>
            <a:r>
              <a:rPr lang="en-US" sz="11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100" smtClean="0">
                <a:solidFill>
                  <a:srgbClr val="2A00FF"/>
                </a:solidFill>
                <a:latin typeface="Courier New" panose="02070309020205020404" pitchFamily="49" charset="0"/>
              </a:rPr>
              <a:t>"Copy </a:t>
            </a:r>
            <a:r>
              <a:rPr lang="en-US" sz="1100">
                <a:solidFill>
                  <a:srgbClr val="2A00FF"/>
                </a:solidFill>
                <a:latin typeface="Courier New" panose="02070309020205020404" pitchFamily="49" charset="0"/>
              </a:rPr>
              <a:t>constructor </a:t>
            </a:r>
            <a:r>
              <a:rPr lang="en-US" sz="1100" smtClean="0">
                <a:solidFill>
                  <a:srgbClr val="2A00FF"/>
                </a:solidFill>
                <a:latin typeface="Courier New" panose="02070309020205020404" pitchFamily="49" charset="0"/>
              </a:rPr>
              <a:t>called"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100" b="1" dirty="0" err="1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100" b="1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lvl="1" algn="l"/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lvl="1" algn="l"/>
            <a:endParaRPr lang="en-US" sz="1100" dirty="0">
              <a:latin typeface="Courier New" panose="02070309020205020404" pitchFamily="49" charset="0"/>
            </a:endParaRPr>
          </a:p>
          <a:p>
            <a:pPr lvl="1" algn="l"/>
            <a:r>
              <a:rPr lang="en-US" sz="1100" b="1" dirty="0">
                <a:solidFill>
                  <a:srgbClr val="7F0055"/>
                </a:solidFill>
                <a:latin typeface="Courier New" panose="02070309020205020404" pitchFamily="49" charset="0"/>
              </a:rPr>
              <a:t>inline</a:t>
            </a:r>
            <a:r>
              <a:rPr lang="en-US" sz="11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 b="1" dirty="0">
                <a:solidFill>
                  <a:srgbClr val="7F0055"/>
                </a:solidFill>
                <a:latin typeface="Courier New" panose="02070309020205020404" pitchFamily="49" charset="0"/>
              </a:rPr>
              <a:t>void</a:t>
            </a:r>
            <a:r>
              <a:rPr lang="en-US" sz="1100" b="1" dirty="0">
                <a:solidFill>
                  <a:srgbClr val="000000"/>
                </a:solidFill>
                <a:latin typeface="Courier New" panose="02070309020205020404" pitchFamily="49" charset="0"/>
              </a:rPr>
              <a:t> operator</a:t>
            </a:r>
            <a:r>
              <a:rPr lang="en-US" sz="11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=(</a:t>
            </a:r>
            <a:br>
              <a:rPr lang="en-US" sz="11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z="11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       </a:t>
            </a:r>
            <a:r>
              <a:rPr lang="en-US" sz="1100" b="1" dirty="0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1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 b="1" dirty="0" err="1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100" b="1" dirty="0">
                <a:solidFill>
                  <a:srgbClr val="000000"/>
                </a:solidFill>
                <a:latin typeface="Courier New" panose="02070309020205020404" pitchFamily="49" charset="0"/>
              </a:rPr>
              <a:t> &amp;a) {</a:t>
            </a:r>
          </a:p>
          <a:p>
            <a:pPr lvl="1" algn="l"/>
            <a:r>
              <a:rPr lang="en-US" sz="11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sz="110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cout</a:t>
            </a:r>
            <a:r>
              <a:rPr lang="en-US" sz="11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100" smtClean="0">
                <a:solidFill>
                  <a:srgbClr val="2A00FF"/>
                </a:solidFill>
                <a:latin typeface="Courier New" panose="02070309020205020404" pitchFamily="49" charset="0"/>
              </a:rPr>
              <a:t>"operator</a:t>
            </a:r>
            <a:r>
              <a:rPr lang="en-US" sz="1100">
                <a:solidFill>
                  <a:srgbClr val="2A00FF"/>
                </a:solidFill>
                <a:latin typeface="Courier New" panose="02070309020205020404" pitchFamily="49" charset="0"/>
              </a:rPr>
              <a:t>= </a:t>
            </a:r>
            <a:r>
              <a:rPr lang="en-US" sz="1100" smtClean="0">
                <a:solidFill>
                  <a:srgbClr val="2A00FF"/>
                </a:solidFill>
                <a:latin typeface="Courier New" panose="02070309020205020404" pitchFamily="49" charset="0"/>
              </a:rPr>
              <a:t>called"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100" b="1" dirty="0" err="1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100" b="1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lvl="1" algn="l"/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algn="l"/>
            <a:r>
              <a:rPr lang="en-US" sz="11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  <a:br>
              <a:rPr lang="en-US" sz="1100" dirty="0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z="11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sz="1100" dirty="0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z="1100" b="1" dirty="0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100" b="1" dirty="0">
                <a:solidFill>
                  <a:srgbClr val="000000"/>
                </a:solidFill>
                <a:latin typeface="Courier New" panose="02070309020205020404" pitchFamily="49" charset="0"/>
              </a:rPr>
              <a:t> main() </a:t>
            </a:r>
            <a:r>
              <a:rPr lang="en-US" sz="11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  <a:r>
              <a:rPr lang="de-DE" sz="1100" dirty="0" smtClean="0">
                <a:latin typeface="Courier New" panose="02070309020205020404" pitchFamily="49" charset="0"/>
              </a:rPr>
              <a:t/>
            </a:r>
            <a:br>
              <a:rPr lang="de-DE" sz="1100" dirty="0" smtClean="0">
                <a:latin typeface="Courier New" panose="02070309020205020404" pitchFamily="49" charset="0"/>
              </a:rPr>
            </a:br>
            <a:r>
              <a:rPr lang="en-US" sz="1100" dirty="0" smtClean="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/*1.*/ </a:t>
            </a:r>
            <a:r>
              <a:rPr lang="en-US" sz="1100" dirty="0" err="1" smtClean="0">
                <a:solidFill>
                  <a:srgbClr val="005032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EnergyMinimizingStrategy</a:t>
            </a:r>
            <a:r>
              <a:rPr lang="en-US" sz="1100" dirty="0" smtClean="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 </a:t>
            </a:r>
            <a:r>
              <a:rPr lang="en-US" sz="1100" dirty="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a</a:t>
            </a:r>
            <a:r>
              <a:rPr lang="en-US" sz="1100" dirty="0" smtClean="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;</a:t>
            </a:r>
            <a:r>
              <a:rPr lang="en-US" sz="1100" dirty="0" smtClean="0">
                <a:latin typeface="Courier New" panose="02070309020205020404" pitchFamily="49" charset="0"/>
              </a:rPr>
              <a:t> </a:t>
            </a:r>
            <a:br>
              <a:rPr lang="en-US" sz="1100" dirty="0" smtClean="0">
                <a:latin typeface="Courier New" panose="02070309020205020404" pitchFamily="49" charset="0"/>
              </a:rPr>
            </a:br>
            <a:r>
              <a:rPr lang="en-US" sz="1100" dirty="0" smtClean="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/*2.*/ </a:t>
            </a:r>
            <a:r>
              <a:rPr lang="en-US" sz="1100" dirty="0" err="1" smtClean="0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1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</a:rPr>
              <a:t>c = a</a:t>
            </a:r>
            <a:r>
              <a:rPr lang="en-US" sz="11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; </a:t>
            </a:r>
            <a:endParaRPr lang="en-US" sz="1100" dirty="0">
              <a:latin typeface="Courier New" panose="02070309020205020404" pitchFamily="49" charset="0"/>
            </a:endParaRPr>
          </a:p>
          <a:p>
            <a:pPr algn="l"/>
            <a:r>
              <a:rPr lang="en-US" sz="1100" dirty="0" smtClean="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/*3.*/ </a:t>
            </a:r>
            <a:r>
              <a:rPr lang="en-US" sz="1100" dirty="0" err="1" smtClean="0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1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</a:rPr>
              <a:t>b(a</a:t>
            </a:r>
            <a:r>
              <a:rPr lang="en-US" sz="11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pPr algn="l"/>
            <a:r>
              <a:rPr lang="en-US" sz="1100" dirty="0" smtClean="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/*4.*/ </a:t>
            </a:r>
            <a:r>
              <a:rPr lang="en-US" sz="11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b 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</a:rPr>
              <a:t>= a</a:t>
            </a:r>
            <a:r>
              <a:rPr lang="en-US" sz="11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100" dirty="0" smtClean="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/*5.*/ </a:t>
            </a:r>
            <a:r>
              <a:rPr lang="en-US" sz="1100" dirty="0" err="1" smtClean="0">
                <a:solidFill>
                  <a:srgbClr val="005032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EnergyMinimizingStrategy</a:t>
            </a:r>
            <a:r>
              <a:rPr lang="en-US" sz="1100" dirty="0" smtClean="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 </a:t>
            </a:r>
            <a:r>
              <a:rPr lang="en-US" sz="1100" dirty="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d = </a:t>
            </a:r>
            <a:r>
              <a:rPr lang="en-US" sz="1100" dirty="0" smtClean="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/>
            </a:r>
            <a:br>
              <a:rPr lang="en-US" sz="1100" dirty="0" smtClean="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</a:br>
            <a:r>
              <a:rPr lang="en-US" sz="1100" dirty="0" smtClean="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           </a:t>
            </a:r>
            <a:r>
              <a:rPr lang="en-US" sz="1100" dirty="0" err="1" smtClean="0">
                <a:solidFill>
                  <a:srgbClr val="005032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EnergyMinimizingStrategy</a:t>
            </a:r>
            <a:r>
              <a:rPr lang="en-US" sz="1100" dirty="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();</a:t>
            </a:r>
            <a:endParaRPr lang="en-US" sz="1100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1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endParaRPr lang="en-US" sz="1100" dirty="0"/>
          </a:p>
        </p:txBody>
      </p:sp>
      <p:sp>
        <p:nvSpPr>
          <p:cNvPr id="4" name="Pfeil nach rechts 3"/>
          <p:cNvSpPr/>
          <p:nvPr/>
        </p:nvSpPr>
        <p:spPr bwMode="auto">
          <a:xfrm>
            <a:off x="4237234" y="4258663"/>
            <a:ext cx="720080" cy="504056"/>
          </a:xfrm>
          <a:prstGeom prst="rightArrow">
            <a:avLst/>
          </a:prstGeom>
          <a:solidFill>
            <a:schemeClr val="accent2"/>
          </a:solidFill>
          <a:ln>
            <a:noFill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6" name="Textfeld 5"/>
          <p:cNvSpPr txBox="1"/>
          <p:nvPr/>
        </p:nvSpPr>
        <p:spPr>
          <a:xfrm>
            <a:off x="5721772" y="2346978"/>
            <a:ext cx="3024336" cy="2296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400" b="1" dirty="0" smtClean="0">
                <a:latin typeface="+mj-lt"/>
                <a:cs typeface="Courier New" panose="02070309020205020404" pitchFamily="49" charset="0"/>
              </a:rPr>
              <a:t>Ausgabe:</a:t>
            </a:r>
            <a:r>
              <a:rPr lang="de-DE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Constructor</a:t>
            </a:r>
            <a:r>
              <a:rPr lang="de-DE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called</a:t>
            </a:r>
            <a:r>
              <a:rPr lang="de-DE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Copy</a:t>
            </a:r>
            <a:r>
              <a:rPr lang="de-DE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constructor</a:t>
            </a:r>
            <a:r>
              <a:rPr lang="de-DE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called</a:t>
            </a:r>
            <a:r>
              <a:rPr lang="de-DE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Copy</a:t>
            </a:r>
            <a:r>
              <a:rPr lang="de-DE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constructor</a:t>
            </a:r>
            <a:r>
              <a:rPr lang="de-DE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called</a:t>
            </a:r>
            <a:r>
              <a:rPr lang="de-DE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de-DE" sz="14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operator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= 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called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sz="14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de-DE" sz="1400" dirty="0" err="1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Constructor</a:t>
            </a:r>
            <a:r>
              <a:rPr lang="de-DE" sz="1400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dirty="0" err="1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called</a:t>
            </a:r>
            <a:endParaRPr lang="en-US" sz="1400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sp>
        <p:nvSpPr>
          <p:cNvPr id="7" name="Ellipse 6"/>
          <p:cNvSpPr/>
          <p:nvPr/>
        </p:nvSpPr>
        <p:spPr bwMode="auto">
          <a:xfrm>
            <a:off x="5361732" y="2680642"/>
            <a:ext cx="360040" cy="36004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1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1" name="Ellipse 10"/>
          <p:cNvSpPr/>
          <p:nvPr/>
        </p:nvSpPr>
        <p:spPr bwMode="auto">
          <a:xfrm>
            <a:off x="5361732" y="3094827"/>
            <a:ext cx="360040" cy="36004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2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2" name="Ellipse 11"/>
          <p:cNvSpPr/>
          <p:nvPr/>
        </p:nvSpPr>
        <p:spPr bwMode="auto">
          <a:xfrm>
            <a:off x="5361732" y="3500220"/>
            <a:ext cx="360040" cy="36004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3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4" name="Ellipse 13"/>
          <p:cNvSpPr/>
          <p:nvPr/>
        </p:nvSpPr>
        <p:spPr bwMode="auto">
          <a:xfrm>
            <a:off x="5361732" y="3898623"/>
            <a:ext cx="360040" cy="36004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lang="de-DE" dirty="0">
                <a:solidFill>
                  <a:schemeClr val="bg1"/>
                </a:solidFill>
              </a:rPr>
              <a:t>4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5" name="Ellipse 14"/>
          <p:cNvSpPr/>
          <p:nvPr/>
        </p:nvSpPr>
        <p:spPr bwMode="auto">
          <a:xfrm>
            <a:off x="5372417" y="4286829"/>
            <a:ext cx="360040" cy="36004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lang="de-DE" dirty="0" smtClean="0">
                <a:solidFill>
                  <a:schemeClr val="bg1"/>
                </a:solidFill>
              </a:rPr>
              <a:t>5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5073700" y="4783410"/>
            <a:ext cx="3839240" cy="817239"/>
          </a:xfrm>
          <a:prstGeom prst="wedgeRoundRectCallout">
            <a:avLst>
              <a:gd name="adj1" fmla="val -18758"/>
              <a:gd name="adj2" fmla="val -7168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 smtClean="0">
                <a:solidFill>
                  <a:schemeClr val="bg1"/>
                </a:solidFill>
              </a:rPr>
              <a:t>Mit </a:t>
            </a:r>
            <a:r>
              <a:rPr lang="de-DE" i="1" dirty="0">
                <a:solidFill>
                  <a:schemeClr val="bg1"/>
                </a:solidFill>
              </a:rPr>
              <a:t>–</a:t>
            </a:r>
            <a:r>
              <a:rPr lang="de-DE" i="1" dirty="0" err="1">
                <a:solidFill>
                  <a:schemeClr val="bg1"/>
                </a:solidFill>
              </a:rPr>
              <a:t>fno-elide-constructors</a:t>
            </a:r>
            <a:r>
              <a:rPr lang="de-DE" dirty="0">
                <a:solidFill>
                  <a:schemeClr val="bg1"/>
                </a:solidFill>
              </a:rPr>
              <a:t> wird tatsächlich kopiert</a:t>
            </a:r>
            <a:r>
              <a:rPr lang="de-DE" dirty="0" smtClean="0">
                <a:solidFill>
                  <a:schemeClr val="bg1"/>
                </a:solidFill>
              </a:rPr>
              <a:t>.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8" name="Rechteck 7"/>
          <p:cNvSpPr/>
          <p:nvPr/>
        </p:nvSpPr>
        <p:spPr>
          <a:xfrm>
            <a:off x="5671229" y="6231090"/>
            <a:ext cx="2988318" cy="2640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>
                <a:hlinkClick r:id="rId2"/>
              </a:rPr>
              <a:t>https://</a:t>
            </a:r>
            <a:r>
              <a:rPr lang="en-US" sz="1200" smtClean="0">
                <a:hlinkClick r:id="rId2"/>
              </a:rPr>
              <a:t>en.wikipedia.org/wiki/Copy_elision</a:t>
            </a:r>
            <a:r>
              <a:rPr lang="en-US" sz="1200" smtClean="0"/>
              <a:t> </a:t>
            </a:r>
            <a:endParaRPr lang="en-US" sz="1200"/>
          </a:p>
        </p:txBody>
      </p:sp>
      <p:sp>
        <p:nvSpPr>
          <p:cNvPr id="17" name="Rechteck 16"/>
          <p:cNvSpPr/>
          <p:nvPr/>
        </p:nvSpPr>
        <p:spPr bwMode="auto">
          <a:xfrm>
            <a:off x="5742591" y="635555"/>
            <a:ext cx="1517768" cy="537611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8594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0" indent="-342900"/>
            <a:r>
              <a:rPr lang="de-DE" altLang="de-DE" smtClean="0"/>
              <a:t>Rückgabe von Objekten auf dem Heap</a:t>
            </a:r>
          </a:p>
        </p:txBody>
      </p:sp>
      <p:sp>
        <p:nvSpPr>
          <p:cNvPr id="28675" name="Rechteck 5"/>
          <p:cNvSpPr>
            <a:spLocks noChangeArrowheads="1"/>
          </p:cNvSpPr>
          <p:nvPr/>
        </p:nvSpPr>
        <p:spPr bwMode="auto">
          <a:xfrm>
            <a:off x="215900" y="1833563"/>
            <a:ext cx="4356100" cy="4021061"/>
          </a:xfrm>
          <a:prstGeom prst="foldedCorner">
            <a:avLst>
              <a:gd name="adj" fmla="val 8164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* </a:t>
            </a:r>
            <a:r>
              <a:rPr lang="de-DE" altLang="de-DE" sz="1400" dirty="0" err="1" smtClean="0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400" dirty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dirty="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400" dirty="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400" dirty="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400" b="0" dirty="0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 *</a:t>
            </a:r>
            <a:r>
              <a:rPr lang="de-DE" altLang="de-DE" sz="1400" b="0" dirty="0" err="1" smtClean="0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dirty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dirty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"Made </a:t>
            </a:r>
            <a:r>
              <a:rPr lang="en-US" altLang="de-DE" sz="1400" b="0" dirty="0">
                <a:solidFill>
                  <a:srgbClr val="2A00FF"/>
                </a:solidFill>
                <a:latin typeface="Consolas" pitchFamily="49" charset="0"/>
              </a:rPr>
              <a:t>next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floor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4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	   	&lt;&lt; next-&gt;</a:t>
            </a:r>
            <a:r>
              <a:rPr lang="en-US" altLang="de-DE" sz="1400" b="0" dirty="0" err="1">
                <a:solidFill>
                  <a:srgbClr val="000000"/>
                </a:solidFill>
                <a:latin typeface="Consolas" pitchFamily="49" charset="0"/>
              </a:rPr>
              <a:t>getNumber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4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en-US" altLang="de-DE" sz="1400" dirty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400" b="0" dirty="0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 *</a:t>
            </a:r>
            <a:r>
              <a:rPr lang="de-DE" altLang="de-DE" sz="1400" b="0" dirty="0" err="1" smtClean="0">
                <a:solidFill>
                  <a:srgbClr val="000000"/>
                </a:solidFill>
                <a:latin typeface="Consolas" pitchFamily="49" charset="0"/>
              </a:rPr>
              <a:t>nextFloor</a:t>
            </a:r>
            <a: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dirty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"Next </a:t>
            </a:r>
            <a:r>
              <a:rPr lang="en-US" altLang="de-DE" sz="1400" b="0" dirty="0">
                <a:solidFill>
                  <a:srgbClr val="2A00FF"/>
                </a:solidFill>
                <a:latin typeface="Consolas" pitchFamily="49" charset="0"/>
              </a:rPr>
              <a:t>floor is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floor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endParaRPr lang="en-US" altLang="de-DE" sz="1400" b="0" dirty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nextFloor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getNumber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     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dirty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28677" name="Pfeil nach rechts 71"/>
          <p:cNvSpPr>
            <a:spLocks noChangeArrowheads="1"/>
          </p:cNvSpPr>
          <p:nvPr/>
        </p:nvSpPr>
        <p:spPr bwMode="auto">
          <a:xfrm>
            <a:off x="4442492" y="3327400"/>
            <a:ext cx="736600" cy="484188"/>
          </a:xfrm>
          <a:prstGeom prst="rightArrow">
            <a:avLst>
              <a:gd name="adj1" fmla="val 50000"/>
              <a:gd name="adj2" fmla="val 50154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28678" name="Rechteck 4"/>
          <p:cNvSpPr>
            <a:spLocks noChangeArrowheads="1"/>
          </p:cNvSpPr>
          <p:nvPr/>
        </p:nvSpPr>
        <p:spPr bwMode="auto">
          <a:xfrm>
            <a:off x="5148263" y="3055938"/>
            <a:ext cx="3240087" cy="169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Made next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Next floor is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[0]</a:t>
            </a:r>
            <a:endParaRPr lang="de-DE" altLang="de-DE" sz="1600" b="0"/>
          </a:p>
        </p:txBody>
      </p:sp>
      <p:sp>
        <p:nvSpPr>
          <p:cNvPr id="12" name="Abgerundete rechteckige Legende 11"/>
          <p:cNvSpPr/>
          <p:nvPr/>
        </p:nvSpPr>
        <p:spPr>
          <a:xfrm>
            <a:off x="3395663" y="5373688"/>
            <a:ext cx="3503612" cy="893762"/>
          </a:xfrm>
          <a:prstGeom prst="wedgeRoundRectCallout">
            <a:avLst>
              <a:gd name="adj1" fmla="val -35920"/>
              <a:gd name="adj2" fmla="val -8199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Dieses Programm enthält einen Fehler!  Wer sieht ihn?</a:t>
            </a:r>
          </a:p>
        </p:txBody>
      </p:sp>
      <p:sp>
        <p:nvSpPr>
          <p:cNvPr id="8" name="Textfeld 7"/>
          <p:cNvSpPr txBox="1">
            <a:spLocks noChangeArrowheads="1"/>
          </p:cNvSpPr>
          <p:nvPr/>
        </p:nvSpPr>
        <p:spPr bwMode="auto">
          <a:xfrm>
            <a:off x="2990850" y="5373688"/>
            <a:ext cx="231775" cy="950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de-DE" altLang="de-DE" sz="6000" b="1" dirty="0" smtClean="0">
                <a:solidFill>
                  <a:srgbClr val="005AA9"/>
                </a:solidFill>
              </a:rPr>
              <a:t>?</a:t>
            </a:r>
            <a:endParaRPr lang="de-DE" altLang="de-DE" sz="6000" b="1" dirty="0">
              <a:solidFill>
                <a:srgbClr val="005AA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7415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8" grpId="0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0" indent="-342900"/>
            <a:r>
              <a:rPr lang="de-DE" altLang="de-DE" smtClean="0"/>
              <a:t>Rückgabe von Objekten auf dem Heap</a:t>
            </a:r>
          </a:p>
        </p:txBody>
      </p:sp>
      <p:sp>
        <p:nvSpPr>
          <p:cNvPr id="29699" name="Rechteck 5"/>
          <p:cNvSpPr>
            <a:spLocks noChangeArrowheads="1"/>
          </p:cNvSpPr>
          <p:nvPr/>
        </p:nvSpPr>
        <p:spPr bwMode="auto">
          <a:xfrm>
            <a:off x="215900" y="1833563"/>
            <a:ext cx="4275138" cy="4456693"/>
          </a:xfrm>
          <a:prstGeom prst="foldedCorner">
            <a:avLst>
              <a:gd name="adj" fmla="val 8545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* </a:t>
            </a:r>
            <a:r>
              <a:rPr lang="de-DE" altLang="de-DE" sz="1400" dirty="0" err="1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400" dirty="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400" dirty="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400" b="0" dirty="0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 *</a:t>
            </a:r>
            <a:r>
              <a:rPr lang="de-DE" altLang="de-DE" sz="1400" b="0" dirty="0" err="1" smtClean="0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dirty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dirty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"Made </a:t>
            </a:r>
            <a:r>
              <a:rPr lang="en-US" altLang="de-DE" sz="1400" b="0" dirty="0">
                <a:solidFill>
                  <a:srgbClr val="2A00FF"/>
                </a:solidFill>
                <a:latin typeface="Consolas" pitchFamily="49" charset="0"/>
              </a:rPr>
              <a:t>next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floor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4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	   	&lt;&lt; next-&gt;</a:t>
            </a:r>
            <a:r>
              <a:rPr lang="en-US" altLang="de-DE" sz="1400" b="0" dirty="0" err="1">
                <a:solidFill>
                  <a:srgbClr val="000000"/>
                </a:solidFill>
                <a:latin typeface="Consolas" pitchFamily="49" charset="0"/>
              </a:rPr>
              <a:t>getNumber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4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en-US" altLang="de-DE" sz="1400" dirty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400" b="0" dirty="0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 *</a:t>
            </a:r>
            <a:r>
              <a:rPr lang="de-DE" altLang="de-DE" sz="1400" b="0" dirty="0" err="1" smtClean="0">
                <a:solidFill>
                  <a:srgbClr val="000000"/>
                </a:solidFill>
                <a:latin typeface="Consolas" pitchFamily="49" charset="0"/>
              </a:rPr>
              <a:t>nextFloor</a:t>
            </a:r>
            <a: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=</a:t>
            </a:r>
            <a:r>
              <a:rPr lang="de-DE" altLang="de-DE" sz="1400" b="0" dirty="0" err="1" smtClean="0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dirty="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dirty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"Next </a:t>
            </a:r>
            <a:r>
              <a:rPr lang="en-US" altLang="de-DE" sz="1400" b="0" dirty="0">
                <a:solidFill>
                  <a:srgbClr val="2A00FF"/>
                </a:solidFill>
                <a:latin typeface="Consolas" pitchFamily="49" charset="0"/>
              </a:rPr>
              <a:t>floor is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floor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endParaRPr lang="en-US" altLang="de-DE" sz="1400" b="0" dirty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nextFloor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getNumber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     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dirty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	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dirty="0" err="1">
                <a:solidFill>
                  <a:srgbClr val="FF0000"/>
                </a:solidFill>
                <a:latin typeface="Consolas" pitchFamily="49" charset="0"/>
              </a:rPr>
              <a:t>delete</a:t>
            </a:r>
            <a:r>
              <a:rPr lang="de-DE" altLang="de-DE" sz="1400" dirty="0">
                <a:solidFill>
                  <a:srgbClr val="FF0000"/>
                </a:solidFill>
                <a:latin typeface="Consolas" pitchFamily="49" charset="0"/>
              </a:rPr>
              <a:t> </a:t>
            </a:r>
            <a:r>
              <a:rPr lang="de-DE" altLang="de-DE" sz="1400" dirty="0" err="1">
                <a:solidFill>
                  <a:srgbClr val="FF0000"/>
                </a:solidFill>
                <a:latin typeface="Consolas" pitchFamily="49" charset="0"/>
              </a:rPr>
              <a:t>nextFloor</a:t>
            </a:r>
            <a:r>
              <a:rPr lang="de-DE" altLang="de-DE" sz="1400" dirty="0">
                <a:solidFill>
                  <a:srgbClr val="FF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29701" name="Pfeil nach rechts 71"/>
          <p:cNvSpPr>
            <a:spLocks noChangeArrowheads="1"/>
          </p:cNvSpPr>
          <p:nvPr/>
        </p:nvSpPr>
        <p:spPr bwMode="auto">
          <a:xfrm>
            <a:off x="4644008" y="3327400"/>
            <a:ext cx="736600" cy="484188"/>
          </a:xfrm>
          <a:prstGeom prst="rightArrow">
            <a:avLst>
              <a:gd name="adj1" fmla="val 50000"/>
              <a:gd name="adj2" fmla="val 50154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29702" name="Rechteck 4"/>
          <p:cNvSpPr>
            <a:spLocks noChangeArrowheads="1"/>
          </p:cNvSpPr>
          <p:nvPr/>
        </p:nvSpPr>
        <p:spPr bwMode="auto">
          <a:xfrm>
            <a:off x="5488159" y="3055938"/>
            <a:ext cx="3240087" cy="192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</a:rPr>
              <a:t>Copying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Made </a:t>
            </a: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6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 dirty="0">
                <a:solidFill>
                  <a:srgbClr val="000000"/>
                </a:solidFill>
                <a:latin typeface="Consolas" pitchFamily="49" charset="0"/>
              </a:rPr>
              <a:t>Next floor is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 dirty="0">
                <a:solidFill>
                  <a:srgbClr val="FF0000"/>
                </a:solidFill>
                <a:latin typeface="Consolas" pitchFamily="49" charset="0"/>
              </a:rPr>
              <a:t>Destroying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 [0]</a:t>
            </a:r>
            <a:endParaRPr lang="de-DE" altLang="de-DE" sz="1600" b="0" dirty="0"/>
          </a:p>
        </p:txBody>
      </p:sp>
    </p:spTree>
    <p:extLst>
      <p:ext uri="{BB962C8B-B14F-4D97-AF65-F5344CB8AC3E}">
        <p14:creationId xmlns:p14="http://schemas.microsoft.com/office/powerpoint/2010/main" val="2708168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Rechteck 4"/>
          <p:cNvSpPr>
            <a:spLocks noChangeArrowheads="1"/>
          </p:cNvSpPr>
          <p:nvPr/>
        </p:nvSpPr>
        <p:spPr bwMode="auto">
          <a:xfrm>
            <a:off x="414338" y="2420938"/>
            <a:ext cx="4805362" cy="2842809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dirty="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600" b="0" dirty="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b="0" dirty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600" b="0" dirty="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600" dirty="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dirty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600" b="0" dirty="0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 b="0" dirty="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600" b="0" dirty="0" err="1" smtClean="0">
                <a:solidFill>
                  <a:srgbClr val="000000"/>
                </a:solidFill>
                <a:latin typeface="Consolas" pitchFamily="49" charset="0"/>
              </a:rPr>
              <a:t>refToFloor</a:t>
            </a:r>
            <a:r>
              <a:rPr lang="de-DE" altLang="de-DE" sz="1600" b="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= *</a:t>
            </a: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dirty="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600" dirty="0" err="1">
                <a:solidFill>
                  <a:srgbClr val="7F0055"/>
                </a:solidFill>
                <a:latin typeface="Consolas" pitchFamily="49" charset="0"/>
              </a:rPr>
              <a:t>delete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dirty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 dirty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600" b="0" dirty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6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600" b="0" smtClean="0">
                <a:solidFill>
                  <a:srgbClr val="2A00FF"/>
                </a:solidFill>
                <a:latin typeface="Consolas" pitchFamily="49" charset="0"/>
              </a:rPr>
              <a:t>"Dangling </a:t>
            </a:r>
            <a:r>
              <a:rPr lang="en-US" altLang="de-DE" sz="1600" b="0" dirty="0">
                <a:solidFill>
                  <a:srgbClr val="2A00FF"/>
                </a:solidFill>
                <a:latin typeface="Consolas" pitchFamily="49" charset="0"/>
              </a:rPr>
              <a:t>reference to </a:t>
            </a:r>
            <a:r>
              <a:rPr lang="en-US" altLang="de-DE" sz="1600" b="0">
                <a:solidFill>
                  <a:srgbClr val="2A00FF"/>
                </a:solidFill>
                <a:latin typeface="Consolas" pitchFamily="49" charset="0"/>
              </a:rPr>
              <a:t>floor </a:t>
            </a:r>
            <a:r>
              <a:rPr lang="en-US" altLang="de-DE" sz="16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r>
              <a:rPr lang="en-US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6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 		&lt;&lt; </a:t>
            </a: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</a:rPr>
              <a:t>refToFloor.getNumber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()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 		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600" dirty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30725" name="Pfeil nach rechts 71"/>
          <p:cNvSpPr>
            <a:spLocks noChangeArrowheads="1"/>
          </p:cNvSpPr>
          <p:nvPr/>
        </p:nvSpPr>
        <p:spPr bwMode="auto">
          <a:xfrm>
            <a:off x="5255339" y="3345656"/>
            <a:ext cx="735012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30726" name="Rechteck 7"/>
          <p:cNvSpPr>
            <a:spLocks noChangeArrowheads="1"/>
          </p:cNvSpPr>
          <p:nvPr/>
        </p:nvSpPr>
        <p:spPr bwMode="auto">
          <a:xfrm>
            <a:off x="5990351" y="2970892"/>
            <a:ext cx="2951931" cy="14661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6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 dirty="0">
                <a:solidFill>
                  <a:srgbClr val="FF0000"/>
                </a:solidFill>
                <a:latin typeface="Consolas" pitchFamily="49" charset="0"/>
              </a:rPr>
              <a:t>Dangling reference to floor: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 dirty="0">
                <a:solidFill>
                  <a:srgbClr val="FF0000"/>
                </a:solidFill>
                <a:latin typeface="Consolas" pitchFamily="49" charset="0"/>
              </a:rPr>
              <a:t>[5444032]</a:t>
            </a:r>
          </a:p>
        </p:txBody>
      </p:sp>
      <p:grpSp>
        <p:nvGrpSpPr>
          <p:cNvPr id="4" name="Gruppieren 3"/>
          <p:cNvGrpSpPr/>
          <p:nvPr/>
        </p:nvGrpSpPr>
        <p:grpSpPr>
          <a:xfrm>
            <a:off x="5724128" y="4437063"/>
            <a:ext cx="2663825" cy="950913"/>
            <a:chOff x="5673283" y="4191000"/>
            <a:chExt cx="2663825" cy="950913"/>
          </a:xfrm>
        </p:grpSpPr>
        <p:sp>
          <p:nvSpPr>
            <p:cNvPr id="9" name="Abgerundete rechteckige Legende 8"/>
            <p:cNvSpPr/>
            <p:nvPr/>
          </p:nvSpPr>
          <p:spPr>
            <a:xfrm>
              <a:off x="5946333" y="4437063"/>
              <a:ext cx="2390775" cy="458787"/>
            </a:xfrm>
            <a:prstGeom prst="wedgeRoundRectCallout">
              <a:avLst>
                <a:gd name="adj1" fmla="val -21178"/>
                <a:gd name="adj2" fmla="val -110372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de-DE" b="1" dirty="0">
                  <a:solidFill>
                    <a:schemeClr val="bg1"/>
                  </a:solidFill>
                </a:rPr>
                <a:t>Extrem gefährlich</a:t>
              </a:r>
              <a:r>
                <a:rPr lang="de-DE" dirty="0">
                  <a:solidFill>
                    <a:schemeClr val="bg1"/>
                  </a:solidFill>
                </a:rPr>
                <a:t>!</a:t>
              </a:r>
            </a:p>
          </p:txBody>
        </p:sp>
        <p:sp>
          <p:nvSpPr>
            <p:cNvPr id="2" name="Textfeld 1"/>
            <p:cNvSpPr txBox="1">
              <a:spLocks noChangeArrowheads="1"/>
            </p:cNvSpPr>
            <p:nvPr/>
          </p:nvSpPr>
          <p:spPr bwMode="auto">
            <a:xfrm>
              <a:off x="5673283" y="4191000"/>
              <a:ext cx="231775" cy="9509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5pPr>
              <a:lvl6pPr marL="25146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6pPr>
              <a:lvl7pPr marL="29718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7pPr>
              <a:lvl8pPr marL="34290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8pPr>
              <a:lvl9pPr marL="38862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9pPr>
            </a:lstStyle>
            <a:p>
              <a:pPr eaLnBrk="1" hangingPunct="1"/>
              <a:r>
                <a:rPr lang="de-DE" altLang="de-DE" sz="6000" b="1" dirty="0">
                  <a:solidFill>
                    <a:srgbClr val="005AA9"/>
                  </a:solidFill>
                </a:rPr>
                <a:t>!</a:t>
              </a:r>
            </a:p>
          </p:txBody>
        </p:sp>
      </p:grp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/>
              <a:t>Hängende </a:t>
            </a:r>
            <a:r>
              <a:rPr lang="de-DE" altLang="de-DE" dirty="0" smtClean="0"/>
              <a:t>Zeiger</a:t>
            </a:r>
            <a:br>
              <a:rPr lang="de-DE" altLang="de-DE" dirty="0" smtClean="0"/>
            </a:br>
            <a:r>
              <a:rPr lang="de-DE" altLang="de-DE" sz="2000" dirty="0" smtClean="0"/>
              <a:t>Frühzeitige </a:t>
            </a:r>
            <a:r>
              <a:rPr lang="de-DE" altLang="de-DE" sz="2000" dirty="0"/>
              <a:t>Zerstörung von Objekten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8678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smtClean="0"/>
              <a:t>Hängende Zeiger</a:t>
            </a:r>
            <a:br>
              <a:rPr lang="de-DE" altLang="de-DE" dirty="0" smtClean="0"/>
            </a:br>
            <a:r>
              <a:rPr lang="de-DE" altLang="de-DE" sz="2000" dirty="0" smtClean="0"/>
              <a:t>Nochmalige Zerstörung von Objekten</a:t>
            </a:r>
          </a:p>
        </p:txBody>
      </p:sp>
      <p:sp>
        <p:nvSpPr>
          <p:cNvPr id="31747" name="Rechteck 4"/>
          <p:cNvSpPr>
            <a:spLocks noChangeArrowheads="1"/>
          </p:cNvSpPr>
          <p:nvPr/>
        </p:nvSpPr>
        <p:spPr bwMode="auto">
          <a:xfrm>
            <a:off x="414338" y="1520825"/>
            <a:ext cx="3652837" cy="1749763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dirty="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600" b="0" dirty="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b="0" dirty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600" b="0" dirty="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600" dirty="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dirty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>
                <a:solidFill>
                  <a:srgbClr val="005032"/>
                </a:solidFill>
                <a:latin typeface="Consolas" pitchFamily="49" charset="0"/>
              </a:rPr>
              <a:t>  </a:t>
            </a:r>
            <a:endParaRPr lang="de-DE" altLang="de-DE" sz="16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dirty="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600" dirty="0" err="1">
                <a:solidFill>
                  <a:srgbClr val="7F0055"/>
                </a:solidFill>
                <a:latin typeface="Consolas" pitchFamily="49" charset="0"/>
              </a:rPr>
              <a:t>delete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dirty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dirty="0" err="1">
                <a:solidFill>
                  <a:srgbClr val="7F0055"/>
                </a:solidFill>
                <a:latin typeface="Consolas" pitchFamily="49" charset="0"/>
              </a:rPr>
              <a:t>delete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dirty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cxnSp>
        <p:nvCxnSpPr>
          <p:cNvPr id="31748" name="Gerade Verbindung 48"/>
          <p:cNvCxnSpPr>
            <a:cxnSpLocks noChangeShapeType="1"/>
          </p:cNvCxnSpPr>
          <p:nvPr/>
        </p:nvCxnSpPr>
        <p:spPr bwMode="auto">
          <a:xfrm>
            <a:off x="5219700" y="1660525"/>
            <a:ext cx="0" cy="4505325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1750" name="Rechteck 7"/>
          <p:cNvSpPr>
            <a:spLocks noChangeArrowheads="1"/>
          </p:cNvSpPr>
          <p:nvPr/>
        </p:nvSpPr>
        <p:spPr bwMode="auto">
          <a:xfrm>
            <a:off x="5724525" y="2073275"/>
            <a:ext cx="3311525" cy="779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[5903232]</a:t>
            </a:r>
            <a:endParaRPr lang="en-US" altLang="de-DE" sz="1600" b="0">
              <a:solidFill>
                <a:srgbClr val="FF0000"/>
              </a:solidFill>
              <a:latin typeface="Consolas" pitchFamily="49" charset="0"/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5724525" y="2997200"/>
            <a:ext cx="2174875" cy="458788"/>
          </a:xfrm>
          <a:prstGeom prst="wedgeRoundRectCallout">
            <a:avLst>
              <a:gd name="adj1" fmla="val -21178"/>
              <a:gd name="adj2" fmla="val -11037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Extrem gefährlich!</a:t>
            </a:r>
          </a:p>
        </p:txBody>
      </p:sp>
      <p:sp>
        <p:nvSpPr>
          <p:cNvPr id="31752" name="Rechteck 9"/>
          <p:cNvSpPr>
            <a:spLocks noChangeArrowheads="1"/>
          </p:cNvSpPr>
          <p:nvPr/>
        </p:nvSpPr>
        <p:spPr bwMode="auto">
          <a:xfrm>
            <a:off x="415925" y="3721100"/>
            <a:ext cx="3654425" cy="2569548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dirty="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600" b="0" dirty="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b="0" dirty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600" b="0" dirty="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600" dirty="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dirty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>
                <a:solidFill>
                  <a:srgbClr val="005032"/>
                </a:solidFill>
                <a:latin typeface="Consolas" pitchFamily="49" charset="0"/>
              </a:rPr>
              <a:t>  </a:t>
            </a:r>
            <a:endParaRPr lang="de-DE" altLang="de-DE" sz="16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dirty="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600" dirty="0" err="1">
                <a:solidFill>
                  <a:srgbClr val="7F0055"/>
                </a:solidFill>
                <a:latin typeface="Consolas" pitchFamily="49" charset="0"/>
              </a:rPr>
              <a:t>delete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dirty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	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dirty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nullptr;</a:t>
            </a:r>
            <a:endParaRPr lang="de-DE" altLang="de-DE" sz="160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dirty="0" err="1">
                <a:solidFill>
                  <a:srgbClr val="7F0055"/>
                </a:solidFill>
                <a:latin typeface="Consolas" pitchFamily="49" charset="0"/>
              </a:rPr>
              <a:t>delete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dirty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31753" name="Rechteck 2"/>
          <p:cNvSpPr>
            <a:spLocks noChangeArrowheads="1"/>
          </p:cNvSpPr>
          <p:nvPr/>
        </p:nvSpPr>
        <p:spPr bwMode="auto">
          <a:xfrm>
            <a:off x="5689600" y="4478338"/>
            <a:ext cx="2862263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Destroying floor [1]</a:t>
            </a:r>
          </a:p>
        </p:txBody>
      </p:sp>
      <p:sp>
        <p:nvSpPr>
          <p:cNvPr id="31754" name="Pfeil nach rechts 71"/>
          <p:cNvSpPr>
            <a:spLocks noChangeArrowheads="1"/>
          </p:cNvSpPr>
          <p:nvPr/>
        </p:nvSpPr>
        <p:spPr bwMode="auto">
          <a:xfrm>
            <a:off x="4859338" y="2224088"/>
            <a:ext cx="736600" cy="484187"/>
          </a:xfrm>
          <a:prstGeom prst="rightArrow">
            <a:avLst>
              <a:gd name="adj1" fmla="val 50000"/>
              <a:gd name="adj2" fmla="val 50154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31755" name="Pfeil nach rechts 71"/>
          <p:cNvSpPr>
            <a:spLocks noChangeArrowheads="1"/>
          </p:cNvSpPr>
          <p:nvPr/>
        </p:nvSpPr>
        <p:spPr bwMode="auto">
          <a:xfrm>
            <a:off x="4932363" y="4529138"/>
            <a:ext cx="735012" cy="484187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3" name="Abgerundete rechteckige Legende 12"/>
          <p:cNvSpPr/>
          <p:nvPr/>
        </p:nvSpPr>
        <p:spPr>
          <a:xfrm>
            <a:off x="2122488" y="5624513"/>
            <a:ext cx="2868612" cy="848063"/>
          </a:xfrm>
          <a:prstGeom prst="wedgeRoundRectCallout">
            <a:avLst>
              <a:gd name="adj1" fmla="val -42479"/>
              <a:gd name="adj2" fmla="val -11070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Nach dem Löschen immer </a:t>
            </a:r>
            <a:r>
              <a:rPr lang="de-DE">
                <a:solidFill>
                  <a:schemeClr val="bg1"/>
                </a:solidFill>
              </a:rPr>
              <a:t>auf </a:t>
            </a:r>
            <a:r>
              <a:rPr lang="de-DE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nullptr </a:t>
            </a:r>
            <a:r>
              <a:rPr lang="de-DE" smtClean="0">
                <a:solidFill>
                  <a:schemeClr val="bg1"/>
                </a:solidFill>
              </a:rPr>
              <a:t>setzen</a:t>
            </a:r>
            <a:r>
              <a:rPr lang="de-DE" dirty="0">
                <a:solidFill>
                  <a:schemeClr val="bg1"/>
                </a:solidFill>
              </a:rPr>
              <a:t>!</a:t>
            </a:r>
          </a:p>
        </p:txBody>
      </p:sp>
      <p:sp>
        <p:nvSpPr>
          <p:cNvPr id="31749" name="Pfeil nach rechts 71"/>
          <p:cNvSpPr>
            <a:spLocks noChangeArrowheads="1"/>
          </p:cNvSpPr>
          <p:nvPr/>
        </p:nvSpPr>
        <p:spPr bwMode="auto">
          <a:xfrm rot="5400000">
            <a:off x="1987188" y="3253751"/>
            <a:ext cx="611187" cy="484187"/>
          </a:xfrm>
          <a:prstGeom prst="rightArrow">
            <a:avLst>
              <a:gd name="adj1" fmla="val 50000"/>
              <a:gd name="adj2" fmla="val 5010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208319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3" grpId="0" animBg="1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Speicherlecks</a:t>
            </a:r>
          </a:p>
        </p:txBody>
      </p:sp>
      <p:sp>
        <p:nvSpPr>
          <p:cNvPr id="32771" name="Rechteck 4"/>
          <p:cNvSpPr>
            <a:spLocks noChangeArrowheads="1"/>
          </p:cNvSpPr>
          <p:nvPr/>
        </p:nvSpPr>
        <p:spPr bwMode="auto">
          <a:xfrm>
            <a:off x="323850" y="2565400"/>
            <a:ext cx="4104134" cy="2842809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dirty="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600" b="0" dirty="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b="0" dirty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600" b="0" dirty="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600" dirty="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dirty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600" b="0" dirty="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b="0" dirty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600" b="0" dirty="0" err="1" smtClean="0">
                <a:solidFill>
                  <a:srgbClr val="000000"/>
                </a:solidFill>
                <a:latin typeface="Consolas" pitchFamily="49" charset="0"/>
              </a:rPr>
              <a:t>otherFloor</a:t>
            </a:r>
            <a:r>
              <a:rPr lang="de-DE" altLang="de-DE" sz="1600" b="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600" dirty="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dirty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(1);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</a:rPr>
              <a:t>otherFloor</a:t>
            </a:r>
            <a:r>
              <a:rPr lang="de-DE" altLang="de-DE" sz="1600" b="0" dirty="0" smtClean="0">
                <a:solidFill>
                  <a:srgbClr val="000000"/>
                </a:solidFill>
                <a:latin typeface="Consolas" pitchFamily="49" charset="0"/>
              </a:rPr>
              <a:t>; </a:t>
            </a:r>
            <a:br>
              <a:rPr lang="de-DE" altLang="de-DE" sz="1600" b="0" dirty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 b="0" dirty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dirty="0" err="1" smtClean="0">
                <a:solidFill>
                  <a:srgbClr val="000000"/>
                </a:solidFill>
                <a:latin typeface="Consolas" pitchFamily="49" charset="0"/>
              </a:rPr>
              <a:t>otherFloor</a:t>
            </a:r>
            <a:r>
              <a:rPr lang="de-DE" altLang="de-DE" sz="1600" b="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; </a:t>
            </a:r>
            <a:r>
              <a:rPr lang="de-DE" altLang="de-DE" sz="1600" b="0" dirty="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de-DE" altLang="de-DE" sz="1600" b="0" dirty="0" smtClean="0">
                <a:solidFill>
                  <a:srgbClr val="000000"/>
                </a:solidFill>
                <a:latin typeface="Consolas" pitchFamily="49" charset="0"/>
              </a:rPr>
            </a:br>
            <a:endParaRPr lang="de-DE" altLang="de-DE" sz="16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dirty="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600" dirty="0" err="1">
                <a:solidFill>
                  <a:srgbClr val="7F0055"/>
                </a:solidFill>
                <a:latin typeface="Consolas" pitchFamily="49" charset="0"/>
              </a:rPr>
              <a:t>delete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dirty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dirty="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600" dirty="0" err="1">
                <a:solidFill>
                  <a:srgbClr val="7F0055"/>
                </a:solidFill>
                <a:latin typeface="Consolas" pitchFamily="49" charset="0"/>
              </a:rPr>
              <a:t>delete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dirty="0" err="1">
                <a:solidFill>
                  <a:srgbClr val="000000"/>
                </a:solidFill>
                <a:latin typeface="Consolas" pitchFamily="49" charset="0"/>
              </a:rPr>
              <a:t>otherFloor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cxnSp>
        <p:nvCxnSpPr>
          <p:cNvPr id="32772" name="Gerade Verbindung 48"/>
          <p:cNvCxnSpPr>
            <a:cxnSpLocks noChangeShapeType="1"/>
          </p:cNvCxnSpPr>
          <p:nvPr/>
        </p:nvCxnSpPr>
        <p:spPr bwMode="auto">
          <a:xfrm>
            <a:off x="4587875" y="1660525"/>
            <a:ext cx="0" cy="4505325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2773" name="Pfeil nach rechts 71"/>
          <p:cNvSpPr>
            <a:spLocks noChangeArrowheads="1"/>
          </p:cNvSpPr>
          <p:nvPr/>
        </p:nvSpPr>
        <p:spPr bwMode="auto">
          <a:xfrm>
            <a:off x="4284663" y="3327400"/>
            <a:ext cx="735012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8" name="Abgerundete rechteckige Legende 7"/>
          <p:cNvSpPr/>
          <p:nvPr/>
        </p:nvSpPr>
        <p:spPr>
          <a:xfrm>
            <a:off x="1127126" y="5215166"/>
            <a:ext cx="2174875" cy="611187"/>
          </a:xfrm>
          <a:prstGeom prst="wedgeRoundRectCallout">
            <a:avLst>
              <a:gd name="adj1" fmla="val -19427"/>
              <a:gd name="adj2" fmla="val -12658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 smtClean="0">
                <a:solidFill>
                  <a:schemeClr val="bg1"/>
                </a:solidFill>
              </a:rPr>
              <a:t>Was wird hier gelöscht?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32775" name="Rechteck 9"/>
          <p:cNvSpPr>
            <a:spLocks noChangeArrowheads="1"/>
          </p:cNvSpPr>
          <p:nvPr/>
        </p:nvSpPr>
        <p:spPr bwMode="auto">
          <a:xfrm>
            <a:off x="5435600" y="3098800"/>
            <a:ext cx="3600450" cy="1008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Creating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[5706624]</a:t>
            </a:r>
          </a:p>
        </p:txBody>
      </p:sp>
      <p:sp>
        <p:nvSpPr>
          <p:cNvPr id="11" name="Abgerundete rechteckige Legende 10"/>
          <p:cNvSpPr/>
          <p:nvPr/>
        </p:nvSpPr>
        <p:spPr>
          <a:xfrm>
            <a:off x="4984750" y="4786313"/>
            <a:ext cx="3763714" cy="922337"/>
          </a:xfrm>
          <a:prstGeom prst="wedgeRoundRectCallout">
            <a:avLst>
              <a:gd name="adj1" fmla="val -21178"/>
              <a:gd name="adj2" fmla="val -11037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Es ist nicht mehr möglich, </a:t>
            </a:r>
            <a:r>
              <a:rPr lang="de-DE" i="1" dirty="0" err="1" smtClean="0">
                <a:solidFill>
                  <a:schemeClr val="bg1"/>
                </a:solidFill>
              </a:rPr>
              <a:t>floor</a:t>
            </a:r>
            <a:r>
              <a:rPr lang="de-DE" i="1" dirty="0" smtClean="0">
                <a:solidFill>
                  <a:schemeClr val="bg1"/>
                </a:solidFill>
              </a:rPr>
              <a:t> [0</a:t>
            </a:r>
            <a:r>
              <a:rPr lang="de-DE" i="1" dirty="0">
                <a:solidFill>
                  <a:schemeClr val="bg1"/>
                </a:solidFill>
              </a:rPr>
              <a:t>]</a:t>
            </a:r>
            <a:r>
              <a:rPr lang="de-DE" dirty="0">
                <a:solidFill>
                  <a:schemeClr val="bg1"/>
                </a:solidFill>
              </a:rPr>
              <a:t> freizugeben!  Dies wird als ein </a:t>
            </a:r>
            <a:r>
              <a:rPr lang="de-DE" b="1" dirty="0">
                <a:solidFill>
                  <a:schemeClr val="bg1"/>
                </a:solidFill>
              </a:rPr>
              <a:t>Speicherleck</a:t>
            </a:r>
            <a:r>
              <a:rPr lang="de-DE" dirty="0">
                <a:solidFill>
                  <a:schemeClr val="bg1"/>
                </a:solidFill>
              </a:rPr>
              <a:t> bezeichnet.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2686033" y="3473532"/>
            <a:ext cx="1656184" cy="5502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altLang="de-DE" sz="16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//-&gt;</a:t>
            </a:r>
            <a:r>
              <a:rPr lang="de-DE" altLang="de-DE" sz="1600" dirty="0" err="1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floor</a:t>
            </a:r>
            <a:r>
              <a:rPr lang="de-DE" altLang="de-DE" sz="16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 [0</a:t>
            </a:r>
            <a:r>
              <a:rPr lang="de-DE" altLang="de-DE" sz="1600" dirty="0" smtClean="0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]</a:t>
            </a:r>
          </a:p>
          <a:p>
            <a:pPr algn="l"/>
            <a:r>
              <a:rPr lang="de-DE" altLang="de-DE" sz="1600" dirty="0" smtClean="0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//-&gt;</a:t>
            </a:r>
            <a:r>
              <a:rPr lang="de-DE" altLang="de-DE" sz="1600" dirty="0" err="1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floor</a:t>
            </a:r>
            <a:r>
              <a:rPr lang="de-DE" altLang="de-DE" sz="16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 [0</a:t>
            </a:r>
            <a:r>
              <a:rPr lang="de-DE" altLang="de-DE" sz="1600" dirty="0" smtClean="0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]</a:t>
            </a:r>
            <a:endParaRPr lang="de-DE" altLang="de-DE" sz="1600" dirty="0">
              <a:solidFill>
                <a:schemeClr val="bg1">
                  <a:lumMod val="50000"/>
                </a:schemeClr>
              </a:solidFill>
              <a:latin typeface="Consolas" pitchFamily="49" charset="0"/>
            </a:endParaRPr>
          </a:p>
        </p:txBody>
      </p:sp>
      <p:sp>
        <p:nvSpPr>
          <p:cNvPr id="10" name="Textfeld 9"/>
          <p:cNvSpPr txBox="1">
            <a:spLocks noChangeArrowheads="1"/>
          </p:cNvSpPr>
          <p:nvPr/>
        </p:nvSpPr>
        <p:spPr bwMode="auto">
          <a:xfrm>
            <a:off x="743745" y="5045302"/>
            <a:ext cx="231775" cy="950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de-DE" altLang="de-DE" sz="6000" b="1" dirty="0" smtClean="0">
                <a:solidFill>
                  <a:srgbClr val="005AA9"/>
                </a:solidFill>
              </a:rPr>
              <a:t>?</a:t>
            </a:r>
            <a:endParaRPr lang="de-DE" altLang="de-DE" sz="6000" b="1" dirty="0">
              <a:solidFill>
                <a:srgbClr val="005AA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4287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2" grpId="0"/>
      <p:bldP spid="10" grpId="0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Verantwortlichkeitsprobleme bei Zeigern</a:t>
            </a:r>
          </a:p>
        </p:txBody>
      </p:sp>
      <p:sp>
        <p:nvSpPr>
          <p:cNvPr id="33795" name="Rechteck 4"/>
          <p:cNvSpPr>
            <a:spLocks noChangeArrowheads="1"/>
          </p:cNvSpPr>
          <p:nvPr/>
        </p:nvSpPr>
        <p:spPr bwMode="auto">
          <a:xfrm>
            <a:off x="323850" y="1539432"/>
            <a:ext cx="7777163" cy="4913903"/>
          </a:xfrm>
          <a:prstGeom prst="foldedCorner">
            <a:avLst>
              <a:gd name="adj" fmla="val 9440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300" dirty="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dirty="0" err="1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30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300" dirty="0">
                <a:solidFill>
                  <a:srgbClr val="000000"/>
                </a:solidFill>
                <a:latin typeface="Consolas" pitchFamily="49" charset="0"/>
              </a:rPr>
              <a:t>f(</a:t>
            </a:r>
            <a:r>
              <a:rPr lang="de-DE" altLang="de-DE" sz="1300" dirty="0" err="1">
                <a:solidFill>
                  <a:srgbClr val="000000"/>
                </a:solidFill>
                <a:latin typeface="Consolas" pitchFamily="49" charset="0"/>
              </a:rPr>
              <a:t>const</a:t>
            </a:r>
            <a:r>
              <a:rPr lang="de-DE" altLang="de-DE" sz="13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300" dirty="0" smtClean="0">
                <a:solidFill>
                  <a:srgbClr val="000000"/>
                </a:solidFill>
                <a:latin typeface="Consolas" pitchFamily="49" charset="0"/>
              </a:rPr>
              <a:t>Floor &amp;</a:t>
            </a:r>
            <a:r>
              <a:rPr lang="de-DE" altLang="de-DE" sz="1300" dirty="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300" dirty="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	// (1) Am I </a:t>
            </a:r>
            <a:r>
              <a:rPr lang="de-DE" altLang="de-DE" sz="1300" b="0" dirty="0" err="1">
                <a:solidFill>
                  <a:srgbClr val="005032"/>
                </a:solidFill>
                <a:latin typeface="Consolas" pitchFamily="49" charset="0"/>
              </a:rPr>
              <a:t>sure</a:t>
            </a: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dirty="0" err="1">
                <a:solidFill>
                  <a:srgbClr val="005032"/>
                </a:solidFill>
                <a:latin typeface="Consolas" pitchFamily="49" charset="0"/>
              </a:rPr>
              <a:t>that</a:t>
            </a: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dirty="0" err="1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dirty="0" err="1">
                <a:solidFill>
                  <a:srgbClr val="005032"/>
                </a:solidFill>
                <a:latin typeface="Consolas" pitchFamily="49" charset="0"/>
              </a:rPr>
              <a:t>is</a:t>
            </a: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 not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	//     </a:t>
            </a:r>
            <a:r>
              <a:rPr lang="de-DE" altLang="de-DE" sz="1300" b="0" dirty="0" err="1">
                <a:solidFill>
                  <a:srgbClr val="005032"/>
                </a:solidFill>
                <a:latin typeface="Consolas" pitchFamily="49" charset="0"/>
              </a:rPr>
              <a:t>already</a:t>
            </a: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 a </a:t>
            </a:r>
            <a:r>
              <a:rPr lang="de-DE" altLang="de-DE" sz="1300" b="0" dirty="0" err="1">
                <a:solidFill>
                  <a:srgbClr val="005032"/>
                </a:solidFill>
                <a:latin typeface="Consolas" pitchFamily="49" charset="0"/>
              </a:rPr>
              <a:t>dangling</a:t>
            </a: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dirty="0" err="1">
                <a:solidFill>
                  <a:srgbClr val="005032"/>
                </a:solidFill>
                <a:latin typeface="Consolas" pitchFamily="49" charset="0"/>
              </a:rPr>
              <a:t>reference</a:t>
            </a: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?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300" b="0" dirty="0">
              <a:solidFill>
                <a:srgbClr val="005032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dirty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// </a:t>
            </a:r>
            <a:r>
              <a:rPr lang="de-DE" altLang="de-DE" sz="1300" b="0" dirty="0" err="1">
                <a:solidFill>
                  <a:srgbClr val="005032"/>
                </a:solidFill>
                <a:latin typeface="Consolas" pitchFamily="49" charset="0"/>
              </a:rPr>
              <a:t>Use</a:t>
            </a: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dirty="0" err="1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 in </a:t>
            </a:r>
            <a:r>
              <a:rPr lang="de-DE" altLang="de-DE" sz="1300" b="0" dirty="0" err="1">
                <a:solidFill>
                  <a:srgbClr val="005032"/>
                </a:solidFill>
                <a:latin typeface="Consolas" pitchFamily="49" charset="0"/>
              </a:rPr>
              <a:t>some</a:t>
            </a: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dirty="0" err="1">
                <a:solidFill>
                  <a:srgbClr val="005032"/>
                </a:solidFill>
                <a:latin typeface="Consolas" pitchFamily="49" charset="0"/>
              </a:rPr>
              <a:t>way</a:t>
            </a:r>
            <a:endParaRPr lang="de-DE" altLang="de-DE" sz="1300" b="0" dirty="0">
              <a:solidFill>
                <a:srgbClr val="005032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300" b="0" dirty="0">
              <a:solidFill>
                <a:srgbClr val="005032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	// (2) </a:t>
            </a:r>
            <a:r>
              <a:rPr lang="de-DE" altLang="de-DE" sz="1300" b="0" dirty="0" err="1">
                <a:solidFill>
                  <a:srgbClr val="005032"/>
                </a:solidFill>
                <a:latin typeface="Consolas" pitchFamily="49" charset="0"/>
              </a:rPr>
              <a:t>Is</a:t>
            </a: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dirty="0" err="1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 on </a:t>
            </a:r>
            <a:r>
              <a:rPr lang="de-DE" altLang="de-DE" sz="1300" b="0" dirty="0" err="1">
                <a:solidFill>
                  <a:srgbClr val="005032"/>
                </a:solidFill>
                <a:latin typeface="Consolas" pitchFamily="49" charset="0"/>
              </a:rPr>
              <a:t>the</a:t>
            </a: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dirty="0" err="1">
                <a:solidFill>
                  <a:srgbClr val="005032"/>
                </a:solidFill>
                <a:latin typeface="Consolas" pitchFamily="49" charset="0"/>
              </a:rPr>
              <a:t>heap</a:t>
            </a: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	// (3) Am I </a:t>
            </a:r>
            <a:r>
              <a:rPr lang="de-DE" altLang="de-DE" sz="1300" b="0" dirty="0" err="1">
                <a:solidFill>
                  <a:srgbClr val="005032"/>
                </a:solidFill>
                <a:latin typeface="Consolas" pitchFamily="49" charset="0"/>
              </a:rPr>
              <a:t>supposed</a:t>
            </a: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dirty="0" err="1">
                <a:solidFill>
                  <a:srgbClr val="005032"/>
                </a:solidFill>
                <a:latin typeface="Consolas" pitchFamily="49" charset="0"/>
              </a:rPr>
              <a:t>to</a:t>
            </a: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dirty="0" err="1">
                <a:solidFill>
                  <a:srgbClr val="005032"/>
                </a:solidFill>
                <a:latin typeface="Consolas" pitchFamily="49" charset="0"/>
              </a:rPr>
              <a:t>delete</a:t>
            </a: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dirty="0" err="1">
                <a:solidFill>
                  <a:srgbClr val="005032"/>
                </a:solidFill>
                <a:latin typeface="Consolas" pitchFamily="49" charset="0"/>
              </a:rPr>
              <a:t>it</a:t>
            </a: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dirty="0" err="1">
                <a:solidFill>
                  <a:srgbClr val="005032"/>
                </a:solidFill>
                <a:latin typeface="Consolas" pitchFamily="49" charset="0"/>
              </a:rPr>
              <a:t>or</a:t>
            </a: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 not?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	// (4) </a:t>
            </a:r>
            <a:r>
              <a:rPr lang="de-DE" altLang="de-DE" sz="1300" b="0" dirty="0" err="1">
                <a:solidFill>
                  <a:srgbClr val="005032"/>
                </a:solidFill>
                <a:latin typeface="Consolas" pitchFamily="49" charset="0"/>
              </a:rPr>
              <a:t>If</a:t>
            </a: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dirty="0" err="1">
                <a:solidFill>
                  <a:srgbClr val="005032"/>
                </a:solidFill>
                <a:latin typeface="Consolas" pitchFamily="49" charset="0"/>
              </a:rPr>
              <a:t>yes</a:t>
            </a: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, </a:t>
            </a:r>
            <a:r>
              <a:rPr lang="de-DE" altLang="de-DE" sz="1300" b="0" dirty="0" err="1">
                <a:solidFill>
                  <a:srgbClr val="005032"/>
                </a:solidFill>
                <a:latin typeface="Consolas" pitchFamily="49" charset="0"/>
              </a:rPr>
              <a:t>how</a:t>
            </a: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dirty="0" err="1">
                <a:solidFill>
                  <a:srgbClr val="005032"/>
                </a:solidFill>
                <a:latin typeface="Consolas" pitchFamily="49" charset="0"/>
              </a:rPr>
              <a:t>about</a:t>
            </a: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 all </a:t>
            </a:r>
            <a:r>
              <a:rPr lang="de-DE" altLang="de-DE" sz="1300" b="0" dirty="0" err="1">
                <a:solidFill>
                  <a:srgbClr val="005032"/>
                </a:solidFill>
                <a:latin typeface="Consolas" pitchFamily="49" charset="0"/>
              </a:rPr>
              <a:t>other</a:t>
            </a: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dirty="0" err="1">
                <a:solidFill>
                  <a:srgbClr val="005032"/>
                </a:solidFill>
                <a:latin typeface="Consolas" pitchFamily="49" charset="0"/>
              </a:rPr>
              <a:t>references</a:t>
            </a: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		  </a:t>
            </a:r>
            <a:r>
              <a:rPr lang="de-DE" altLang="de-DE" sz="1300" b="0" dirty="0" err="1">
                <a:solidFill>
                  <a:srgbClr val="005032"/>
                </a:solidFill>
                <a:latin typeface="Consolas" pitchFamily="49" charset="0"/>
              </a:rPr>
              <a:t>to</a:t>
            </a: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dirty="0" err="1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dirty="0" err="1">
                <a:solidFill>
                  <a:srgbClr val="005032"/>
                </a:solidFill>
                <a:latin typeface="Consolas" pitchFamily="49" charset="0"/>
              </a:rPr>
              <a:t>from</a:t>
            </a: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dirty="0" err="1">
                <a:solidFill>
                  <a:srgbClr val="005032"/>
                </a:solidFill>
                <a:latin typeface="Consolas" pitchFamily="49" charset="0"/>
              </a:rPr>
              <a:t>other</a:t>
            </a: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dirty="0" err="1">
                <a:solidFill>
                  <a:srgbClr val="005032"/>
                </a:solidFill>
                <a:latin typeface="Consolas" pitchFamily="49" charset="0"/>
              </a:rPr>
              <a:t>objects</a:t>
            </a: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?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		  </a:t>
            </a:r>
            <a:r>
              <a:rPr lang="de-DE" altLang="de-DE" sz="1300" b="0" dirty="0" err="1">
                <a:solidFill>
                  <a:srgbClr val="005032"/>
                </a:solidFill>
                <a:latin typeface="Consolas" pitchFamily="49" charset="0"/>
              </a:rPr>
              <a:t>How</a:t>
            </a: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 do </a:t>
            </a:r>
            <a:r>
              <a:rPr lang="de-DE" altLang="de-DE" sz="1300" b="0" dirty="0" err="1">
                <a:solidFill>
                  <a:srgbClr val="005032"/>
                </a:solidFill>
                <a:latin typeface="Consolas" pitchFamily="49" charset="0"/>
              </a:rPr>
              <a:t>these</a:t>
            </a: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dirty="0" err="1">
                <a:solidFill>
                  <a:srgbClr val="005032"/>
                </a:solidFill>
                <a:latin typeface="Consolas" pitchFamily="49" charset="0"/>
              </a:rPr>
              <a:t>objects</a:t>
            </a: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dirty="0" err="1">
                <a:solidFill>
                  <a:srgbClr val="005032"/>
                </a:solidFill>
                <a:latin typeface="Consolas" pitchFamily="49" charset="0"/>
              </a:rPr>
              <a:t>know</a:t>
            </a: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dirty="0" err="1">
                <a:solidFill>
                  <a:srgbClr val="005032"/>
                </a:solidFill>
                <a:latin typeface="Consolas" pitchFamily="49" charset="0"/>
              </a:rPr>
              <a:t>that</a:t>
            </a: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dirty="0" err="1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dirty="0" err="1">
                <a:solidFill>
                  <a:srgbClr val="005032"/>
                </a:solidFill>
                <a:latin typeface="Consolas" pitchFamily="49" charset="0"/>
              </a:rPr>
              <a:t>is</a:t>
            </a: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dirty="0" err="1">
                <a:solidFill>
                  <a:srgbClr val="005032"/>
                </a:solidFill>
                <a:latin typeface="Consolas" pitchFamily="49" charset="0"/>
              </a:rPr>
              <a:t>now</a:t>
            </a: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dirty="0" err="1">
                <a:solidFill>
                  <a:srgbClr val="005032"/>
                </a:solidFill>
                <a:latin typeface="Consolas" pitchFamily="49" charset="0"/>
              </a:rPr>
              <a:t>destroyed</a:t>
            </a: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?</a:t>
            </a:r>
            <a:endParaRPr lang="de-DE" altLang="de-DE" sz="13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 dirty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3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300" dirty="0">
                <a:solidFill>
                  <a:srgbClr val="000000"/>
                </a:solidFill>
                <a:latin typeface="Consolas" pitchFamily="49" charset="0"/>
              </a:rPr>
              <a:t> g()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3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300" dirty="0" smtClean="0">
                <a:solidFill>
                  <a:srgbClr val="000000"/>
                </a:solidFill>
                <a:latin typeface="Consolas" pitchFamily="49" charset="0"/>
              </a:rPr>
              <a:t>Floor *</a:t>
            </a:r>
            <a:r>
              <a:rPr lang="de-DE" altLang="de-DE" sz="1300" dirty="0" err="1" smtClean="0">
                <a:solidFill>
                  <a:srgbClr val="000000"/>
                </a:solidFill>
                <a:latin typeface="Consolas" pitchFamily="49" charset="0"/>
              </a:rPr>
              <a:t>floorOnHeap</a:t>
            </a:r>
            <a:r>
              <a:rPr lang="de-DE" altLang="de-DE" sz="130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300" dirty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300" dirty="0" err="1">
                <a:solidFill>
                  <a:srgbClr val="000000"/>
                </a:solidFill>
                <a:latin typeface="Consolas" pitchFamily="49" charset="0"/>
              </a:rPr>
              <a:t>new</a:t>
            </a:r>
            <a:r>
              <a:rPr lang="de-DE" altLang="de-DE" sz="1300" dirty="0">
                <a:solidFill>
                  <a:srgbClr val="000000"/>
                </a:solidFill>
                <a:latin typeface="Consolas" pitchFamily="49" charset="0"/>
              </a:rPr>
              <a:t> Floor(0);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dirty="0">
                <a:solidFill>
                  <a:srgbClr val="000000"/>
                </a:solidFill>
                <a:latin typeface="Consolas" pitchFamily="49" charset="0"/>
              </a:rPr>
              <a:t>	 Floor  </a:t>
            </a:r>
            <a:r>
              <a:rPr lang="de-DE" altLang="de-DE" sz="1300" dirty="0" err="1">
                <a:solidFill>
                  <a:srgbClr val="000000"/>
                </a:solidFill>
                <a:latin typeface="Consolas" pitchFamily="49" charset="0"/>
              </a:rPr>
              <a:t>floorOnStack</a:t>
            </a:r>
            <a:r>
              <a:rPr lang="de-DE" altLang="de-DE" sz="1300" dirty="0">
                <a:solidFill>
                  <a:srgbClr val="000000"/>
                </a:solidFill>
                <a:latin typeface="Consolas" pitchFamily="49" charset="0"/>
              </a:rPr>
              <a:t>(1);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dirty="0">
                <a:solidFill>
                  <a:srgbClr val="000000"/>
                </a:solidFill>
                <a:latin typeface="Consolas" pitchFamily="49" charset="0"/>
              </a:rPr>
              <a:t>	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	 // </a:t>
            </a:r>
            <a:r>
              <a:rPr lang="de-DE" altLang="de-DE" sz="1300" b="0" dirty="0" err="1">
                <a:solidFill>
                  <a:srgbClr val="005032"/>
                </a:solidFill>
                <a:latin typeface="Consolas" pitchFamily="49" charset="0"/>
              </a:rPr>
              <a:t>How</a:t>
            </a: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 do I </a:t>
            </a:r>
            <a:r>
              <a:rPr lang="de-DE" altLang="de-DE" sz="1300" b="0" dirty="0" err="1">
                <a:solidFill>
                  <a:srgbClr val="005032"/>
                </a:solidFill>
                <a:latin typeface="Consolas" pitchFamily="49" charset="0"/>
              </a:rPr>
              <a:t>signalise</a:t>
            </a: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dirty="0" err="1">
                <a:solidFill>
                  <a:srgbClr val="005032"/>
                </a:solidFill>
                <a:latin typeface="Consolas" pitchFamily="49" charset="0"/>
              </a:rPr>
              <a:t>that</a:t>
            </a: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dirty="0" err="1">
                <a:solidFill>
                  <a:srgbClr val="005032"/>
                </a:solidFill>
                <a:latin typeface="Consolas" pitchFamily="49" charset="0"/>
              </a:rPr>
              <a:t>floorOnHeap</a:t>
            </a: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/</a:t>
            </a:r>
            <a:r>
              <a:rPr lang="de-DE" altLang="de-DE" sz="1300" b="0" dirty="0" err="1">
                <a:solidFill>
                  <a:srgbClr val="005032"/>
                </a:solidFill>
                <a:latin typeface="Consolas" pitchFamily="49" charset="0"/>
              </a:rPr>
              <a:t>floorOnStack</a:t>
            </a: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dirty="0" err="1">
                <a:solidFill>
                  <a:srgbClr val="005032"/>
                </a:solidFill>
                <a:latin typeface="Consolas" pitchFamily="49" charset="0"/>
              </a:rPr>
              <a:t>should</a:t>
            </a: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 (not)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 	    </a:t>
            </a:r>
            <a:r>
              <a:rPr lang="de-DE" altLang="de-DE" sz="1300" b="0" dirty="0" err="1">
                <a:solidFill>
                  <a:srgbClr val="005032"/>
                </a:solidFill>
                <a:latin typeface="Consolas" pitchFamily="49" charset="0"/>
              </a:rPr>
              <a:t>be</a:t>
            </a: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dirty="0" err="1">
                <a:solidFill>
                  <a:srgbClr val="005032"/>
                </a:solidFill>
                <a:latin typeface="Consolas" pitchFamily="49" charset="0"/>
              </a:rPr>
              <a:t>deleted</a:t>
            </a: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?  </a:t>
            </a:r>
            <a:r>
              <a:rPr lang="de-DE" altLang="de-DE" sz="1300" b="0" dirty="0" err="1">
                <a:solidFill>
                  <a:srgbClr val="005032"/>
                </a:solidFill>
                <a:latin typeface="Consolas" pitchFamily="49" charset="0"/>
              </a:rPr>
              <a:t>Or</a:t>
            </a: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dirty="0" err="1">
                <a:solidFill>
                  <a:srgbClr val="005032"/>
                </a:solidFill>
                <a:latin typeface="Consolas" pitchFamily="49" charset="0"/>
              </a:rPr>
              <a:t>that</a:t>
            </a: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 I </a:t>
            </a:r>
            <a:r>
              <a:rPr lang="de-DE" altLang="de-DE" sz="1300" b="0" dirty="0" err="1">
                <a:solidFill>
                  <a:srgbClr val="005032"/>
                </a:solidFill>
                <a:latin typeface="Consolas" pitchFamily="49" charset="0"/>
              </a:rPr>
              <a:t>want</a:t>
            </a: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dirty="0" err="1">
                <a:solidFill>
                  <a:srgbClr val="005032"/>
                </a:solidFill>
                <a:latin typeface="Consolas" pitchFamily="49" charset="0"/>
              </a:rPr>
              <a:t>to</a:t>
            </a: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dirty="0" err="1">
                <a:solidFill>
                  <a:srgbClr val="005032"/>
                </a:solidFill>
                <a:latin typeface="Consolas" pitchFamily="49" charset="0"/>
              </a:rPr>
              <a:t>give</a:t>
            </a: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up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smtClean="0">
                <a:solidFill>
                  <a:srgbClr val="005032"/>
                </a:solidFill>
                <a:latin typeface="Consolas" pitchFamily="49" charset="0"/>
              </a:rPr>
              <a:t>"ownership" </a:t>
            </a:r>
            <a:r>
              <a:rPr lang="de-DE" altLang="de-DE" sz="1300" b="0" dirty="0" err="1">
                <a:solidFill>
                  <a:srgbClr val="005032"/>
                </a:solidFill>
                <a:latin typeface="Consolas" pitchFamily="49" charset="0"/>
              </a:rPr>
              <a:t>of</a:t>
            </a: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dirty="0" err="1">
                <a:solidFill>
                  <a:srgbClr val="005032"/>
                </a:solidFill>
                <a:latin typeface="Consolas" pitchFamily="49" charset="0"/>
              </a:rPr>
              <a:t>floorOnHeap</a:t>
            </a:r>
            <a:endParaRPr lang="de-DE" altLang="de-DE" sz="1300" b="0" dirty="0">
              <a:solidFill>
                <a:srgbClr val="005032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	    (</a:t>
            </a:r>
            <a:r>
              <a:rPr lang="de-DE" altLang="de-DE" sz="1300" b="0" dirty="0" err="1">
                <a:solidFill>
                  <a:srgbClr val="005032"/>
                </a:solidFill>
                <a:latin typeface="Consolas" pitchFamily="49" charset="0"/>
              </a:rPr>
              <a:t>it</a:t>
            </a: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dirty="0" err="1">
                <a:solidFill>
                  <a:srgbClr val="005032"/>
                </a:solidFill>
                <a:latin typeface="Consolas" pitchFamily="49" charset="0"/>
              </a:rPr>
              <a:t>should</a:t>
            </a: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dirty="0" err="1">
                <a:solidFill>
                  <a:srgbClr val="005032"/>
                </a:solidFill>
                <a:latin typeface="Consolas" pitchFamily="49" charset="0"/>
              </a:rPr>
              <a:t>be</a:t>
            </a: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dirty="0" err="1">
                <a:solidFill>
                  <a:srgbClr val="005032"/>
                </a:solidFill>
                <a:latin typeface="Consolas" pitchFamily="49" charset="0"/>
              </a:rPr>
              <a:t>deleted</a:t>
            </a: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)?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300" dirty="0">
                <a:solidFill>
                  <a:srgbClr val="000000"/>
                </a:solidFill>
                <a:latin typeface="Consolas" pitchFamily="49" charset="0"/>
              </a:rPr>
              <a:t>f(*</a:t>
            </a:r>
            <a:r>
              <a:rPr lang="de-DE" altLang="de-DE" sz="1300" dirty="0" err="1">
                <a:solidFill>
                  <a:srgbClr val="000000"/>
                </a:solidFill>
                <a:latin typeface="Consolas" pitchFamily="49" charset="0"/>
              </a:rPr>
              <a:t>floorOnHeap</a:t>
            </a:r>
            <a:r>
              <a:rPr lang="de-DE" altLang="de-DE" sz="1300" dirty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dirty="0">
                <a:solidFill>
                  <a:srgbClr val="000000"/>
                </a:solidFill>
                <a:latin typeface="Consolas" pitchFamily="49" charset="0"/>
              </a:rPr>
              <a:t>	f(</a:t>
            </a:r>
            <a:r>
              <a:rPr lang="de-DE" altLang="de-DE" sz="1300" dirty="0" err="1">
                <a:solidFill>
                  <a:srgbClr val="000000"/>
                </a:solidFill>
                <a:latin typeface="Consolas" pitchFamily="49" charset="0"/>
              </a:rPr>
              <a:t>floorOnStack</a:t>
            </a:r>
            <a:r>
              <a:rPr lang="de-DE" altLang="de-DE" sz="1300" dirty="0">
                <a:solidFill>
                  <a:srgbClr val="000000"/>
                </a:solidFill>
                <a:latin typeface="Consolas" pitchFamily="49" charset="0"/>
              </a:rPr>
              <a:t>);</a:t>
            </a:r>
            <a:endParaRPr lang="de-DE" altLang="de-DE" sz="1300" b="0" dirty="0">
              <a:solidFill>
                <a:srgbClr val="005032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300" b="0" dirty="0">
              <a:solidFill>
                <a:srgbClr val="005032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	// I </a:t>
            </a:r>
            <a:r>
              <a:rPr lang="de-DE" altLang="de-DE" sz="1300" b="0" dirty="0" err="1">
                <a:solidFill>
                  <a:srgbClr val="005032"/>
                </a:solidFill>
                <a:latin typeface="Consolas" pitchFamily="49" charset="0"/>
              </a:rPr>
              <a:t>might</a:t>
            </a: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 still </a:t>
            </a:r>
            <a:r>
              <a:rPr lang="de-DE" altLang="de-DE" sz="1300" b="0" dirty="0" err="1">
                <a:solidFill>
                  <a:srgbClr val="005032"/>
                </a:solidFill>
                <a:latin typeface="Consolas" pitchFamily="49" charset="0"/>
              </a:rPr>
              <a:t>want</a:t>
            </a: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dirty="0" err="1">
                <a:solidFill>
                  <a:srgbClr val="005032"/>
                </a:solidFill>
                <a:latin typeface="Consolas" pitchFamily="49" charset="0"/>
              </a:rPr>
              <a:t>to</a:t>
            </a: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dirty="0" err="1">
                <a:solidFill>
                  <a:srgbClr val="005032"/>
                </a:solidFill>
                <a:latin typeface="Consolas" pitchFamily="49" charset="0"/>
              </a:rPr>
              <a:t>use</a:t>
            </a: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dirty="0" err="1">
                <a:solidFill>
                  <a:srgbClr val="005032"/>
                </a:solidFill>
                <a:latin typeface="Consolas" pitchFamily="49" charset="0"/>
              </a:rPr>
              <a:t>floorOnHeap</a:t>
            </a: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dirty="0" err="1">
                <a:solidFill>
                  <a:srgbClr val="005032"/>
                </a:solidFill>
                <a:latin typeface="Consolas" pitchFamily="49" charset="0"/>
              </a:rPr>
              <a:t>here</a:t>
            </a: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!</a:t>
            </a:r>
            <a:endParaRPr lang="de-DE" altLang="de-DE" sz="13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 dirty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3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300" b="0" dirty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5" name="Abgerundete rechteckige Legende 4"/>
          <p:cNvSpPr/>
          <p:nvPr/>
        </p:nvSpPr>
        <p:spPr>
          <a:xfrm>
            <a:off x="5148263" y="1562100"/>
            <a:ext cx="3881437" cy="1428750"/>
          </a:xfrm>
          <a:prstGeom prst="wedgeRoundRectCallout">
            <a:avLst>
              <a:gd name="adj1" fmla="val -76631"/>
              <a:gd name="adj2" fmla="val -123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Saubere Speicherverwaltung im Allgemeinen </a:t>
            </a:r>
            <a:r>
              <a:rPr lang="de-DE" b="1" dirty="0">
                <a:solidFill>
                  <a:schemeClr val="bg1"/>
                </a:solidFill>
              </a:rPr>
              <a:t>nur mit vielen Konventionen</a:t>
            </a:r>
            <a:r>
              <a:rPr lang="de-DE" dirty="0">
                <a:solidFill>
                  <a:schemeClr val="bg1"/>
                </a:solidFill>
              </a:rPr>
              <a:t> möglich.  Fremdbibliotheken können aber andere Konventionen verlangen.</a:t>
            </a:r>
          </a:p>
        </p:txBody>
      </p:sp>
      <p:sp>
        <p:nvSpPr>
          <p:cNvPr id="6" name="Abgerundete rechteckige Legende 5"/>
          <p:cNvSpPr/>
          <p:nvPr/>
        </p:nvSpPr>
        <p:spPr>
          <a:xfrm>
            <a:off x="5795963" y="5445125"/>
            <a:ext cx="2913062" cy="865188"/>
          </a:xfrm>
          <a:prstGeom prst="wedgeRoundRectCallout">
            <a:avLst>
              <a:gd name="adj1" fmla="val -65585"/>
              <a:gd name="adj2" fmla="val -5992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Wie können wir (1) – (3) klären und vor allem (4) immer garantieren?</a:t>
            </a:r>
          </a:p>
        </p:txBody>
      </p:sp>
    </p:spTree>
    <p:extLst>
      <p:ext uri="{BB962C8B-B14F-4D97-AF65-F5344CB8AC3E}">
        <p14:creationId xmlns:p14="http://schemas.microsoft.com/office/powerpoint/2010/main" val="1500454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Übungsmaterial (II)</a:t>
            </a:r>
            <a:endParaRPr lang="de-DE" altLang="de-DE" dirty="0" smtClean="0"/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="1" smtClean="0"/>
              <a:t>Übungsblätter</a:t>
            </a:r>
          </a:p>
          <a:p>
            <a:pPr lvl="1"/>
            <a:r>
              <a:rPr lang="de-DE" i="1" smtClean="0"/>
              <a:t>day1.pdf</a:t>
            </a:r>
            <a:r>
              <a:rPr lang="de-DE" smtClean="0"/>
              <a:t> – C++-Grundlagen</a:t>
            </a:r>
          </a:p>
          <a:p>
            <a:pPr lvl="1"/>
            <a:r>
              <a:rPr lang="de-DE" i="1" smtClean="0"/>
              <a:t>day2.pdf </a:t>
            </a:r>
            <a:r>
              <a:rPr lang="de-DE" smtClean="0"/>
              <a:t>– Speichermanagement in C++</a:t>
            </a:r>
          </a:p>
          <a:p>
            <a:pPr lvl="1"/>
            <a:r>
              <a:rPr lang="de-DE" i="1" smtClean="0"/>
              <a:t>day3.pdf</a:t>
            </a:r>
            <a:r>
              <a:rPr lang="de-DE" smtClean="0"/>
              <a:t> – Objektorientierung </a:t>
            </a:r>
          </a:p>
          <a:p>
            <a:pPr lvl="1"/>
            <a:r>
              <a:rPr lang="de-DE" i="1" smtClean="0"/>
              <a:t>day4.pdf</a:t>
            </a:r>
            <a:r>
              <a:rPr lang="de-DE" smtClean="0"/>
              <a:t> – Fortgeschrittene Themen</a:t>
            </a:r>
          </a:p>
          <a:p>
            <a:pPr lvl="1"/>
            <a:r>
              <a:rPr lang="de-DE" i="1" smtClean="0"/>
              <a:t>day5.pdf</a:t>
            </a:r>
            <a:r>
              <a:rPr lang="de-DE" smtClean="0"/>
              <a:t> – Embedded C-Programmierung</a:t>
            </a:r>
          </a:p>
          <a:p>
            <a:pPr lvl="1"/>
            <a:r>
              <a:rPr lang="de-DE" i="1" smtClean="0"/>
              <a:t>elevator.pdf</a:t>
            </a:r>
            <a:r>
              <a:rPr lang="de-DE" smtClean="0"/>
              <a:t> – Aufzugszenario aus der Vorlesung selber implementieren; gute Vorbereitung für die Klausur</a:t>
            </a:r>
          </a:p>
          <a:p>
            <a:pPr lvl="1"/>
            <a:r>
              <a:rPr lang="de-DE" i="1" smtClean="0"/>
              <a:t>cheatsheet.pdf -  </a:t>
            </a:r>
            <a:r>
              <a:rPr lang="de-DE" smtClean="0"/>
              <a:t>CodeLite, git, VirtualBox</a:t>
            </a:r>
          </a:p>
          <a:p>
            <a:r>
              <a:rPr lang="de-DE" b="1" smtClean="0"/>
              <a:t>URL</a:t>
            </a:r>
            <a:r>
              <a:rPr lang="de-DE" smtClean="0"/>
              <a:t>: </a:t>
            </a:r>
            <a:br>
              <a:rPr lang="de-DE" smtClean="0"/>
            </a:br>
            <a:r>
              <a:rPr lang="de-DE" b="1" smtClean="0">
                <a:hlinkClick r:id="rId2"/>
              </a:rPr>
              <a:t>https</a:t>
            </a:r>
            <a:r>
              <a:rPr lang="de-DE" b="1">
                <a:hlinkClick r:id="rId2"/>
              </a:rPr>
              <a:t>://github.com/Echtzeitsysteme/tud-cppp/tree/master/exercises</a:t>
            </a:r>
            <a:r>
              <a:rPr lang="de-DE" b="1"/>
              <a:t> </a:t>
            </a:r>
            <a:endParaRPr lang="de-DE"/>
          </a:p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11826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smtClean="0"/>
              <a:t>Aliasing bei klassischen Zeigern</a:t>
            </a:r>
          </a:p>
        </p:txBody>
      </p:sp>
      <p:pic>
        <p:nvPicPr>
          <p:cNvPr id="35843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7950" y="2149177"/>
            <a:ext cx="900112" cy="1119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Legende mit Pfeil nach rechts 8"/>
          <p:cNvSpPr/>
          <p:nvPr/>
        </p:nvSpPr>
        <p:spPr bwMode="auto">
          <a:xfrm>
            <a:off x="5004048" y="2509540"/>
            <a:ext cx="2087389" cy="498475"/>
          </a:xfrm>
          <a:prstGeom prst="rightArrowCallout">
            <a:avLst>
              <a:gd name="adj1" fmla="val 21603"/>
              <a:gd name="adj2" fmla="val 21602"/>
              <a:gd name="adj3" fmla="val 82763"/>
              <a:gd name="adj4" fmla="val 23084"/>
            </a:avLst>
          </a:prstGeom>
          <a:solidFill>
            <a:schemeClr val="accent2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>
              <a:defRPr/>
            </a:pPr>
            <a:r>
              <a:rPr lang="de-DE" dirty="0" smtClean="0">
                <a:solidFill>
                  <a:schemeClr val="bg1"/>
                </a:solidFill>
              </a:rPr>
              <a:t>Eve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35845" name="Textfeld 9"/>
          <p:cNvSpPr txBox="1">
            <a:spLocks noChangeArrowheads="1"/>
          </p:cNvSpPr>
          <p:nvPr/>
        </p:nvSpPr>
        <p:spPr bwMode="auto">
          <a:xfrm>
            <a:off x="7048575" y="3228677"/>
            <a:ext cx="979487" cy="350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:Person</a:t>
            </a:r>
          </a:p>
        </p:txBody>
      </p:sp>
      <p:sp>
        <p:nvSpPr>
          <p:cNvPr id="11" name="Abgerundete rechteckige Legende 10"/>
          <p:cNvSpPr/>
          <p:nvPr/>
        </p:nvSpPr>
        <p:spPr>
          <a:xfrm>
            <a:off x="6427068" y="1559660"/>
            <a:ext cx="2409825" cy="454025"/>
          </a:xfrm>
          <a:prstGeom prst="wedgeRoundRectCallout">
            <a:avLst>
              <a:gd name="adj1" fmla="val -12073"/>
              <a:gd name="adj2" fmla="val 6388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Objekt auf dem Heap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4409376" y="1715534"/>
            <a:ext cx="1809750" cy="564555"/>
          </a:xfrm>
          <a:prstGeom prst="wedgeRoundRectCallout">
            <a:avLst>
              <a:gd name="adj1" fmla="val -3424"/>
              <a:gd name="adj2" fmla="val 6946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"Rohzeiger" </a:t>
            </a:r>
            <a:r>
              <a:rPr lang="de-DE" b="1" dirty="0" smtClean="0">
                <a:solidFill>
                  <a:schemeClr val="bg1"/>
                </a:solidFill>
              </a:rPr>
              <a:t>(</a:t>
            </a:r>
            <a:r>
              <a:rPr lang="de-DE" b="1" dirty="0" err="1" smtClean="0">
                <a:solidFill>
                  <a:schemeClr val="bg1"/>
                </a:solidFill>
              </a:rPr>
              <a:t>raw</a:t>
            </a:r>
            <a:r>
              <a:rPr lang="de-DE" b="1" dirty="0" smtClean="0">
                <a:solidFill>
                  <a:schemeClr val="bg1"/>
                </a:solidFill>
              </a:rPr>
              <a:t> </a:t>
            </a:r>
            <a:r>
              <a:rPr lang="de-DE" b="1" dirty="0" err="1" smtClean="0">
                <a:solidFill>
                  <a:schemeClr val="bg1"/>
                </a:solidFill>
              </a:rPr>
              <a:t>pointer</a:t>
            </a:r>
            <a:r>
              <a:rPr lang="de-DE" b="1" dirty="0" smtClean="0">
                <a:solidFill>
                  <a:schemeClr val="bg1"/>
                </a:solidFill>
              </a:rPr>
              <a:t>)</a:t>
            </a:r>
            <a:endParaRPr lang="de-DE" b="1" dirty="0">
              <a:solidFill>
                <a:schemeClr val="bg1"/>
              </a:solidFill>
            </a:endParaRPr>
          </a:p>
        </p:txBody>
      </p:sp>
      <p:sp>
        <p:nvSpPr>
          <p:cNvPr id="14" name="Legende mit Pfeil nach rechts 13"/>
          <p:cNvSpPr/>
          <p:nvPr/>
        </p:nvSpPr>
        <p:spPr bwMode="auto">
          <a:xfrm rot="19644817">
            <a:off x="5301104" y="3492329"/>
            <a:ext cx="1836045" cy="498475"/>
          </a:xfrm>
          <a:prstGeom prst="rightArrowCallout">
            <a:avLst>
              <a:gd name="adj1" fmla="val 21603"/>
              <a:gd name="adj2" fmla="val 21602"/>
              <a:gd name="adj3" fmla="val 82763"/>
              <a:gd name="adj4" fmla="val 33622"/>
            </a:avLst>
          </a:prstGeom>
          <a:solidFill>
            <a:schemeClr val="accent2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Alice</a:t>
            </a:r>
          </a:p>
        </p:txBody>
      </p:sp>
      <p:sp>
        <p:nvSpPr>
          <p:cNvPr id="16" name="Abgerundete rechteckige Legende 15"/>
          <p:cNvSpPr/>
          <p:nvPr/>
        </p:nvSpPr>
        <p:spPr>
          <a:xfrm>
            <a:off x="5687293" y="4656595"/>
            <a:ext cx="3097212" cy="1008063"/>
          </a:xfrm>
          <a:prstGeom prst="wedgeRoundRectCallout">
            <a:avLst>
              <a:gd name="adj1" fmla="val -31629"/>
              <a:gd name="adj2" fmla="val -11745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Die Person darf nur zerstört werden, wenn es keine Zeiger mehr gibt!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288204" y="1659003"/>
            <a:ext cx="3995764" cy="725127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Person *Eve = new Person();</a:t>
            </a:r>
          </a:p>
          <a:p>
            <a:pPr algn="l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Person *Alice = Eve;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6426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6" grpId="0" animBg="1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Intermezzo</a:t>
            </a:r>
          </a:p>
        </p:txBody>
      </p:sp>
      <p:sp>
        <p:nvSpPr>
          <p:cNvPr id="36868" name="Textfeld 4"/>
          <p:cNvSpPr txBox="1">
            <a:spLocks noChangeArrowheads="1"/>
          </p:cNvSpPr>
          <p:nvPr/>
        </p:nvSpPr>
        <p:spPr bwMode="auto">
          <a:xfrm>
            <a:off x="234950" y="1987550"/>
            <a:ext cx="5146675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Wie könnte man das Problem lösen?  Wir müssen ja irgendwie entscheiden wann ein Objekt gelöscht werden darf …</a:t>
            </a:r>
          </a:p>
        </p:txBody>
      </p:sp>
    </p:spTree>
    <p:extLst>
      <p:ext uri="{BB962C8B-B14F-4D97-AF65-F5344CB8AC3E}">
        <p14:creationId xmlns:p14="http://schemas.microsoft.com/office/powerpoint/2010/main" val="895212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smtClean="0"/>
              <a:t>Mit </a:t>
            </a:r>
            <a:r>
              <a:rPr lang="de-DE" altLang="de-DE" dirty="0" err="1" smtClean="0"/>
              <a:t>std</a:t>
            </a:r>
            <a:r>
              <a:rPr lang="de-DE" altLang="de-DE" dirty="0" smtClean="0"/>
              <a:t>::</a:t>
            </a:r>
            <a:r>
              <a:rPr lang="de-DE" altLang="de-DE" dirty="0" err="1" smtClean="0"/>
              <a:t>shared_ptr</a:t>
            </a:r>
            <a:endParaRPr lang="de-DE" altLang="de-DE" dirty="0" smtClean="0"/>
          </a:p>
        </p:txBody>
      </p:sp>
      <p:pic>
        <p:nvPicPr>
          <p:cNvPr id="37891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3573" y="2302925"/>
            <a:ext cx="900112" cy="1119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Legende mit Pfeil nach rechts 8"/>
          <p:cNvSpPr/>
          <p:nvPr/>
        </p:nvSpPr>
        <p:spPr bwMode="auto">
          <a:xfrm>
            <a:off x="3508773" y="2663288"/>
            <a:ext cx="2808287" cy="498475"/>
          </a:xfrm>
          <a:prstGeom prst="rightArrowCallout">
            <a:avLst>
              <a:gd name="adj1" fmla="val 21603"/>
              <a:gd name="adj2" fmla="val 21602"/>
              <a:gd name="adj3" fmla="val 82763"/>
              <a:gd name="adj4" fmla="val 18247"/>
            </a:avLst>
          </a:prstGeom>
          <a:solidFill>
            <a:schemeClr val="accent2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Eve</a:t>
            </a:r>
          </a:p>
        </p:txBody>
      </p:sp>
      <p:sp>
        <p:nvSpPr>
          <p:cNvPr id="37893" name="Textfeld 9"/>
          <p:cNvSpPr txBox="1">
            <a:spLocks noChangeArrowheads="1"/>
          </p:cNvSpPr>
          <p:nvPr/>
        </p:nvSpPr>
        <p:spPr bwMode="auto">
          <a:xfrm>
            <a:off x="6274198" y="3382425"/>
            <a:ext cx="979487" cy="350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:Person</a:t>
            </a:r>
          </a:p>
        </p:txBody>
      </p:sp>
      <p:sp>
        <p:nvSpPr>
          <p:cNvPr id="11" name="Abgerundete rechteckige Legende 10"/>
          <p:cNvSpPr/>
          <p:nvPr/>
        </p:nvSpPr>
        <p:spPr>
          <a:xfrm>
            <a:off x="6588224" y="1644136"/>
            <a:ext cx="2409825" cy="455613"/>
          </a:xfrm>
          <a:prstGeom prst="wedgeRoundRectCallout">
            <a:avLst>
              <a:gd name="adj1" fmla="val -30096"/>
              <a:gd name="adj2" fmla="val 10638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Objekt auf dem Heap</a:t>
            </a:r>
          </a:p>
        </p:txBody>
      </p:sp>
      <p:sp>
        <p:nvSpPr>
          <p:cNvPr id="14" name="Legende mit Pfeil nach rechts 13"/>
          <p:cNvSpPr/>
          <p:nvPr/>
        </p:nvSpPr>
        <p:spPr bwMode="auto">
          <a:xfrm rot="19644817">
            <a:off x="3631010" y="3907888"/>
            <a:ext cx="2808288" cy="498475"/>
          </a:xfrm>
          <a:prstGeom prst="rightArrowCallout">
            <a:avLst>
              <a:gd name="adj1" fmla="val 21603"/>
              <a:gd name="adj2" fmla="val 21602"/>
              <a:gd name="adj3" fmla="val 82763"/>
              <a:gd name="adj4" fmla="val 22166"/>
            </a:avLst>
          </a:prstGeom>
          <a:solidFill>
            <a:schemeClr val="accent2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Alice</a:t>
            </a:r>
          </a:p>
        </p:txBody>
      </p:sp>
      <p:sp>
        <p:nvSpPr>
          <p:cNvPr id="37896" name="Abgerundetes Rechteck 2"/>
          <p:cNvSpPr>
            <a:spLocks noChangeArrowheads="1"/>
          </p:cNvSpPr>
          <p:nvPr/>
        </p:nvSpPr>
        <p:spPr bwMode="auto">
          <a:xfrm>
            <a:off x="3292873" y="2509300"/>
            <a:ext cx="3060700" cy="792163"/>
          </a:xfrm>
          <a:prstGeom prst="roundRect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7897" name="Textfeld 3"/>
          <p:cNvSpPr txBox="1">
            <a:spLocks noChangeArrowheads="1"/>
          </p:cNvSpPr>
          <p:nvPr/>
        </p:nvSpPr>
        <p:spPr bwMode="auto">
          <a:xfrm>
            <a:off x="3005535" y="2734725"/>
            <a:ext cx="438150" cy="349250"/>
          </a:xfrm>
          <a:prstGeom prst="rect">
            <a:avLst/>
          </a:prstGeom>
          <a:solidFill>
            <a:schemeClr val="bg1"/>
          </a:solidFill>
          <a:ln w="9525">
            <a:solidFill>
              <a:srgbClr val="7030A0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latin typeface="Consolas" pitchFamily="49" charset="0"/>
                <a:cs typeface="Consolas" pitchFamily="49" charset="0"/>
              </a:rPr>
              <a:t>1.</a:t>
            </a:r>
          </a:p>
        </p:txBody>
      </p:sp>
      <p:sp>
        <p:nvSpPr>
          <p:cNvPr id="13" name="Abgerundete rechteckige Legende 12"/>
          <p:cNvSpPr/>
          <p:nvPr/>
        </p:nvSpPr>
        <p:spPr>
          <a:xfrm>
            <a:off x="309101" y="3622874"/>
            <a:ext cx="3452813" cy="730250"/>
          </a:xfrm>
          <a:prstGeom prst="wedgeRoundRectCallout">
            <a:avLst>
              <a:gd name="adj1" fmla="val 49442"/>
              <a:gd name="adj2" fmla="val -7142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 smtClean="0">
                <a:solidFill>
                  <a:schemeClr val="bg1"/>
                </a:solidFill>
              </a:rPr>
              <a:t>Smart Pointer </a:t>
            </a:r>
            <a:r>
              <a:rPr lang="de-DE" dirty="0">
                <a:solidFill>
                  <a:schemeClr val="bg1"/>
                </a:solidFill>
              </a:rPr>
              <a:t>(auf dem Stack) als </a:t>
            </a:r>
            <a:r>
              <a:rPr lang="de-DE" b="1" dirty="0">
                <a:solidFill>
                  <a:schemeClr val="bg1"/>
                </a:solidFill>
              </a:rPr>
              <a:t>Wrapper</a:t>
            </a:r>
            <a:r>
              <a:rPr lang="de-DE" dirty="0">
                <a:solidFill>
                  <a:schemeClr val="bg1"/>
                </a:solidFill>
              </a:rPr>
              <a:t> für Rohzeiger</a:t>
            </a:r>
          </a:p>
        </p:txBody>
      </p:sp>
      <p:sp>
        <p:nvSpPr>
          <p:cNvPr id="37899" name="Abgerundetes Rechteck 16"/>
          <p:cNvSpPr>
            <a:spLocks noChangeArrowheads="1"/>
          </p:cNvSpPr>
          <p:nvPr/>
        </p:nvSpPr>
        <p:spPr bwMode="auto">
          <a:xfrm rot="-1953537">
            <a:off x="3500835" y="3774538"/>
            <a:ext cx="3060700" cy="790575"/>
          </a:xfrm>
          <a:prstGeom prst="roundRect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7900" name="Textfeld 17"/>
          <p:cNvSpPr txBox="1">
            <a:spLocks noChangeArrowheads="1"/>
          </p:cNvSpPr>
          <p:nvPr/>
        </p:nvSpPr>
        <p:spPr bwMode="auto">
          <a:xfrm rot="-1953537">
            <a:off x="3372248" y="4903250"/>
            <a:ext cx="438150" cy="349250"/>
          </a:xfrm>
          <a:prstGeom prst="rect">
            <a:avLst/>
          </a:prstGeom>
          <a:solidFill>
            <a:schemeClr val="bg1"/>
          </a:solidFill>
          <a:ln w="9525">
            <a:solidFill>
              <a:srgbClr val="7030A0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latin typeface="Consolas" pitchFamily="49" charset="0"/>
                <a:cs typeface="Consolas" pitchFamily="49" charset="0"/>
              </a:rPr>
              <a:t>2.</a:t>
            </a:r>
          </a:p>
        </p:txBody>
      </p:sp>
      <p:sp>
        <p:nvSpPr>
          <p:cNvPr id="15" name="Abgerundete rechteckige Legende 14"/>
          <p:cNvSpPr/>
          <p:nvPr/>
        </p:nvSpPr>
        <p:spPr>
          <a:xfrm>
            <a:off x="2411760" y="5633501"/>
            <a:ext cx="3459162" cy="806450"/>
          </a:xfrm>
          <a:prstGeom prst="wedgeRoundRectCallout">
            <a:avLst>
              <a:gd name="adj1" fmla="val 4277"/>
              <a:gd name="adj2" fmla="val -98944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 smtClean="0">
                <a:solidFill>
                  <a:schemeClr val="bg1"/>
                </a:solidFill>
              </a:rPr>
              <a:t>Smart Pointer </a:t>
            </a:r>
            <a:r>
              <a:rPr lang="de-DE" dirty="0">
                <a:solidFill>
                  <a:schemeClr val="bg1"/>
                </a:solidFill>
              </a:rPr>
              <a:t>wissen, </a:t>
            </a:r>
            <a:r>
              <a:rPr lang="de-DE" b="1" dirty="0">
                <a:solidFill>
                  <a:schemeClr val="bg1"/>
                </a:solidFill>
              </a:rPr>
              <a:t>wie oft </a:t>
            </a:r>
            <a:r>
              <a:rPr lang="de-DE" dirty="0">
                <a:solidFill>
                  <a:schemeClr val="bg1"/>
                </a:solidFill>
              </a:rPr>
              <a:t>das Objekt referenziert wird</a:t>
            </a:r>
          </a:p>
        </p:txBody>
      </p:sp>
      <p:sp>
        <p:nvSpPr>
          <p:cNvPr id="19" name="Abgerundetes Rechteck 18"/>
          <p:cNvSpPr/>
          <p:nvPr/>
        </p:nvSpPr>
        <p:spPr>
          <a:xfrm>
            <a:off x="5987705" y="3917169"/>
            <a:ext cx="3168352" cy="2409050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Jedes mal wenn ein Smart Pointer zerstört wird, wird der </a:t>
            </a:r>
            <a:r>
              <a:rPr lang="de-DE" b="1" dirty="0">
                <a:solidFill>
                  <a:schemeClr val="bg1"/>
                </a:solidFill>
              </a:rPr>
              <a:t>Referenzcounter</a:t>
            </a:r>
            <a:r>
              <a:rPr lang="de-DE" dirty="0">
                <a:solidFill>
                  <a:schemeClr val="bg1"/>
                </a:solidFill>
              </a:rPr>
              <a:t> erniedrigt.</a:t>
            </a:r>
          </a:p>
          <a:p>
            <a:pPr>
              <a:defRPr/>
            </a:pPr>
            <a:endParaRPr lang="de-DE" dirty="0">
              <a:solidFill>
                <a:schemeClr val="bg1"/>
              </a:solidFill>
            </a:endParaRPr>
          </a:p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Ist der Counter bei 0, so kann das Objekt vom </a:t>
            </a:r>
            <a:r>
              <a:rPr lang="de-DE" dirty="0" smtClean="0">
                <a:solidFill>
                  <a:schemeClr val="bg1"/>
                </a:solidFill>
              </a:rPr>
              <a:t>Smart Pointer </a:t>
            </a:r>
            <a:r>
              <a:rPr lang="de-DE" dirty="0">
                <a:solidFill>
                  <a:schemeClr val="bg1"/>
                </a:solidFill>
              </a:rPr>
              <a:t>zerstört werden!</a:t>
            </a:r>
          </a:p>
        </p:txBody>
      </p:sp>
      <p:sp>
        <p:nvSpPr>
          <p:cNvPr id="16" name="Textfeld 15"/>
          <p:cNvSpPr txBox="1"/>
          <p:nvPr/>
        </p:nvSpPr>
        <p:spPr>
          <a:xfrm>
            <a:off x="252374" y="1572401"/>
            <a:ext cx="6263123" cy="730867"/>
          </a:xfrm>
          <a:prstGeom prst="foldedCorner">
            <a:avLst>
              <a:gd name="adj" fmla="val 26169"/>
            </a:avLst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shared_ptr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&lt;Person&gt; Eve(new Person());</a:t>
            </a:r>
          </a:p>
          <a:p>
            <a:pPr algn="l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shared_ptr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&lt;Person&gt;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Alice = Eve;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3996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5" grpId="0" animBg="1"/>
      <p:bldP spid="19" grpId="0" animBg="1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de-DE" altLang="de-DE" dirty="0" smtClean="0"/>
              <a:t> – ohne </a:t>
            </a:r>
            <a:r>
              <a:rPr lang="de-DE" alt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shared_ptr</a:t>
            </a:r>
            <a:endParaRPr lang="de-DE" altLang="de-DE" dirty="0" smtClean="0"/>
          </a:p>
        </p:txBody>
      </p:sp>
      <p:sp>
        <p:nvSpPr>
          <p:cNvPr id="38915" name="Rechteck 4"/>
          <p:cNvSpPr>
            <a:spLocks noChangeArrowheads="1"/>
          </p:cNvSpPr>
          <p:nvPr/>
        </p:nvSpPr>
        <p:spPr bwMode="auto">
          <a:xfrm>
            <a:off x="274638" y="1520825"/>
            <a:ext cx="4032252" cy="4141612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dirty="0" err="1">
                <a:solidFill>
                  <a:srgbClr val="2A00FF"/>
                </a:solidFill>
                <a:latin typeface="Consolas" pitchFamily="49" charset="0"/>
              </a:rPr>
              <a:t>string</a:t>
            </a:r>
            <a:r>
              <a:rPr lang="de-DE" altLang="de-DE" sz="1400" dirty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 Person(</a:t>
            </a: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err="1" smtClean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 dirty="0" smtClean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400" dirty="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400" dirty="0" err="1" smtClean="0">
                <a:solidFill>
                  <a:srgbClr val="000000"/>
                </a:solidFill>
                <a:latin typeface="Consolas" pitchFamily="49" charset="0"/>
              </a:rPr>
              <a:t>name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 Person(</a:t>
            </a: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smtClean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400" dirty="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400" dirty="0" err="1" smtClean="0">
                <a:solidFill>
                  <a:srgbClr val="000000"/>
                </a:solidFill>
                <a:latin typeface="Consolas" pitchFamily="49" charset="0"/>
              </a:rPr>
              <a:t>person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 ~Person();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dirty="0" smtClean="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en-US" altLang="de-DE" sz="1400" dirty="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dirty="0" smtClean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400" dirty="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en-US" altLang="de-DE" sz="1400" dirty="0" err="1" smtClean="0">
                <a:solidFill>
                  <a:srgbClr val="000000"/>
                </a:solidFill>
                <a:latin typeface="Consolas" pitchFamily="49" charset="0"/>
              </a:rPr>
              <a:t>getName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en-US" altLang="de-DE" sz="140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dirty="0" smtClean="0">
                <a:solidFill>
                  <a:srgbClr val="000000"/>
                </a:solidFill>
                <a:latin typeface="Consolas" pitchFamily="49" charset="0"/>
              </a:rPr>
              <a:t> 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dirty="0" smtClean="0">
                <a:solidFill>
                  <a:srgbClr val="000000"/>
                </a:solidFill>
                <a:latin typeface="Consolas" pitchFamily="49" charset="0"/>
              </a:rPr>
              <a:t> {</a:t>
            </a:r>
            <a:endParaRPr lang="en-US" altLang="de-DE" sz="140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>
                <a:solidFill>
                  <a:srgbClr val="7F0055"/>
                </a:solidFill>
                <a:latin typeface="Consolas" pitchFamily="49" charset="0"/>
              </a:rPr>
              <a:t>    </a:t>
            </a: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;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 } 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38916" name="Rechteck 5"/>
          <p:cNvSpPr>
            <a:spLocks noChangeArrowheads="1"/>
          </p:cNvSpPr>
          <p:nvPr/>
        </p:nvSpPr>
        <p:spPr bwMode="auto">
          <a:xfrm>
            <a:off x="4427984" y="1513589"/>
            <a:ext cx="4546854" cy="4175449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2A00FF"/>
                </a:solidFill>
                <a:latin typeface="Consolas" pitchFamily="49" charset="0"/>
              </a:rPr>
              <a:t>"Person.hpp"</a:t>
            </a:r>
            <a:endParaRPr lang="de-DE" altLang="de-DE" sz="1400" dirty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dirty="0" err="1">
                <a:solidFill>
                  <a:srgbClr val="2A00FF"/>
                </a:solidFill>
                <a:latin typeface="Consolas" pitchFamily="49" charset="0"/>
              </a:rPr>
              <a:t>iostream</a:t>
            </a:r>
            <a:r>
              <a:rPr lang="de-DE" altLang="de-DE" sz="1400" dirty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Person::Person(</a:t>
            </a:r>
            <a:r>
              <a:rPr lang="en-US" altLang="de-DE" sz="140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dirty="0" smtClean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400" dirty="0" smtClean="0">
                <a:solidFill>
                  <a:srgbClr val="000000"/>
                </a:solidFill>
                <a:latin typeface="Consolas" pitchFamily="49" charset="0"/>
              </a:rPr>
              <a:t> &amp;name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): </a:t>
            </a:r>
            <a:r>
              <a:rPr lang="en-US" altLang="de-DE" sz="1400" dirty="0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(name)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dirty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dirty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400" smtClean="0">
                <a:solidFill>
                  <a:srgbClr val="2A00FF"/>
                </a:solidFill>
                <a:latin typeface="Consolas" pitchFamily="49" charset="0"/>
              </a:rPr>
              <a:t>"Created "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&lt;&lt; name &lt;&lt; </a:t>
            </a:r>
            <a:r>
              <a:rPr lang="en-US" altLang="de-DE" sz="1400" dirty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Person::Person(</a:t>
            </a: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smtClean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400" dirty="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400" dirty="0" err="1" smtClean="0">
                <a:solidFill>
                  <a:srgbClr val="000000"/>
                </a:solidFill>
                <a:latin typeface="Consolas" pitchFamily="49" charset="0"/>
              </a:rPr>
              <a:t>person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): </a:t>
            </a:r>
            <a:r>
              <a:rPr lang="de-DE" altLang="de-DE" sz="1400" dirty="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(person.</a:t>
            </a:r>
            <a:r>
              <a:rPr lang="de-DE" altLang="de-DE" sz="1400" dirty="0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"Cloning 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b="0" dirty="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dirty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Person::~Person()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dirty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dirty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400" smtClean="0">
                <a:solidFill>
                  <a:srgbClr val="2A00FF"/>
                </a:solidFill>
                <a:latin typeface="Consolas" pitchFamily="49" charset="0"/>
              </a:rPr>
              <a:t>"Good </a:t>
            </a:r>
            <a:r>
              <a:rPr lang="en-US" altLang="de-DE" sz="1400">
                <a:solidFill>
                  <a:srgbClr val="2A00FF"/>
                </a:solidFill>
                <a:latin typeface="Consolas" pitchFamily="49" charset="0"/>
              </a:rPr>
              <a:t>bye </a:t>
            </a:r>
            <a:r>
              <a:rPr lang="en-US" altLang="de-DE" sz="140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400" dirty="0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dirty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2" name="Rechteck 1"/>
          <p:cNvSpPr/>
          <p:nvPr/>
        </p:nvSpPr>
        <p:spPr bwMode="auto">
          <a:xfrm>
            <a:off x="3012208" y="1520825"/>
            <a:ext cx="1294682" cy="54433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Person.hpp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7" name="Rechteck 6"/>
          <p:cNvSpPr/>
          <p:nvPr/>
        </p:nvSpPr>
        <p:spPr bwMode="auto">
          <a:xfrm>
            <a:off x="7678694" y="1513589"/>
            <a:ext cx="1296144" cy="54433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Person.cpp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7749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hteck 11"/>
          <p:cNvSpPr>
            <a:spLocks noChangeArrowheads="1"/>
          </p:cNvSpPr>
          <p:nvPr/>
        </p:nvSpPr>
        <p:spPr bwMode="auto">
          <a:xfrm>
            <a:off x="300943" y="1768381"/>
            <a:ext cx="2847372" cy="26876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40963" name="Rechteck 11"/>
          <p:cNvSpPr>
            <a:spLocks noChangeArrowheads="1"/>
          </p:cNvSpPr>
          <p:nvPr/>
        </p:nvSpPr>
        <p:spPr bwMode="auto">
          <a:xfrm>
            <a:off x="274638" y="5229225"/>
            <a:ext cx="3793306" cy="122396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4096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de-DE" altLang="de-DE" dirty="0"/>
              <a:t> – </a:t>
            </a:r>
            <a:r>
              <a:rPr lang="de-DE" altLang="de-DE" dirty="0" smtClean="0"/>
              <a:t>mit </a:t>
            </a:r>
            <a:r>
              <a:rPr lang="de-DE" alt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shared_ptr</a:t>
            </a:r>
            <a:endParaRPr lang="de-DE" altLang="de-DE" dirty="0" smtClean="0"/>
          </a:p>
        </p:txBody>
      </p:sp>
      <p:sp>
        <p:nvSpPr>
          <p:cNvPr id="40965" name="Rechteck 4"/>
          <p:cNvSpPr>
            <a:spLocks noChangeArrowheads="1"/>
          </p:cNvSpPr>
          <p:nvPr/>
        </p:nvSpPr>
        <p:spPr bwMode="auto">
          <a:xfrm>
            <a:off x="250825" y="1552612"/>
            <a:ext cx="4249167" cy="4900576"/>
          </a:xfrm>
          <a:prstGeom prst="foldedCorner">
            <a:avLst>
              <a:gd name="adj" fmla="val 9857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dirty="0" err="1">
                <a:solidFill>
                  <a:srgbClr val="2A00FF"/>
                </a:solidFill>
                <a:latin typeface="Consolas" pitchFamily="49" charset="0"/>
              </a:rPr>
              <a:t>string</a:t>
            </a:r>
            <a:r>
              <a:rPr lang="de-DE" altLang="de-DE" sz="1400" dirty="0" smtClean="0">
                <a:solidFill>
                  <a:srgbClr val="2A00FF"/>
                </a:solidFill>
                <a:latin typeface="Consolas" pitchFamily="49" charset="0"/>
              </a:rPr>
              <a:t>&gt;</a:t>
            </a:r>
            <a:endParaRPr lang="de-DE" altLang="de-DE" sz="14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smtClean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dirty="0" err="1" smtClean="0">
                <a:solidFill>
                  <a:srgbClr val="2A00FF"/>
                </a:solidFill>
                <a:latin typeface="Consolas" pitchFamily="49" charset="0"/>
              </a:rPr>
              <a:t>memory</a:t>
            </a:r>
            <a:r>
              <a:rPr lang="de-DE" altLang="de-DE" sz="1400" dirty="0" smtClean="0">
                <a:solidFill>
                  <a:srgbClr val="2A00FF"/>
                </a:solidFill>
                <a:latin typeface="Consolas" pitchFamily="49" charset="0"/>
              </a:rPr>
              <a:t>&gt;</a:t>
            </a:r>
            <a:endParaRPr lang="de-DE" altLang="de-DE" sz="1400" dirty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dirty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 err="1" smtClean="0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 Person(</a:t>
            </a: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err="1" smtClean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 dirty="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400" dirty="0" err="1" smtClean="0">
                <a:solidFill>
                  <a:srgbClr val="000000"/>
                </a:solidFill>
                <a:latin typeface="Consolas" pitchFamily="49" charset="0"/>
              </a:rPr>
              <a:t>name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 Person(</a:t>
            </a: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smtClean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400" dirty="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400" dirty="0" err="1" smtClean="0">
                <a:solidFill>
                  <a:srgbClr val="000000"/>
                </a:solidFill>
                <a:latin typeface="Consolas" pitchFamily="49" charset="0"/>
              </a:rPr>
              <a:t>person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 ~Person();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dirty="0" smtClean="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en-US" altLang="de-DE" sz="1400" dirty="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dirty="0" smtClean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400" dirty="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en-US" altLang="de-DE" sz="1400" dirty="0" err="1" smtClean="0">
                <a:solidFill>
                  <a:srgbClr val="000000"/>
                </a:solidFill>
                <a:latin typeface="Consolas" pitchFamily="49" charset="0"/>
              </a:rPr>
              <a:t>getName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en-US" altLang="de-DE" sz="140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dirty="0" smtClean="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dirty="0" err="1" smtClean="0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40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  }</a:t>
            </a:r>
            <a:endParaRPr lang="de-DE" altLang="de-DE" sz="14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typedef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err="1" smtClean="0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 dirty="0" smtClean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400" dirty="0" err="1">
                <a:solidFill>
                  <a:srgbClr val="005032"/>
                </a:solidFill>
                <a:latin typeface="Consolas" pitchFamily="49" charset="0"/>
              </a:rPr>
              <a:t>shared_ptr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dirty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 err="1">
                <a:solidFill>
                  <a:srgbClr val="005032"/>
                </a:solidFill>
                <a:latin typeface="Consolas" pitchFamily="49" charset="0"/>
              </a:rPr>
              <a:t>PersonPtr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dirty="0" err="1">
                <a:solidFill>
                  <a:srgbClr val="7F0055"/>
                </a:solidFill>
                <a:latin typeface="Consolas" pitchFamily="49" charset="0"/>
              </a:rPr>
              <a:t>typedef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dirty="0" err="1" smtClean="0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en-US" altLang="de-DE" sz="1400" dirty="0" smtClean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en-US" altLang="de-DE" sz="1400" dirty="0" err="1">
                <a:solidFill>
                  <a:srgbClr val="005032"/>
                </a:solidFill>
                <a:latin typeface="Consolas" pitchFamily="49" charset="0"/>
              </a:rPr>
              <a:t>shared_ptr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40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dirty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dirty="0" err="1">
                <a:solidFill>
                  <a:srgbClr val="005032"/>
                </a:solidFill>
                <a:latin typeface="Consolas" pitchFamily="49" charset="0"/>
              </a:rPr>
              <a:t>ConstPersonPtr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</p:txBody>
      </p:sp>
      <p:sp>
        <p:nvSpPr>
          <p:cNvPr id="40966" name="Rechteck 5"/>
          <p:cNvSpPr>
            <a:spLocks noChangeArrowheads="1"/>
          </p:cNvSpPr>
          <p:nvPr/>
        </p:nvSpPr>
        <p:spPr bwMode="auto">
          <a:xfrm>
            <a:off x="4649019" y="1554471"/>
            <a:ext cx="4243461" cy="4021061"/>
          </a:xfrm>
          <a:prstGeom prst="foldedCorner">
            <a:avLst>
              <a:gd name="adj" fmla="val 8757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2A00FF"/>
                </a:solidFill>
                <a:latin typeface="Consolas" pitchFamily="49" charset="0"/>
              </a:rPr>
              <a:t>"Person.hpp"</a:t>
            </a:r>
            <a:endParaRPr lang="de-DE" altLang="de-DE" sz="1400" dirty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dirty="0" err="1">
                <a:solidFill>
                  <a:srgbClr val="2A00FF"/>
                </a:solidFill>
                <a:latin typeface="Consolas" pitchFamily="49" charset="0"/>
              </a:rPr>
              <a:t>iostream</a:t>
            </a:r>
            <a:r>
              <a:rPr lang="de-DE" altLang="de-DE" sz="1400" dirty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Person::Person(</a:t>
            </a:r>
            <a:r>
              <a:rPr lang="en-US" altLang="de-DE" sz="140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dirty="0" smtClean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400" dirty="0" smtClean="0">
                <a:solidFill>
                  <a:srgbClr val="000000"/>
                </a:solidFill>
                <a:latin typeface="Consolas" pitchFamily="49" charset="0"/>
              </a:rPr>
              <a:t> &amp;name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):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dirty="0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(name)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"Created 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name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dirty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Person::Person(</a:t>
            </a: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smtClean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400" dirty="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400" dirty="0" err="1" smtClean="0">
                <a:solidFill>
                  <a:srgbClr val="000000"/>
                </a:solidFill>
                <a:latin typeface="Consolas" pitchFamily="49" charset="0"/>
              </a:rPr>
              <a:t>person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):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(person.</a:t>
            </a:r>
            <a:r>
              <a:rPr lang="de-DE" altLang="de-DE" sz="1400" dirty="0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"Cloning 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b="0" dirty="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dirty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Person::~Person()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dirty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"Good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bye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400" b="0" dirty="0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dirty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8" name="Rechteck 7"/>
          <p:cNvSpPr/>
          <p:nvPr/>
        </p:nvSpPr>
        <p:spPr bwMode="auto">
          <a:xfrm>
            <a:off x="3203848" y="1552575"/>
            <a:ext cx="1296144" cy="54433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Person.hpp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9" name="Rechteck 8"/>
          <p:cNvSpPr/>
          <p:nvPr/>
        </p:nvSpPr>
        <p:spPr bwMode="auto">
          <a:xfrm>
            <a:off x="7596336" y="1557445"/>
            <a:ext cx="1296144" cy="54433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Person.cpp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4284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hteck 11"/>
          <p:cNvSpPr>
            <a:spLocks noChangeArrowheads="1"/>
          </p:cNvSpPr>
          <p:nvPr/>
        </p:nvSpPr>
        <p:spPr bwMode="auto">
          <a:xfrm>
            <a:off x="338138" y="4077072"/>
            <a:ext cx="3452812" cy="477678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9939" name="Rechteck 11"/>
          <p:cNvSpPr>
            <a:spLocks noChangeArrowheads="1"/>
          </p:cNvSpPr>
          <p:nvPr/>
        </p:nvSpPr>
        <p:spPr bwMode="auto">
          <a:xfrm>
            <a:off x="336550" y="5831259"/>
            <a:ext cx="3451225" cy="477680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994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smtClean="0"/>
              <a:t>Beispiel</a:t>
            </a:r>
            <a:r>
              <a:rPr lang="de-DE" altLang="de-DE" smtClean="0"/>
              <a:t>: Klassische und smarte Zeiger</a:t>
            </a:r>
            <a:endParaRPr lang="de-DE" altLang="de-DE" dirty="0" smtClean="0"/>
          </a:p>
        </p:txBody>
      </p:sp>
      <p:grpSp>
        <p:nvGrpSpPr>
          <p:cNvPr id="2" name="Gruppieren 1"/>
          <p:cNvGrpSpPr/>
          <p:nvPr/>
        </p:nvGrpSpPr>
        <p:grpSpPr>
          <a:xfrm>
            <a:off x="107826" y="1484313"/>
            <a:ext cx="4320000" cy="4920825"/>
            <a:chOff x="107826" y="1484313"/>
            <a:chExt cx="4320000" cy="4920825"/>
          </a:xfrm>
        </p:grpSpPr>
        <p:sp>
          <p:nvSpPr>
            <p:cNvPr id="39942" name="Rechteck 2"/>
            <p:cNvSpPr>
              <a:spLocks noChangeArrowheads="1"/>
            </p:cNvSpPr>
            <p:nvPr/>
          </p:nvSpPr>
          <p:spPr bwMode="auto">
            <a:xfrm>
              <a:off x="107826" y="1484313"/>
              <a:ext cx="4320000" cy="4920825"/>
            </a:xfrm>
            <a:prstGeom prst="foldedCorner">
              <a:avLst>
                <a:gd name="adj" fmla="val 7969"/>
              </a:avLst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>
              <a:no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dirty="0">
                  <a:solidFill>
                    <a:srgbClr val="7F0055"/>
                  </a:solidFill>
                  <a:latin typeface="Consolas" pitchFamily="49" charset="0"/>
                </a:rPr>
                <a:t>#</a:t>
              </a:r>
              <a:r>
                <a:rPr lang="de-DE" altLang="de-DE" sz="1100" dirty="0" err="1">
                  <a:solidFill>
                    <a:srgbClr val="7F0055"/>
                  </a:solidFill>
                  <a:latin typeface="Consolas" pitchFamily="49" charset="0"/>
                </a:rPr>
                <a:t>include</a:t>
              </a:r>
              <a:r>
                <a:rPr lang="de-DE" altLang="de-DE" sz="1100" dirty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dirty="0">
                  <a:solidFill>
                    <a:srgbClr val="2A00FF"/>
                  </a:solidFill>
                  <a:latin typeface="Consolas" pitchFamily="49" charset="0"/>
                </a:rPr>
                <a:t>&lt;</a:t>
              </a:r>
              <a:r>
                <a:rPr lang="de-DE" altLang="de-DE" sz="1100" err="1">
                  <a:solidFill>
                    <a:srgbClr val="2A00FF"/>
                  </a:solidFill>
                  <a:latin typeface="Consolas" pitchFamily="49" charset="0"/>
                </a:rPr>
                <a:t>iostream</a:t>
              </a:r>
              <a:r>
                <a:rPr lang="de-DE" altLang="de-DE" sz="1100" smtClean="0">
                  <a:solidFill>
                    <a:srgbClr val="2A00FF"/>
                  </a:solidFill>
                  <a:latin typeface="Consolas" pitchFamily="49" charset="0"/>
                </a:rPr>
                <a:t>&gt;</a:t>
              </a:r>
              <a:endParaRPr lang="de-DE" altLang="de-DE" sz="1100" b="0" dirty="0"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dirty="0">
                  <a:solidFill>
                    <a:srgbClr val="7F0055"/>
                  </a:solidFill>
                  <a:latin typeface="Consolas" pitchFamily="49" charset="0"/>
                </a:rPr>
                <a:t>#</a:t>
              </a:r>
              <a:r>
                <a:rPr lang="de-DE" altLang="de-DE" sz="1100" err="1">
                  <a:solidFill>
                    <a:srgbClr val="7F0055"/>
                  </a:solidFill>
                  <a:latin typeface="Consolas" pitchFamily="49" charset="0"/>
                </a:rPr>
                <a:t>include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smtClean="0">
                  <a:solidFill>
                    <a:srgbClr val="2A00FF"/>
                  </a:solidFill>
                  <a:latin typeface="Consolas" pitchFamily="49" charset="0"/>
                </a:rPr>
                <a:t>"Person.hpp"</a:t>
              </a:r>
              <a:endParaRPr lang="de-DE" altLang="de-DE" sz="1100">
                <a:solidFill>
                  <a:srgbClr val="2A00FF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smtClean="0">
                <a:solidFill>
                  <a:srgbClr val="7F0055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smtClean="0">
                  <a:solidFill>
                    <a:srgbClr val="7F0055"/>
                  </a:solidFill>
                  <a:latin typeface="Consolas" pitchFamily="49" charset="0"/>
                </a:rPr>
                <a:t>using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>
                  <a:solidFill>
                    <a:srgbClr val="7F0055"/>
                  </a:solidFill>
                  <a:latin typeface="Consolas" pitchFamily="49" charset="0"/>
                </a:rPr>
                <a:t>namespace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std;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 dirty="0"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dirty="0" err="1">
                  <a:solidFill>
                    <a:srgbClr val="7F0055"/>
                  </a:solidFill>
                  <a:latin typeface="Consolas" pitchFamily="49" charset="0"/>
                </a:rPr>
                <a:t>void</a:t>
              </a:r>
              <a:r>
                <a:rPr lang="de-DE" altLang="de-DE" sz="1100" dirty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dirty="0" err="1">
                  <a:solidFill>
                    <a:srgbClr val="000000"/>
                  </a:solidFill>
                  <a:latin typeface="Consolas" pitchFamily="49" charset="0"/>
                </a:rPr>
                <a:t>makeSmallTalkWith</a:t>
              </a:r>
              <a:r>
                <a:rPr lang="de-DE" altLang="de-DE" sz="1100" dirty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dirty="0" err="1">
                  <a:solidFill>
                    <a:srgbClr val="7F0055"/>
                  </a:solidFill>
                  <a:latin typeface="Consolas" pitchFamily="49" charset="0"/>
                </a:rPr>
                <a:t>const</a:t>
              </a:r>
              <a:r>
                <a:rPr lang="de-DE" altLang="de-DE" sz="1100" dirty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dirty="0" smtClean="0">
                  <a:solidFill>
                    <a:srgbClr val="005032"/>
                  </a:solidFill>
                  <a:latin typeface="Consolas" pitchFamily="49" charset="0"/>
                </a:rPr>
                <a:t>Person</a:t>
              </a:r>
              <a:r>
                <a:rPr lang="de-DE" altLang="de-DE" sz="1100" dirty="0" smtClean="0">
                  <a:solidFill>
                    <a:srgbClr val="000000"/>
                  </a:solidFill>
                  <a:latin typeface="Consolas" pitchFamily="49" charset="0"/>
                </a:rPr>
                <a:t> &amp;</a:t>
              </a:r>
              <a:r>
                <a:rPr lang="de-DE" altLang="de-DE" sz="1100" dirty="0" err="1" smtClean="0">
                  <a:solidFill>
                    <a:srgbClr val="000000"/>
                  </a:solidFill>
                  <a:latin typeface="Consolas" pitchFamily="49" charset="0"/>
                </a:rPr>
                <a:t>person</a:t>
              </a:r>
              <a:r>
                <a:rPr lang="de-DE" altLang="de-DE" sz="1100" dirty="0">
                  <a:solidFill>
                    <a:srgbClr val="000000"/>
                  </a:solidFill>
                  <a:latin typeface="Consolas" pitchFamily="49" charset="0"/>
                </a:rPr>
                <a:t>){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en-US" altLang="de-DE" sz="1100" b="0" dirty="0" err="1">
                  <a:solidFill>
                    <a:srgbClr val="000000"/>
                  </a:solidFill>
                  <a:latin typeface="Consolas" pitchFamily="49" charset="0"/>
                </a:rPr>
                <a:t>cout</a:t>
              </a:r>
              <a:r>
                <a:rPr lang="en-US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en-US" altLang="de-DE" sz="1100" b="0">
                  <a:solidFill>
                    <a:srgbClr val="000000"/>
                  </a:solidFill>
                  <a:latin typeface="Consolas" pitchFamily="49" charset="0"/>
                </a:rPr>
                <a:t>&lt;&lt; </a:t>
              </a:r>
              <a:r>
                <a:rPr lang="en-US" altLang="de-DE" sz="1100" b="0" smtClean="0">
                  <a:solidFill>
                    <a:srgbClr val="2A00FF"/>
                  </a:solidFill>
                  <a:latin typeface="Consolas" pitchFamily="49" charset="0"/>
                </a:rPr>
                <a:t>"Isn't </a:t>
              </a:r>
              <a:r>
                <a:rPr lang="en-US" altLang="de-DE" sz="1100" b="0" dirty="0">
                  <a:solidFill>
                    <a:srgbClr val="2A00FF"/>
                  </a:solidFill>
                  <a:latin typeface="Consolas" pitchFamily="49" charset="0"/>
                </a:rPr>
                <a:t>the </a:t>
              </a:r>
              <a:r>
                <a:rPr lang="en-US" altLang="de-DE" sz="1100" b="0">
                  <a:solidFill>
                    <a:srgbClr val="2A00FF"/>
                  </a:solidFill>
                  <a:latin typeface="Consolas" pitchFamily="49" charset="0"/>
                </a:rPr>
                <a:t>weather </a:t>
              </a:r>
              <a:r>
                <a:rPr lang="en-US" altLang="de-DE" sz="1100" b="0" smtClean="0">
                  <a:solidFill>
                    <a:srgbClr val="2A00FF"/>
                  </a:solidFill>
                  <a:latin typeface="Consolas" pitchFamily="49" charset="0"/>
                </a:rPr>
                <a:t>pleasant </a:t>
              </a:r>
              <a:r>
                <a:rPr lang="en-US" altLang="de-DE" sz="1100" b="0" dirty="0">
                  <a:solidFill>
                    <a:srgbClr val="2A00FF"/>
                  </a:solidFill>
                  <a:latin typeface="Consolas" pitchFamily="49" charset="0"/>
                </a:rPr>
                <a:t>today</a:t>
              </a:r>
              <a:r>
                <a:rPr lang="en-US" altLang="de-DE" sz="1100" b="0">
                  <a:solidFill>
                    <a:srgbClr val="2A00FF"/>
                  </a:solidFill>
                  <a:latin typeface="Consolas" pitchFamily="49" charset="0"/>
                </a:rPr>
                <a:t>, </a:t>
              </a:r>
              <a:r>
                <a:rPr lang="en-US" altLang="de-DE" sz="1100" b="0" smtClean="0">
                  <a:solidFill>
                    <a:srgbClr val="2A00FF"/>
                  </a:solidFill>
                  <a:latin typeface="Consolas" pitchFamily="49" charset="0"/>
                </a:rPr>
                <a:t>"</a:t>
              </a:r>
              <a:r>
                <a:rPr lang="en-US" altLang="de-DE" sz="1100" b="0" smtClean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endParaRPr lang="en-US" altLang="de-DE" sz="1100" b="0" dirty="0">
                <a:solidFill>
                  <a:srgbClr val="000000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       &lt;&lt; </a:t>
              </a:r>
              <a:r>
                <a:rPr lang="en-US" altLang="de-DE" sz="1100" b="0" dirty="0" err="1">
                  <a:solidFill>
                    <a:srgbClr val="000000"/>
                  </a:solidFill>
                  <a:latin typeface="Consolas" pitchFamily="49" charset="0"/>
                </a:rPr>
                <a:t>person.getName</a:t>
              </a:r>
              <a:r>
                <a:rPr lang="en-US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() </a:t>
              </a:r>
              <a:r>
                <a:rPr lang="en-US" altLang="de-DE" sz="1100" b="0">
                  <a:solidFill>
                    <a:srgbClr val="000000"/>
                  </a:solidFill>
                  <a:latin typeface="Consolas" pitchFamily="49" charset="0"/>
                </a:rPr>
                <a:t>&lt;&lt; </a:t>
              </a:r>
              <a:r>
                <a:rPr lang="en-US" altLang="de-DE" sz="1100" b="0" smtClean="0">
                  <a:solidFill>
                    <a:srgbClr val="2A00FF"/>
                  </a:solidFill>
                  <a:latin typeface="Consolas" pitchFamily="49" charset="0"/>
                </a:rPr>
                <a:t>"?"</a:t>
              </a:r>
              <a:r>
                <a:rPr lang="en-US" altLang="de-DE" sz="1100" b="0" smtClean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en-US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&lt;&lt; </a:t>
              </a:r>
              <a:r>
                <a:rPr lang="en-US" altLang="de-DE" sz="1100" dirty="0" err="1">
                  <a:solidFill>
                    <a:srgbClr val="642880"/>
                  </a:solidFill>
                  <a:latin typeface="Consolas" pitchFamily="49" charset="0"/>
                </a:rPr>
                <a:t>endl</a:t>
              </a:r>
              <a:r>
                <a:rPr lang="en-US" altLang="de-DE" sz="1100" dirty="0">
                  <a:solidFill>
                    <a:srgbClr val="000000"/>
                  </a:solidFill>
                  <a:latin typeface="Consolas" pitchFamily="49" charset="0"/>
                </a:rPr>
                <a:t>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}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 dirty="0"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dirty="0" err="1">
                  <a:solidFill>
                    <a:srgbClr val="7F0055"/>
                  </a:solidFill>
                  <a:latin typeface="Consolas" pitchFamily="49" charset="0"/>
                </a:rPr>
                <a:t>void</a:t>
              </a:r>
              <a:r>
                <a:rPr lang="de-DE" altLang="de-DE" sz="1100" dirty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dirty="0" err="1">
                  <a:solidFill>
                    <a:srgbClr val="000000"/>
                  </a:solidFill>
                  <a:latin typeface="Consolas" pitchFamily="49" charset="0"/>
                </a:rPr>
                <a:t>greet</a:t>
              </a:r>
              <a:r>
                <a:rPr lang="de-DE" altLang="de-DE" sz="1100" dirty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dirty="0" err="1">
                  <a:solidFill>
                    <a:srgbClr val="7F0055"/>
                  </a:solidFill>
                  <a:latin typeface="Consolas" pitchFamily="49" charset="0"/>
                </a:rPr>
                <a:t>const</a:t>
              </a:r>
              <a:r>
                <a:rPr lang="de-DE" altLang="de-DE" sz="1100" dirty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dirty="0" smtClean="0">
                  <a:solidFill>
                    <a:srgbClr val="005032"/>
                  </a:solidFill>
                  <a:latin typeface="Consolas" pitchFamily="49" charset="0"/>
                </a:rPr>
                <a:t>Person</a:t>
              </a:r>
              <a:r>
                <a:rPr lang="de-DE" altLang="de-DE" sz="1100" dirty="0" smtClean="0">
                  <a:solidFill>
                    <a:srgbClr val="000000"/>
                  </a:solidFill>
                  <a:latin typeface="Consolas" pitchFamily="49" charset="0"/>
                </a:rPr>
                <a:t> &amp;</a:t>
              </a:r>
              <a:r>
                <a:rPr lang="de-DE" altLang="de-DE" sz="1100" dirty="0" err="1" smtClean="0">
                  <a:solidFill>
                    <a:srgbClr val="000000"/>
                  </a:solidFill>
                  <a:latin typeface="Consolas" pitchFamily="49" charset="0"/>
                </a:rPr>
                <a:t>person</a:t>
              </a:r>
              <a:r>
                <a:rPr lang="de-DE" altLang="de-DE" sz="1100" dirty="0">
                  <a:solidFill>
                    <a:srgbClr val="000000"/>
                  </a:solidFill>
                  <a:latin typeface="Consolas" pitchFamily="49" charset="0"/>
                </a:rPr>
                <a:t>){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de-DE" altLang="de-DE" sz="1100" b="0" dirty="0" err="1">
                  <a:solidFill>
                    <a:srgbClr val="000000"/>
                  </a:solidFill>
                  <a:latin typeface="Consolas" pitchFamily="49" charset="0"/>
                </a:rPr>
                <a:t>cout</a:t>
              </a: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&lt;&lt; </a:t>
              </a:r>
              <a:r>
                <a:rPr lang="de-DE" altLang="de-DE" sz="1100" b="0" smtClean="0">
                  <a:solidFill>
                    <a:srgbClr val="2A00FF"/>
                  </a:solidFill>
                  <a:latin typeface="Consolas" pitchFamily="49" charset="0"/>
                </a:rPr>
                <a:t>"Greeting "</a:t>
              </a:r>
              <a:r>
                <a:rPr lang="de-DE" altLang="de-DE" sz="1100" b="0" smtClean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&lt;&lt; </a:t>
              </a:r>
              <a:r>
                <a:rPr lang="de-DE" altLang="de-DE" sz="1100" b="0" dirty="0" err="1">
                  <a:solidFill>
                    <a:srgbClr val="000000"/>
                  </a:solidFill>
                  <a:latin typeface="Consolas" pitchFamily="49" charset="0"/>
                </a:rPr>
                <a:t>person.getName</a:t>
              </a: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() &lt;&lt; </a:t>
              </a:r>
              <a:r>
                <a:rPr lang="de-DE" altLang="de-DE" sz="1100" dirty="0" err="1">
                  <a:solidFill>
                    <a:srgbClr val="642880"/>
                  </a:solidFill>
                  <a:latin typeface="Consolas" pitchFamily="49" charset="0"/>
                </a:rPr>
                <a:t>endl</a:t>
              </a:r>
              <a:r>
                <a:rPr lang="de-DE" altLang="de-DE" sz="1100" dirty="0">
                  <a:solidFill>
                    <a:srgbClr val="000000"/>
                  </a:solidFill>
                  <a:latin typeface="Consolas" pitchFamily="49" charset="0"/>
                </a:rPr>
                <a:t>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de-DE" altLang="de-DE" sz="1100" b="0" dirty="0" err="1">
                  <a:solidFill>
                    <a:srgbClr val="000000"/>
                  </a:solidFill>
                  <a:latin typeface="Consolas" pitchFamily="49" charset="0"/>
                </a:rPr>
                <a:t>makeSmallTalkWith</a:t>
              </a: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b="0" dirty="0" err="1">
                  <a:solidFill>
                    <a:srgbClr val="000000"/>
                  </a:solidFill>
                  <a:latin typeface="Consolas" pitchFamily="49" charset="0"/>
                </a:rPr>
                <a:t>person</a:t>
              </a: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);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 dirty="0"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 dirty="0">
                  <a:solidFill>
                    <a:srgbClr val="005032"/>
                  </a:solidFill>
                  <a:latin typeface="Consolas" pitchFamily="49" charset="0"/>
                </a:rPr>
                <a:t>  </a:t>
              </a:r>
              <a:r>
                <a:rPr lang="de-DE" altLang="de-DE" sz="1100" b="0" dirty="0" smtClean="0">
                  <a:solidFill>
                    <a:srgbClr val="005032"/>
                  </a:solidFill>
                  <a:latin typeface="Consolas" pitchFamily="49" charset="0"/>
                </a:rPr>
                <a:t>Person</a:t>
              </a:r>
              <a:r>
                <a:rPr lang="de-DE" altLang="de-DE" sz="1100" b="0" dirty="0" smtClean="0">
                  <a:solidFill>
                    <a:srgbClr val="000000"/>
                  </a:solidFill>
                  <a:latin typeface="Consolas" pitchFamily="49" charset="0"/>
                </a:rPr>
                <a:t> *</a:t>
              </a:r>
              <a:r>
                <a:rPr lang="de-DE" altLang="de-DE" sz="1100" b="0" dirty="0" err="1" smtClean="0">
                  <a:solidFill>
                    <a:srgbClr val="000000"/>
                  </a:solidFill>
                  <a:latin typeface="Consolas" pitchFamily="49" charset="0"/>
                </a:rPr>
                <a:t>passerBy</a:t>
              </a:r>
              <a:r>
                <a:rPr lang="de-DE" altLang="de-DE" sz="1100" b="0" dirty="0" smtClean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= </a:t>
              </a:r>
              <a:r>
                <a:rPr lang="de-DE" altLang="de-DE" sz="1100" dirty="0" err="1">
                  <a:solidFill>
                    <a:srgbClr val="7F0055"/>
                  </a:solidFill>
                  <a:latin typeface="Consolas" pitchFamily="49" charset="0"/>
                </a:rPr>
                <a:t>new</a:t>
              </a:r>
              <a:r>
                <a:rPr lang="de-DE" altLang="de-DE" sz="1100" dirty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>
                  <a:solidFill>
                    <a:srgbClr val="005032"/>
                  </a:solidFill>
                  <a:latin typeface="Consolas" pitchFamily="49" charset="0"/>
                </a:rPr>
                <a:t>Person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smtClean="0">
                  <a:solidFill>
                    <a:srgbClr val="2A00FF"/>
                  </a:solidFill>
                  <a:latin typeface="Consolas" pitchFamily="49" charset="0"/>
                </a:rPr>
                <a:t>"Sir"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);</a:t>
              </a:r>
              <a:endParaRPr lang="de-DE" altLang="de-DE" sz="1100" dirty="0">
                <a:solidFill>
                  <a:srgbClr val="000000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de-DE" altLang="de-DE" sz="1100" b="0" dirty="0" err="1">
                  <a:solidFill>
                    <a:srgbClr val="000000"/>
                  </a:solidFill>
                  <a:latin typeface="Consolas" pitchFamily="49" charset="0"/>
                </a:rPr>
                <a:t>makeSmallTalkWith</a:t>
              </a: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(*</a:t>
              </a:r>
              <a:r>
                <a:rPr lang="de-DE" altLang="de-DE" sz="1100" b="0" dirty="0" err="1">
                  <a:solidFill>
                    <a:srgbClr val="000000"/>
                  </a:solidFill>
                  <a:latin typeface="Consolas" pitchFamily="49" charset="0"/>
                </a:rPr>
                <a:t>passerBy</a:t>
              </a: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);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 dirty="0"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dirty="0">
                  <a:solidFill>
                    <a:srgbClr val="7F0055"/>
                  </a:solidFill>
                  <a:latin typeface="Consolas" pitchFamily="49" charset="0"/>
                </a:rPr>
                <a:t>  </a:t>
              </a:r>
              <a:r>
                <a:rPr lang="de-DE" altLang="de-DE" sz="1100" dirty="0" err="1">
                  <a:solidFill>
                    <a:srgbClr val="7F0055"/>
                  </a:solidFill>
                  <a:latin typeface="Consolas" pitchFamily="49" charset="0"/>
                </a:rPr>
                <a:t>delete</a:t>
              </a:r>
              <a:r>
                <a:rPr lang="de-DE" altLang="de-DE" sz="1100" dirty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dirty="0" err="1">
                  <a:solidFill>
                    <a:srgbClr val="000000"/>
                  </a:solidFill>
                  <a:latin typeface="Consolas" pitchFamily="49" charset="0"/>
                </a:rPr>
                <a:t>passerBy</a:t>
              </a:r>
              <a:r>
                <a:rPr lang="de-DE" altLang="de-DE" sz="1100" dirty="0">
                  <a:solidFill>
                    <a:srgbClr val="000000"/>
                  </a:solidFill>
                  <a:latin typeface="Consolas" pitchFamily="49" charset="0"/>
                </a:rPr>
                <a:t>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de-DE" altLang="de-DE" sz="1100" b="0" dirty="0" err="1">
                  <a:solidFill>
                    <a:srgbClr val="000000"/>
                  </a:solidFill>
                  <a:latin typeface="Consolas" pitchFamily="49" charset="0"/>
                </a:rPr>
                <a:t>passerBy</a:t>
              </a: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 = 0;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}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 dirty="0"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dirty="0" err="1">
                  <a:solidFill>
                    <a:srgbClr val="7F0055"/>
                  </a:solidFill>
                  <a:latin typeface="Consolas" pitchFamily="49" charset="0"/>
                </a:rPr>
                <a:t>int</a:t>
              </a:r>
              <a:r>
                <a:rPr lang="de-DE" altLang="de-DE" sz="1100" dirty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dirty="0" err="1">
                  <a:solidFill>
                    <a:srgbClr val="000000"/>
                  </a:solidFill>
                  <a:latin typeface="Consolas" pitchFamily="49" charset="0"/>
                </a:rPr>
                <a:t>main</a:t>
              </a:r>
              <a:r>
                <a:rPr lang="de-DE" altLang="de-DE" sz="1100" dirty="0">
                  <a:solidFill>
                    <a:srgbClr val="000000"/>
                  </a:solidFill>
                  <a:latin typeface="Consolas" pitchFamily="49" charset="0"/>
                </a:rPr>
                <a:t>() {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 dirty="0">
                  <a:solidFill>
                    <a:srgbClr val="005032"/>
                  </a:solidFill>
                  <a:latin typeface="Consolas" pitchFamily="49" charset="0"/>
                </a:rPr>
                <a:t>  </a:t>
              </a:r>
              <a:r>
                <a:rPr lang="de-DE" altLang="de-DE" sz="1100" b="0" dirty="0" smtClean="0">
                  <a:solidFill>
                    <a:srgbClr val="005032"/>
                  </a:solidFill>
                  <a:latin typeface="Consolas" pitchFamily="49" charset="0"/>
                </a:rPr>
                <a:t>Person</a:t>
              </a:r>
              <a:r>
                <a:rPr lang="de-DE" altLang="de-DE" sz="1100" b="0" dirty="0" smtClean="0">
                  <a:solidFill>
                    <a:srgbClr val="000000"/>
                  </a:solidFill>
                  <a:latin typeface="Consolas" pitchFamily="49" charset="0"/>
                </a:rPr>
                <a:t> *</a:t>
              </a:r>
              <a:r>
                <a:rPr lang="de-DE" altLang="de-DE" sz="1100" b="0" dirty="0" err="1" smtClean="0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 b="0" dirty="0" smtClean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dirty="0" err="1" smtClean="0">
                  <a:solidFill>
                    <a:srgbClr val="7F0055"/>
                  </a:solidFill>
                  <a:latin typeface="Consolas" pitchFamily="49" charset="0"/>
                </a:rPr>
                <a:t>new</a:t>
              </a:r>
              <a:r>
                <a:rPr lang="de-DE" altLang="de-DE" sz="1100" dirty="0" smtClean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>
                  <a:solidFill>
                    <a:srgbClr val="005032"/>
                  </a:solidFill>
                  <a:latin typeface="Consolas" pitchFamily="49" charset="0"/>
                </a:rPr>
                <a:t>Person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smtClean="0">
                  <a:solidFill>
                    <a:srgbClr val="2A00FF"/>
                  </a:solidFill>
                  <a:latin typeface="Consolas" pitchFamily="49" charset="0"/>
                </a:rPr>
                <a:t>"Eve"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));</a:t>
              </a:r>
              <a:endParaRPr lang="de-DE" altLang="de-DE" sz="1100" dirty="0">
                <a:solidFill>
                  <a:srgbClr val="000000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de-DE" altLang="de-DE" sz="1100" b="0" dirty="0" err="1">
                  <a:solidFill>
                    <a:srgbClr val="000000"/>
                  </a:solidFill>
                  <a:latin typeface="Consolas" pitchFamily="49" charset="0"/>
                </a:rPr>
                <a:t>greet</a:t>
              </a: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(*</a:t>
              </a:r>
              <a:r>
                <a:rPr lang="de-DE" altLang="de-DE" sz="1100" b="0" dirty="0" err="1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);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 dirty="0"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 dirty="0">
                  <a:solidFill>
                    <a:srgbClr val="005032"/>
                  </a:solidFill>
                  <a:latin typeface="Consolas" pitchFamily="49" charset="0"/>
                </a:rPr>
                <a:t>  </a:t>
              </a:r>
              <a:r>
                <a:rPr lang="de-DE" altLang="de-DE" sz="1100" b="0" dirty="0" smtClean="0">
                  <a:solidFill>
                    <a:srgbClr val="005032"/>
                  </a:solidFill>
                  <a:latin typeface="Consolas" pitchFamily="49" charset="0"/>
                </a:rPr>
                <a:t>Person</a:t>
              </a:r>
              <a:r>
                <a:rPr lang="de-DE" altLang="de-DE" sz="1100" b="0" dirty="0" smtClean="0">
                  <a:solidFill>
                    <a:srgbClr val="000000"/>
                  </a:solidFill>
                  <a:latin typeface="Consolas" pitchFamily="49" charset="0"/>
                </a:rPr>
                <a:t> *</a:t>
              </a:r>
              <a:r>
                <a:rPr lang="de-DE" altLang="de-DE" sz="1100" b="0" dirty="0" err="1" smtClean="0">
                  <a:solidFill>
                    <a:srgbClr val="000000"/>
                  </a:solidFill>
                  <a:latin typeface="Consolas" pitchFamily="49" charset="0"/>
                </a:rPr>
                <a:t>alice</a:t>
              </a:r>
              <a:r>
                <a:rPr lang="de-DE" altLang="de-DE" sz="1100" b="0" dirty="0" smtClean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= </a:t>
              </a:r>
              <a:r>
                <a:rPr lang="de-DE" altLang="de-DE" sz="1100" b="0" dirty="0" err="1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de-DE" altLang="de-DE" sz="1100" b="0" dirty="0" err="1">
                  <a:solidFill>
                    <a:srgbClr val="000000"/>
                  </a:solidFill>
                  <a:latin typeface="Consolas" pitchFamily="49" charset="0"/>
                </a:rPr>
                <a:t>greet</a:t>
              </a: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(*</a:t>
              </a:r>
              <a:r>
                <a:rPr lang="de-DE" altLang="de-DE" sz="1100" b="0" dirty="0" err="1">
                  <a:solidFill>
                    <a:srgbClr val="000000"/>
                  </a:solidFill>
                  <a:latin typeface="Consolas" pitchFamily="49" charset="0"/>
                </a:rPr>
                <a:t>alice</a:t>
              </a: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);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 dirty="0"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dirty="0">
                  <a:solidFill>
                    <a:srgbClr val="7F0055"/>
                  </a:solidFill>
                  <a:latin typeface="Consolas" pitchFamily="49" charset="0"/>
                </a:rPr>
                <a:t>  </a:t>
              </a:r>
              <a:r>
                <a:rPr lang="de-DE" altLang="de-DE" sz="1100" dirty="0" err="1">
                  <a:solidFill>
                    <a:srgbClr val="7F0055"/>
                  </a:solidFill>
                  <a:latin typeface="Consolas" pitchFamily="49" charset="0"/>
                </a:rPr>
                <a:t>delete</a:t>
              </a:r>
              <a:r>
                <a:rPr lang="de-DE" altLang="de-DE" sz="1100" dirty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dirty="0" err="1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 dirty="0">
                  <a:solidFill>
                    <a:srgbClr val="000000"/>
                  </a:solidFill>
                  <a:latin typeface="Consolas" pitchFamily="49" charset="0"/>
                </a:rPr>
                <a:t>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de-DE" altLang="de-DE" sz="1100" b="0" dirty="0" err="1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 = 0;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}</a:t>
              </a:r>
            </a:p>
          </p:txBody>
        </p:sp>
        <p:sp>
          <p:nvSpPr>
            <p:cNvPr id="9" name="Rechteck 8"/>
            <p:cNvSpPr/>
            <p:nvPr/>
          </p:nvSpPr>
          <p:spPr bwMode="auto">
            <a:xfrm>
              <a:off x="3275615" y="1484313"/>
              <a:ext cx="1152128" cy="544339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49263" rtl="0" eaLnBrk="1" fontAlgn="base" latinLnBrk="0" hangingPunct="1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r>
                <a:rPr kumimoji="0" lang="de-DE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Lucida Sans Unicode" pitchFamily="34" charset="0"/>
                  <a:cs typeface="Lucida Sans Unicode" pitchFamily="34" charset="0"/>
                </a:rPr>
                <a:t>main.cpp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endParaRPr>
            </a:p>
          </p:txBody>
        </p:sp>
      </p:grpSp>
      <p:grpSp>
        <p:nvGrpSpPr>
          <p:cNvPr id="16" name="Gruppieren 15"/>
          <p:cNvGrpSpPr/>
          <p:nvPr/>
        </p:nvGrpSpPr>
        <p:grpSpPr>
          <a:xfrm>
            <a:off x="4716015" y="1495009"/>
            <a:ext cx="4320000" cy="4920825"/>
            <a:chOff x="251519" y="1484313"/>
            <a:chExt cx="4664310" cy="4920825"/>
          </a:xfrm>
        </p:grpSpPr>
        <p:sp>
          <p:nvSpPr>
            <p:cNvPr id="17" name="Rechteck 2"/>
            <p:cNvSpPr>
              <a:spLocks noChangeArrowheads="1"/>
            </p:cNvSpPr>
            <p:nvPr/>
          </p:nvSpPr>
          <p:spPr bwMode="auto">
            <a:xfrm>
              <a:off x="251519" y="1484313"/>
              <a:ext cx="4664310" cy="4920825"/>
            </a:xfrm>
            <a:prstGeom prst="foldedCorner">
              <a:avLst>
                <a:gd name="adj" fmla="val 8941"/>
              </a:avLst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/>
          </p:spPr>
          <p:txBody>
            <a:bodyPr wrap="square">
              <a:no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smtClean="0">
                  <a:solidFill>
                    <a:srgbClr val="7F0055"/>
                  </a:solidFill>
                  <a:latin typeface="Consolas" pitchFamily="49" charset="0"/>
                </a:rPr>
                <a:t>#include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smtClean="0">
                  <a:solidFill>
                    <a:srgbClr val="2A00FF"/>
                  </a:solidFill>
                  <a:latin typeface="Consolas" pitchFamily="49" charset="0"/>
                </a:rPr>
                <a:t>&lt;iostream&gt;</a:t>
              </a:r>
            </a:p>
            <a:p>
              <a:pPr eaLnBrk="1" hangingPunct="1">
                <a:spcBef>
                  <a:spcPct val="0"/>
                </a:spcBef>
                <a:buSzTx/>
                <a:buNone/>
              </a:pPr>
              <a:r>
                <a:rPr lang="de-DE" altLang="de-DE" sz="1100" smtClean="0">
                  <a:solidFill>
                    <a:srgbClr val="7F0055"/>
                  </a:solidFill>
                  <a:latin typeface="Consolas" pitchFamily="49" charset="0"/>
                </a:rPr>
                <a:t>#</a:t>
              </a:r>
              <a:r>
                <a:rPr lang="de-DE" altLang="de-DE" sz="1100" err="1">
                  <a:solidFill>
                    <a:srgbClr val="7F0055"/>
                  </a:solidFill>
                  <a:latin typeface="Consolas" pitchFamily="49" charset="0"/>
                </a:rPr>
                <a:t>include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smtClean="0">
                  <a:solidFill>
                    <a:srgbClr val="2A00FF"/>
                  </a:solidFill>
                  <a:latin typeface="Consolas" pitchFamily="49" charset="0"/>
                </a:rPr>
                <a:t>"Person.hpp"</a:t>
              </a:r>
            </a:p>
            <a:p>
              <a:pPr eaLnBrk="1" hangingPunct="1">
                <a:spcBef>
                  <a:spcPct val="0"/>
                </a:spcBef>
                <a:buSzTx/>
                <a:buNone/>
              </a:pPr>
              <a:endParaRPr lang="de-DE" altLang="de-DE" sz="1100">
                <a:solidFill>
                  <a:srgbClr val="7F0055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None/>
              </a:pPr>
              <a:r>
                <a:rPr lang="de-DE" altLang="de-DE" sz="1100">
                  <a:solidFill>
                    <a:srgbClr val="7F0055"/>
                  </a:solidFill>
                  <a:latin typeface="Consolas" pitchFamily="49" charset="0"/>
                </a:rPr>
                <a:t>using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>
                  <a:solidFill>
                    <a:srgbClr val="7F0055"/>
                  </a:solidFill>
                  <a:latin typeface="Consolas" pitchFamily="49" charset="0"/>
                </a:rPr>
                <a:t>namespace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std;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dirty="0">
                <a:solidFill>
                  <a:srgbClr val="2A00FF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smtClean="0">
                  <a:solidFill>
                    <a:srgbClr val="7F0055"/>
                  </a:solidFill>
                  <a:latin typeface="Consolas" pitchFamily="49" charset="0"/>
                </a:rPr>
                <a:t>void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dirty="0" err="1">
                  <a:solidFill>
                    <a:srgbClr val="000000"/>
                  </a:solidFill>
                  <a:latin typeface="Consolas" pitchFamily="49" charset="0"/>
                </a:rPr>
                <a:t>makeSmallTalkWith</a:t>
              </a:r>
              <a:r>
                <a:rPr lang="de-DE" altLang="de-DE" sz="1100" dirty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dirty="0" err="1">
                  <a:solidFill>
                    <a:srgbClr val="005032"/>
                  </a:solidFill>
                  <a:latin typeface="Consolas" pitchFamily="49" charset="0"/>
                </a:rPr>
                <a:t>ConstPersonPtr</a:t>
              </a:r>
              <a:r>
                <a:rPr lang="de-DE" altLang="de-DE" sz="1100" dirty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dirty="0" err="1">
                  <a:solidFill>
                    <a:srgbClr val="000000"/>
                  </a:solidFill>
                  <a:latin typeface="Consolas" pitchFamily="49" charset="0"/>
                </a:rPr>
                <a:t>person</a:t>
              </a:r>
              <a:r>
                <a:rPr lang="de-DE" altLang="de-DE" sz="1100" dirty="0">
                  <a:solidFill>
                    <a:srgbClr val="000000"/>
                  </a:solidFill>
                  <a:latin typeface="Consolas" pitchFamily="49" charset="0"/>
                </a:rPr>
                <a:t>){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en-US" altLang="de-DE" sz="1100" b="0" dirty="0" err="1">
                  <a:solidFill>
                    <a:srgbClr val="000000"/>
                  </a:solidFill>
                  <a:latin typeface="Consolas" pitchFamily="49" charset="0"/>
                </a:rPr>
                <a:t>cout</a:t>
              </a:r>
              <a:r>
                <a:rPr lang="en-US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en-US" altLang="de-DE" sz="1100" b="0">
                  <a:solidFill>
                    <a:srgbClr val="000000"/>
                  </a:solidFill>
                  <a:latin typeface="Consolas" pitchFamily="49" charset="0"/>
                </a:rPr>
                <a:t>&lt;&lt; </a:t>
              </a:r>
              <a:r>
                <a:rPr lang="en-US" altLang="de-DE" sz="1100" b="0" smtClean="0">
                  <a:solidFill>
                    <a:srgbClr val="2A00FF"/>
                  </a:solidFill>
                  <a:latin typeface="Consolas" pitchFamily="49" charset="0"/>
                </a:rPr>
                <a:t>"Isn't </a:t>
              </a:r>
              <a:r>
                <a:rPr lang="en-US" altLang="de-DE" sz="1100" b="0" dirty="0">
                  <a:solidFill>
                    <a:srgbClr val="2A00FF"/>
                  </a:solidFill>
                  <a:latin typeface="Consolas" pitchFamily="49" charset="0"/>
                </a:rPr>
                <a:t>the </a:t>
              </a:r>
              <a:r>
                <a:rPr lang="en-US" altLang="de-DE" sz="1100" b="0">
                  <a:solidFill>
                    <a:srgbClr val="2A00FF"/>
                  </a:solidFill>
                  <a:latin typeface="Consolas" pitchFamily="49" charset="0"/>
                </a:rPr>
                <a:t>weather </a:t>
              </a:r>
              <a:r>
                <a:rPr lang="en-US" altLang="de-DE" sz="1100" b="0" smtClean="0">
                  <a:solidFill>
                    <a:srgbClr val="2A00FF"/>
                  </a:solidFill>
                  <a:latin typeface="Consolas" pitchFamily="49" charset="0"/>
                </a:rPr>
                <a:t>pleasant </a:t>
              </a:r>
              <a:r>
                <a:rPr lang="en-US" altLang="de-DE" sz="1100" b="0" dirty="0">
                  <a:solidFill>
                    <a:srgbClr val="2A00FF"/>
                  </a:solidFill>
                  <a:latin typeface="Consolas" pitchFamily="49" charset="0"/>
                </a:rPr>
                <a:t>today</a:t>
              </a:r>
              <a:r>
                <a:rPr lang="en-US" altLang="de-DE" sz="1100" b="0">
                  <a:solidFill>
                    <a:srgbClr val="2A00FF"/>
                  </a:solidFill>
                  <a:latin typeface="Consolas" pitchFamily="49" charset="0"/>
                </a:rPr>
                <a:t>, </a:t>
              </a:r>
              <a:r>
                <a:rPr lang="en-US" altLang="de-DE" sz="1100" b="0" smtClean="0">
                  <a:solidFill>
                    <a:srgbClr val="2A00FF"/>
                  </a:solidFill>
                  <a:latin typeface="Consolas" pitchFamily="49" charset="0"/>
                </a:rPr>
                <a:t>"</a:t>
              </a:r>
              <a:r>
                <a:rPr lang="en-US" altLang="de-DE" sz="1100" b="0" smtClean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endParaRPr lang="en-US" altLang="de-DE" sz="1100" b="0" dirty="0">
                <a:solidFill>
                  <a:srgbClr val="000000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       &lt;&lt; person-&gt;</a:t>
              </a:r>
              <a:r>
                <a:rPr lang="en-US" altLang="de-DE" sz="1100" b="0" dirty="0" err="1">
                  <a:solidFill>
                    <a:srgbClr val="000000"/>
                  </a:solidFill>
                  <a:latin typeface="Consolas" pitchFamily="49" charset="0"/>
                </a:rPr>
                <a:t>getName</a:t>
              </a:r>
              <a:r>
                <a:rPr lang="en-US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() </a:t>
              </a:r>
              <a:r>
                <a:rPr lang="en-US" altLang="de-DE" sz="1100" b="0">
                  <a:solidFill>
                    <a:srgbClr val="000000"/>
                  </a:solidFill>
                  <a:latin typeface="Consolas" pitchFamily="49" charset="0"/>
                </a:rPr>
                <a:t>&lt;&lt; </a:t>
              </a:r>
              <a:r>
                <a:rPr lang="en-US" altLang="de-DE" sz="1100" b="0" smtClean="0">
                  <a:solidFill>
                    <a:srgbClr val="2A00FF"/>
                  </a:solidFill>
                  <a:latin typeface="Consolas" pitchFamily="49" charset="0"/>
                </a:rPr>
                <a:t>"?"</a:t>
              </a:r>
              <a:r>
                <a:rPr lang="en-US" altLang="de-DE" sz="1100" b="0" smtClean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en-US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&lt;&lt; </a:t>
              </a:r>
              <a:r>
                <a:rPr lang="en-US" altLang="de-DE" sz="1100" dirty="0" err="1">
                  <a:solidFill>
                    <a:srgbClr val="642880"/>
                  </a:solidFill>
                  <a:latin typeface="Consolas" pitchFamily="49" charset="0"/>
                </a:rPr>
                <a:t>endl</a:t>
              </a:r>
              <a:r>
                <a:rPr lang="en-US" altLang="de-DE" sz="1100" dirty="0">
                  <a:solidFill>
                    <a:srgbClr val="000000"/>
                  </a:solidFill>
                  <a:latin typeface="Consolas" pitchFamily="49" charset="0"/>
                </a:rPr>
                <a:t>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}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 dirty="0"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dirty="0" err="1">
                  <a:solidFill>
                    <a:srgbClr val="7F0055"/>
                  </a:solidFill>
                  <a:latin typeface="Consolas" pitchFamily="49" charset="0"/>
                </a:rPr>
                <a:t>void</a:t>
              </a:r>
              <a:r>
                <a:rPr lang="de-DE" altLang="de-DE" sz="1100" dirty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dirty="0" err="1">
                  <a:solidFill>
                    <a:srgbClr val="000000"/>
                  </a:solidFill>
                  <a:latin typeface="Consolas" pitchFamily="49" charset="0"/>
                </a:rPr>
                <a:t>greet</a:t>
              </a:r>
              <a:r>
                <a:rPr lang="de-DE" altLang="de-DE" sz="1100" dirty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dirty="0" err="1">
                  <a:solidFill>
                    <a:srgbClr val="005032"/>
                  </a:solidFill>
                  <a:latin typeface="Consolas" pitchFamily="49" charset="0"/>
                </a:rPr>
                <a:t>ConstPersonPtr</a:t>
              </a:r>
              <a:r>
                <a:rPr lang="de-DE" altLang="de-DE" sz="1100" dirty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dirty="0" err="1">
                  <a:solidFill>
                    <a:srgbClr val="000000"/>
                  </a:solidFill>
                  <a:latin typeface="Consolas" pitchFamily="49" charset="0"/>
                </a:rPr>
                <a:t>person</a:t>
              </a:r>
              <a:r>
                <a:rPr lang="de-DE" altLang="de-DE" sz="1100" dirty="0">
                  <a:solidFill>
                    <a:srgbClr val="000000"/>
                  </a:solidFill>
                  <a:latin typeface="Consolas" pitchFamily="49" charset="0"/>
                </a:rPr>
                <a:t>){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en-US" altLang="de-DE" sz="1100" b="0" dirty="0" err="1">
                  <a:solidFill>
                    <a:srgbClr val="000000"/>
                  </a:solidFill>
                  <a:latin typeface="Consolas" pitchFamily="49" charset="0"/>
                </a:rPr>
                <a:t>cout</a:t>
              </a:r>
              <a:r>
                <a:rPr lang="en-US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en-US" altLang="de-DE" sz="1100" b="0">
                  <a:solidFill>
                    <a:srgbClr val="000000"/>
                  </a:solidFill>
                  <a:latin typeface="Consolas" pitchFamily="49" charset="0"/>
                </a:rPr>
                <a:t>&lt;&lt; </a:t>
              </a:r>
              <a:r>
                <a:rPr lang="en-US" altLang="de-DE" sz="1100" b="0" smtClean="0">
                  <a:solidFill>
                    <a:srgbClr val="2A00FF"/>
                  </a:solidFill>
                  <a:latin typeface="Consolas" pitchFamily="49" charset="0"/>
                </a:rPr>
                <a:t>"Greeting "</a:t>
              </a:r>
              <a:r>
                <a:rPr lang="en-US" altLang="de-DE" sz="1100" b="0" smtClean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en-US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&lt;&lt; person-&gt;</a:t>
              </a:r>
              <a:r>
                <a:rPr lang="en-US" altLang="de-DE" sz="1100" b="0" dirty="0" err="1">
                  <a:solidFill>
                    <a:srgbClr val="000000"/>
                  </a:solidFill>
                  <a:latin typeface="Consolas" pitchFamily="49" charset="0"/>
                </a:rPr>
                <a:t>getName</a:t>
              </a:r>
              <a:r>
                <a:rPr lang="en-US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() &lt;&lt; </a:t>
              </a:r>
              <a:r>
                <a:rPr lang="en-US" altLang="de-DE" sz="1100" dirty="0" err="1">
                  <a:solidFill>
                    <a:srgbClr val="642880"/>
                  </a:solidFill>
                  <a:latin typeface="Consolas" pitchFamily="49" charset="0"/>
                </a:rPr>
                <a:t>endl</a:t>
              </a:r>
              <a:r>
                <a:rPr lang="en-US" altLang="de-DE" sz="1100" dirty="0">
                  <a:solidFill>
                    <a:srgbClr val="000000"/>
                  </a:solidFill>
                  <a:latin typeface="Consolas" pitchFamily="49" charset="0"/>
                </a:rPr>
                <a:t>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de-DE" altLang="de-DE" sz="1100" b="0" dirty="0" err="1">
                  <a:solidFill>
                    <a:srgbClr val="000000"/>
                  </a:solidFill>
                  <a:latin typeface="Consolas" pitchFamily="49" charset="0"/>
                </a:rPr>
                <a:t>makeSmallTalkWith</a:t>
              </a: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b="0" dirty="0" err="1">
                  <a:solidFill>
                    <a:srgbClr val="000000"/>
                  </a:solidFill>
                  <a:latin typeface="Consolas" pitchFamily="49" charset="0"/>
                </a:rPr>
                <a:t>person</a:t>
              </a: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);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 dirty="0"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 dirty="0">
                  <a:solidFill>
                    <a:srgbClr val="005032"/>
                  </a:solidFill>
                  <a:latin typeface="Consolas" pitchFamily="49" charset="0"/>
                </a:rPr>
                <a:t>  </a:t>
              </a:r>
              <a:r>
                <a:rPr lang="de-DE" altLang="de-DE" sz="1100" b="0" dirty="0" err="1">
                  <a:solidFill>
                    <a:srgbClr val="005032"/>
                  </a:solidFill>
                  <a:latin typeface="Consolas" pitchFamily="49" charset="0"/>
                </a:rPr>
                <a:t>ConstPersonPtr</a:t>
              </a: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b="0" dirty="0" err="1">
                  <a:solidFill>
                    <a:srgbClr val="000000"/>
                  </a:solidFill>
                  <a:latin typeface="Consolas" pitchFamily="49" charset="0"/>
                </a:rPr>
                <a:t>passerBy</a:t>
              </a: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dirty="0" err="1">
                  <a:solidFill>
                    <a:srgbClr val="7F0055"/>
                  </a:solidFill>
                  <a:latin typeface="Consolas" pitchFamily="49" charset="0"/>
                </a:rPr>
                <a:t>new</a:t>
              </a:r>
              <a:r>
                <a:rPr lang="de-DE" altLang="de-DE" sz="1100" dirty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>
                  <a:solidFill>
                    <a:srgbClr val="005032"/>
                  </a:solidFill>
                  <a:latin typeface="Consolas" pitchFamily="49" charset="0"/>
                </a:rPr>
                <a:t>Person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smtClean="0">
                  <a:solidFill>
                    <a:srgbClr val="2A00FF"/>
                  </a:solidFill>
                  <a:latin typeface="Consolas" pitchFamily="49" charset="0"/>
                </a:rPr>
                <a:t>"Sir"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));</a:t>
              </a:r>
              <a:endParaRPr lang="de-DE" altLang="de-DE" sz="1100" dirty="0">
                <a:solidFill>
                  <a:srgbClr val="000000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makeSmallTalkWith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passerBy</a:t>
              </a:r>
              <a:r>
                <a:rPr lang="de-DE" altLang="de-DE" sz="1100" b="0" smtClean="0">
                  <a:solidFill>
                    <a:srgbClr val="000000"/>
                  </a:solidFill>
                  <a:latin typeface="Consolas" pitchFamily="49" charset="0"/>
                </a:rPr>
                <a:t>);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>
                <a:solidFill>
                  <a:srgbClr val="000000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 smtClean="0">
                <a:solidFill>
                  <a:srgbClr val="000000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 dirty="0">
                <a:solidFill>
                  <a:srgbClr val="000000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}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 dirty="0"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dirty="0" err="1">
                  <a:solidFill>
                    <a:srgbClr val="7F0055"/>
                  </a:solidFill>
                  <a:latin typeface="Consolas" pitchFamily="49" charset="0"/>
                </a:rPr>
                <a:t>int</a:t>
              </a:r>
              <a:r>
                <a:rPr lang="de-DE" altLang="de-DE" sz="1100" dirty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dirty="0" err="1">
                  <a:solidFill>
                    <a:srgbClr val="000000"/>
                  </a:solidFill>
                  <a:latin typeface="Consolas" pitchFamily="49" charset="0"/>
                </a:rPr>
                <a:t>main</a:t>
              </a:r>
              <a:r>
                <a:rPr lang="de-DE" altLang="de-DE" sz="1100" dirty="0">
                  <a:solidFill>
                    <a:srgbClr val="000000"/>
                  </a:solidFill>
                  <a:latin typeface="Consolas" pitchFamily="49" charset="0"/>
                </a:rPr>
                <a:t>() {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 dirty="0">
                  <a:solidFill>
                    <a:srgbClr val="005032"/>
                  </a:solidFill>
                  <a:latin typeface="Consolas" pitchFamily="49" charset="0"/>
                </a:rPr>
                <a:t>  </a:t>
              </a:r>
              <a:r>
                <a:rPr lang="de-DE" altLang="de-DE" sz="1100" b="0" dirty="0" err="1">
                  <a:solidFill>
                    <a:srgbClr val="005032"/>
                  </a:solidFill>
                  <a:latin typeface="Consolas" pitchFamily="49" charset="0"/>
                </a:rPr>
                <a:t>ConstPersonPtr</a:t>
              </a: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b="0" dirty="0" err="1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dirty="0" err="1">
                  <a:solidFill>
                    <a:srgbClr val="7F0055"/>
                  </a:solidFill>
                  <a:latin typeface="Consolas" pitchFamily="49" charset="0"/>
                </a:rPr>
                <a:t>new</a:t>
              </a:r>
              <a:r>
                <a:rPr lang="de-DE" altLang="de-DE" sz="1100" dirty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>
                  <a:solidFill>
                    <a:srgbClr val="005032"/>
                  </a:solidFill>
                  <a:latin typeface="Consolas" pitchFamily="49" charset="0"/>
                </a:rPr>
                <a:t>Person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smtClean="0">
                  <a:solidFill>
                    <a:srgbClr val="2A00FF"/>
                  </a:solidFill>
                  <a:latin typeface="Consolas" pitchFamily="49" charset="0"/>
                </a:rPr>
                <a:t>"Eve"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));</a:t>
              </a:r>
              <a:endParaRPr lang="de-DE" altLang="de-DE" sz="1100" dirty="0">
                <a:solidFill>
                  <a:srgbClr val="000000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de-DE" altLang="de-DE" sz="1100" b="0" dirty="0" err="1">
                  <a:solidFill>
                    <a:srgbClr val="000000"/>
                  </a:solidFill>
                  <a:latin typeface="Consolas" pitchFamily="49" charset="0"/>
                </a:rPr>
                <a:t>greet</a:t>
              </a: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b="0" dirty="0" err="1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);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 dirty="0"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 dirty="0">
                  <a:solidFill>
                    <a:srgbClr val="005032"/>
                  </a:solidFill>
                  <a:latin typeface="Consolas" pitchFamily="49" charset="0"/>
                </a:rPr>
                <a:t>  </a:t>
              </a:r>
              <a:r>
                <a:rPr lang="de-DE" altLang="de-DE" sz="1100" b="0" dirty="0" err="1">
                  <a:solidFill>
                    <a:srgbClr val="005032"/>
                  </a:solidFill>
                  <a:latin typeface="Consolas" pitchFamily="49" charset="0"/>
                </a:rPr>
                <a:t>ConstPersonPtr</a:t>
              </a: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b="0" dirty="0" err="1">
                  <a:solidFill>
                    <a:srgbClr val="000000"/>
                  </a:solidFill>
                  <a:latin typeface="Consolas" pitchFamily="49" charset="0"/>
                </a:rPr>
                <a:t>alice</a:t>
              </a: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 = </a:t>
              </a:r>
              <a:r>
                <a:rPr lang="de-DE" altLang="de-DE" sz="1100" b="0" dirty="0" err="1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greet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alice</a:t>
              </a:r>
              <a:r>
                <a:rPr lang="de-DE" altLang="de-DE" sz="1100" b="0" smtClean="0">
                  <a:solidFill>
                    <a:srgbClr val="000000"/>
                  </a:solidFill>
                  <a:latin typeface="Consolas" pitchFamily="49" charset="0"/>
                </a:rPr>
                <a:t>);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 smtClean="0">
                <a:solidFill>
                  <a:srgbClr val="000000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>
                <a:solidFill>
                  <a:srgbClr val="000000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 dirty="0">
                <a:solidFill>
                  <a:srgbClr val="000000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}</a:t>
              </a:r>
            </a:p>
          </p:txBody>
        </p:sp>
        <p:sp>
          <p:nvSpPr>
            <p:cNvPr id="18" name="Rechteck 17"/>
            <p:cNvSpPr/>
            <p:nvPr/>
          </p:nvSpPr>
          <p:spPr bwMode="auto">
            <a:xfrm>
              <a:off x="3743377" y="1484313"/>
              <a:ext cx="1152128" cy="544339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49263" rtl="0" eaLnBrk="1" fontAlgn="base" latinLnBrk="0" hangingPunct="1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r>
                <a:rPr kumimoji="0" lang="de-DE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Lucida Sans Unicode" pitchFamily="34" charset="0"/>
                  <a:cs typeface="Lucida Sans Unicode" pitchFamily="34" charset="0"/>
                </a:rPr>
                <a:t>main.cpp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endParaRPr>
            </a:p>
          </p:txBody>
        </p:sp>
      </p:grpSp>
      <p:sp>
        <p:nvSpPr>
          <p:cNvPr id="11" name="Rechteck 11"/>
          <p:cNvSpPr>
            <a:spLocks noChangeArrowheads="1"/>
          </p:cNvSpPr>
          <p:nvPr/>
        </p:nvSpPr>
        <p:spPr bwMode="auto">
          <a:xfrm>
            <a:off x="4860032" y="3705886"/>
            <a:ext cx="1245493" cy="189839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2" name="Rechteck 11"/>
          <p:cNvSpPr>
            <a:spLocks noChangeArrowheads="1"/>
          </p:cNvSpPr>
          <p:nvPr/>
        </p:nvSpPr>
        <p:spPr bwMode="auto">
          <a:xfrm>
            <a:off x="5630523" y="3068960"/>
            <a:ext cx="1101718" cy="189839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3" name="Rechteck 12"/>
          <p:cNvSpPr>
            <a:spLocks noChangeArrowheads="1"/>
          </p:cNvSpPr>
          <p:nvPr/>
        </p:nvSpPr>
        <p:spPr bwMode="auto">
          <a:xfrm>
            <a:off x="6558176" y="2298684"/>
            <a:ext cx="1101718" cy="189839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4" name="Rechteck 13"/>
          <p:cNvSpPr>
            <a:spLocks noChangeArrowheads="1"/>
          </p:cNvSpPr>
          <p:nvPr/>
        </p:nvSpPr>
        <p:spPr bwMode="auto">
          <a:xfrm>
            <a:off x="4931919" y="4965940"/>
            <a:ext cx="1101718" cy="189839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5" name="Rechteck 14"/>
          <p:cNvSpPr>
            <a:spLocks noChangeArrowheads="1"/>
          </p:cNvSpPr>
          <p:nvPr/>
        </p:nvSpPr>
        <p:spPr bwMode="auto">
          <a:xfrm>
            <a:off x="4924912" y="5413871"/>
            <a:ext cx="1101718" cy="189839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476947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938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std</a:t>
            </a:r>
            <a:r>
              <a:rPr lang="en-US" dirty="0" smtClean="0"/>
              <a:t>::</a:t>
            </a:r>
            <a:r>
              <a:rPr lang="en-US" dirty="0" err="1" smtClean="0"/>
              <a:t>make_shared</a:t>
            </a:r>
            <a:endParaRPr lang="en-US" dirty="0"/>
          </a:p>
        </p:txBody>
      </p:sp>
      <p:sp>
        <p:nvSpPr>
          <p:cNvPr id="4" name="Rechteck 3"/>
          <p:cNvSpPr/>
          <p:nvPr/>
        </p:nvSpPr>
        <p:spPr>
          <a:xfrm>
            <a:off x="1655735" y="6103220"/>
            <a:ext cx="7235853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dirty="0">
                <a:hlinkClick r:id="rId2"/>
              </a:rPr>
              <a:t>http://</a:t>
            </a:r>
            <a:r>
              <a:rPr lang="en-US" sz="1200" dirty="0" smtClean="0">
                <a:hlinkClick r:id="rId2"/>
              </a:rPr>
              <a:t>en.cppreference.com/w/cpp/memory/shared_ptr/make_shared</a:t>
            </a:r>
            <a:r>
              <a:rPr lang="en-US" sz="1200" dirty="0" smtClean="0"/>
              <a:t> </a:t>
            </a:r>
            <a:endParaRPr lang="en-US" sz="1200" dirty="0"/>
          </a:p>
        </p:txBody>
      </p:sp>
      <p:sp>
        <p:nvSpPr>
          <p:cNvPr id="5" name="Textfeld 4"/>
          <p:cNvSpPr txBox="1"/>
          <p:nvPr/>
        </p:nvSpPr>
        <p:spPr>
          <a:xfrm>
            <a:off x="179512" y="1521179"/>
            <a:ext cx="5467814" cy="4356093"/>
          </a:xfrm>
          <a:prstGeom prst="foldedCorner">
            <a:avLst>
              <a:gd name="adj" fmla="val 10508"/>
            </a:avLst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</a:rPr>
              <a:t>#include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2A00FF"/>
                </a:solidFill>
                <a:latin typeface="Courier New" panose="02070309020205020404" pitchFamily="49" charset="0"/>
              </a:rPr>
              <a:t>&lt;string&gt;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</a:rPr>
              <a:t>#include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2A00FF"/>
                </a:solidFill>
                <a:latin typeface="Courier New" panose="02070309020205020404" pitchFamily="49" charset="0"/>
              </a:rPr>
              <a:t>&lt;memory&gt;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endParaRPr lang="en-US" sz="1400" dirty="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005032"/>
                </a:solidFill>
                <a:latin typeface="Courier New" panose="02070309020205020404" pitchFamily="49" charset="0"/>
              </a:rPr>
              <a:t>Person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	Person(</a:t>
            </a:r>
            <a:r>
              <a:rPr lang="en-US" sz="1400" b="1" dirty="0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b="1" dirty="0">
                <a:solidFill>
                  <a:srgbClr val="005032"/>
                </a:solidFill>
                <a:latin typeface="Courier New" panose="02070309020205020404" pitchFamily="49" charset="0"/>
              </a:rPr>
              <a:t>string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&amp;name) </a:t>
            </a:r>
            <a:endParaRPr lang="en-US" sz="1400" b="1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	: </a:t>
            </a:r>
            <a:r>
              <a:rPr lang="en-US" sz="1400" b="1" dirty="0">
                <a:solidFill>
                  <a:srgbClr val="0000C0"/>
                </a:solidFill>
                <a:latin typeface="Courier New" panose="02070309020205020404" pitchFamily="49" charset="0"/>
              </a:rPr>
              <a:t>name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(name)  {}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</a:rPr>
              <a:t>private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dirty="0">
                <a:solidFill>
                  <a:srgbClr val="005032"/>
                </a:solidFill>
                <a:latin typeface="Courier New" panose="02070309020205020404" pitchFamily="49" charset="0"/>
              </a:rPr>
              <a:t>string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0000C0"/>
                </a:solidFill>
                <a:latin typeface="Courier New" panose="02070309020205020404" pitchFamily="49" charset="0"/>
              </a:rPr>
              <a:t>name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endParaRPr lang="en-US" sz="1400" dirty="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 dirty="0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main() {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dirty="0" smtClean="0">
                <a:solidFill>
                  <a:srgbClr val="005032"/>
                </a:solidFill>
                <a:latin typeface="Courier New" panose="02070309020205020404" pitchFamily="49" charset="0"/>
              </a:rPr>
              <a:t>	Person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*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leila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</a:rPr>
              <a:t>new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Person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b="1" smtClean="0">
                <a:solidFill>
                  <a:srgbClr val="2A00FF"/>
                </a:solidFill>
                <a:latin typeface="Courier New" panose="02070309020205020404" pitchFamily="49" charset="0"/>
              </a:rPr>
              <a:t>"Leila"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  <a:endParaRPr lang="en-US" sz="1400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 dirty="0" smtClean="0">
                <a:solidFill>
                  <a:srgbClr val="7F0055"/>
                </a:solidFill>
                <a:latin typeface="Courier New" panose="02070309020205020404" pitchFamily="49" charset="0"/>
              </a:rPr>
              <a:t>	delete</a:t>
            </a:r>
            <a:r>
              <a:rPr lang="en-US" sz="14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leila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endParaRPr lang="en-US" sz="1400" dirty="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shared_ptr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&lt;</a:t>
            </a:r>
            <a:r>
              <a:rPr lang="en-US" sz="1400" dirty="0">
                <a:solidFill>
                  <a:srgbClr val="005032"/>
                </a:solidFill>
                <a:latin typeface="Courier New" panose="02070309020205020404" pitchFamily="49" charset="0"/>
              </a:rPr>
              <a:t>Person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&gt; mike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dirty="0" smtClean="0">
                <a:solidFill>
                  <a:srgbClr val="7F0055"/>
                </a:solidFill>
                <a:latin typeface="Courier New" panose="02070309020205020404" pitchFamily="49" charset="0"/>
              </a:rPr>
              <a:t>new</a:t>
            </a:r>
            <a:r>
              <a:rPr lang="en-US" sz="14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Person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b="1" smtClean="0">
                <a:solidFill>
                  <a:srgbClr val="2A00FF"/>
                </a:solidFill>
                <a:latin typeface="Courier New" panose="02070309020205020404" pitchFamily="49" charset="0"/>
              </a:rPr>
              <a:t>"Mike"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));</a:t>
            </a:r>
            <a:endParaRPr lang="en-US" sz="1400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endParaRPr lang="en-US" sz="1400" dirty="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shared_ptr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&lt;</a:t>
            </a:r>
            <a:r>
              <a:rPr lang="en-US" sz="1400" dirty="0">
                <a:solidFill>
                  <a:srgbClr val="005032"/>
                </a:solidFill>
                <a:latin typeface="Courier New" panose="02070309020205020404" pitchFamily="49" charset="0"/>
              </a:rPr>
              <a:t>Person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&gt; 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susan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make_shared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&lt;Person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&gt;(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"Susan"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  <a:endParaRPr lang="en-US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endParaRPr lang="en-US" sz="1400" dirty="0"/>
          </a:p>
        </p:txBody>
      </p:sp>
      <p:sp>
        <p:nvSpPr>
          <p:cNvPr id="6" name="Abgerundete rechteckige Legende 5"/>
          <p:cNvSpPr/>
          <p:nvPr/>
        </p:nvSpPr>
        <p:spPr>
          <a:xfrm>
            <a:off x="4979692" y="3997544"/>
            <a:ext cx="4118800" cy="1872208"/>
          </a:xfrm>
          <a:prstGeom prst="wedgeRoundRectCallout">
            <a:avLst>
              <a:gd name="adj1" fmla="val -65176"/>
              <a:gd name="adj2" fmla="val 1666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Die Utility-Funktion </a:t>
            </a:r>
            <a:r>
              <a:rPr lang="de-DE" b="1" dirty="0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b="1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b="1" dirty="0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make_shared</a:t>
            </a:r>
            <a:r>
              <a:rPr lang="de-DE" b="1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smtClean="0">
                <a:solidFill>
                  <a:schemeClr val="bg1"/>
                </a:solidFill>
              </a:rPr>
              <a:t>ist vorteilhaft:</a:t>
            </a:r>
          </a:p>
          <a:p>
            <a:pPr algn="l">
              <a:defRPr/>
            </a:pPr>
            <a:r>
              <a:rPr lang="de-DE" dirty="0" smtClean="0">
                <a:solidFill>
                  <a:schemeClr val="bg1"/>
                </a:solidFill>
              </a:rPr>
              <a:t>1) </a:t>
            </a:r>
            <a:r>
              <a:rPr lang="de-DE" dirty="0" err="1" smtClean="0">
                <a:solidFill>
                  <a:schemeClr val="bg1"/>
                </a:solidFill>
              </a:rPr>
              <a:t>Exceptions</a:t>
            </a:r>
            <a:r>
              <a:rPr lang="de-DE" dirty="0" smtClean="0">
                <a:solidFill>
                  <a:schemeClr val="bg1"/>
                </a:solidFill>
              </a:rPr>
              <a:t> führen nicht zu Speicherfehlern</a:t>
            </a:r>
          </a:p>
          <a:p>
            <a:pPr algn="l">
              <a:defRPr/>
            </a:pPr>
            <a:r>
              <a:rPr lang="de-DE" dirty="0" smtClean="0">
                <a:solidFill>
                  <a:schemeClr val="bg1"/>
                </a:solidFill>
              </a:rPr>
              <a:t>2) Die Speicherallokation ist schneller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7" name="Abgerundete rechteckige Legende 6"/>
          <p:cNvSpPr/>
          <p:nvPr/>
        </p:nvSpPr>
        <p:spPr>
          <a:xfrm>
            <a:off x="4950761" y="2780928"/>
            <a:ext cx="4118800" cy="1099882"/>
          </a:xfrm>
          <a:prstGeom prst="wedgeRoundRectCallout">
            <a:avLst>
              <a:gd name="adj1" fmla="val -87103"/>
              <a:gd name="adj2" fmla="val 13738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Der </a:t>
            </a:r>
            <a:r>
              <a:rPr lang="de-DE" dirty="0" err="1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Raw</a:t>
            </a:r>
            <a:r>
              <a:rPr lang="de-DE" dirty="0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 Pointer sollte </a:t>
            </a:r>
            <a:r>
              <a:rPr lang="de-DE" b="1" dirty="0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direkt</a:t>
            </a:r>
            <a:r>
              <a:rPr lang="de-DE" dirty="0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 und </a:t>
            </a:r>
            <a:r>
              <a:rPr lang="de-DE" b="1" dirty="0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genau einmal </a:t>
            </a:r>
            <a:r>
              <a:rPr lang="de-DE" dirty="0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in einen </a:t>
            </a:r>
            <a:r>
              <a:rPr lang="de-DE" b="1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b="1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shared_ptr</a:t>
            </a:r>
            <a:r>
              <a:rPr lang="de-DE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eingepackt werden.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6085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4"/>
          <p:cNvSpPr>
            <a:spLocks noChangeArrowheads="1"/>
          </p:cNvSpPr>
          <p:nvPr/>
        </p:nvSpPr>
        <p:spPr bwMode="auto">
          <a:xfrm>
            <a:off x="1476375" y="3428588"/>
            <a:ext cx="7127875" cy="18732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endParaRPr lang="de-DE" altLang="de-DE" b="0"/>
          </a:p>
        </p:txBody>
      </p:sp>
      <p:pic>
        <p:nvPicPr>
          <p:cNvPr id="43011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588" y="4038188"/>
            <a:ext cx="696912" cy="75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2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738" y="4004850"/>
            <a:ext cx="638175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3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Weak SmartPointer: Motivation</a:t>
            </a:r>
          </a:p>
        </p:txBody>
      </p:sp>
      <p:sp>
        <p:nvSpPr>
          <p:cNvPr id="43014" name="Textfeld 3"/>
          <p:cNvSpPr txBox="1">
            <a:spLocks noChangeArrowheads="1"/>
          </p:cNvSpPr>
          <p:nvPr/>
        </p:nvSpPr>
        <p:spPr bwMode="auto">
          <a:xfrm>
            <a:off x="280987" y="1412875"/>
            <a:ext cx="7085594" cy="20202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200000"/>
              </a:lnSpc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sz="1800" smtClean="0">
                <a:latin typeface="Consolas" panose="020B0609020204030204" pitchFamily="49" charset="0"/>
                <a:cs typeface="Consolas" panose="020B0609020204030204" pitchFamily="49" charset="0"/>
              </a:rPr>
              <a:t>::shared_ptr&lt;&gt; </a:t>
            </a:r>
            <a:r>
              <a:rPr lang="de-DE" altLang="de-DE" sz="1800" dirty="0"/>
              <a:t>ist nicht perfekt:</a:t>
            </a:r>
          </a:p>
          <a:p>
            <a:pPr lvl="1" eaLnBrk="1" hangingPunct="1">
              <a:spcBef>
                <a:spcPct val="0"/>
              </a:spcBef>
              <a:buSzTx/>
              <a:buFont typeface="Arial" charset="0"/>
              <a:buChar char="•"/>
            </a:pPr>
            <a:r>
              <a:rPr lang="de-DE" altLang="de-DE" b="1" dirty="0"/>
              <a:t>Etwas langsamer </a:t>
            </a:r>
            <a:r>
              <a:rPr lang="de-DE" altLang="de-DE" dirty="0"/>
              <a:t>als Rohzeiger</a:t>
            </a:r>
          </a:p>
          <a:p>
            <a:pPr lvl="1" eaLnBrk="1" hangingPunct="1">
              <a:spcBef>
                <a:spcPct val="0"/>
              </a:spcBef>
              <a:buSzTx/>
              <a:buFont typeface="Arial" charset="0"/>
              <a:buChar char="•"/>
            </a:pPr>
            <a:r>
              <a:rPr lang="de-DE" altLang="de-DE" dirty="0"/>
              <a:t>Erkennt </a:t>
            </a:r>
            <a:r>
              <a:rPr lang="de-DE" altLang="de-DE" b="1" dirty="0"/>
              <a:t>zirkuläre</a:t>
            </a:r>
            <a:r>
              <a:rPr lang="de-DE" altLang="de-DE" dirty="0"/>
              <a:t> </a:t>
            </a:r>
            <a:r>
              <a:rPr lang="de-DE" altLang="de-DE" b="1" dirty="0"/>
              <a:t>Abhängigkeiten</a:t>
            </a:r>
            <a:r>
              <a:rPr lang="de-DE" altLang="de-DE" dirty="0"/>
              <a:t> nicht:</a:t>
            </a:r>
            <a:r>
              <a:rPr lang="de-DE" altLang="de-DE"/>
              <a:t>	</a:t>
            </a:r>
          </a:p>
          <a:p>
            <a:pPr indent="-285750" eaLnBrk="1" hangingPunct="1">
              <a:spcBef>
                <a:spcPct val="0"/>
              </a:spcBef>
              <a:buSzTx/>
              <a:buNone/>
            </a:pPr>
            <a:r>
              <a:rPr lang="de-DE" altLang="de-DE" smtClean="0"/>
              <a:t>Ablauf:</a:t>
            </a:r>
          </a:p>
          <a:p>
            <a:pPr marL="171450" indent="-457200" eaLnBrk="1" hangingPunct="1">
              <a:spcBef>
                <a:spcPct val="0"/>
              </a:spcBef>
              <a:buSzTx/>
              <a:buAutoNum type="arabicPeriod"/>
            </a:pPr>
            <a:r>
              <a:rPr lang="de-DE" altLang="de-DE" b="0"/>
              <a:t>Objekt </a:t>
            </a:r>
            <a:r>
              <a:rPr lang="de-DE" altLang="de-DE" b="0" smtClean="0">
                <a:latin typeface="Courier New" panose="02070309020205020404" pitchFamily="49" charset="0"/>
                <a:cs typeface="Courier New" panose="02070309020205020404" pitchFamily="49" charset="0"/>
              </a:rPr>
              <a:t>Floor[0]</a:t>
            </a:r>
            <a:r>
              <a:rPr lang="de-DE" altLang="de-DE" b="0" smtClean="0"/>
              <a:t> wird zerstört</a:t>
            </a:r>
          </a:p>
          <a:p>
            <a:pPr marL="171450" indent="-457200" eaLnBrk="1" hangingPunct="1">
              <a:spcBef>
                <a:spcPct val="0"/>
              </a:spcBef>
              <a:buSzTx/>
              <a:buAutoNum type="arabicPeriod"/>
            </a:pPr>
            <a:r>
              <a:rPr lang="de-DE" altLang="de-DE" b="0" smtClean="0"/>
              <a:t>Fertig – Eve und Bob halten sich gegenseitig am Leben.</a:t>
            </a:r>
            <a:r>
              <a:rPr lang="de-DE" altLang="de-DE" smtClean="0"/>
              <a:t> </a:t>
            </a:r>
            <a:endParaRPr lang="de-DE" altLang="de-DE" dirty="0"/>
          </a:p>
        </p:txBody>
      </p:sp>
      <p:sp>
        <p:nvSpPr>
          <p:cNvPr id="6" name="Text Box 26"/>
          <p:cNvSpPr txBox="1">
            <a:spLocks noChangeArrowheads="1"/>
          </p:cNvSpPr>
          <p:nvPr/>
        </p:nvSpPr>
        <p:spPr bwMode="auto">
          <a:xfrm>
            <a:off x="5580063" y="3428588"/>
            <a:ext cx="2908300" cy="338137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20000"/>
              </a:spcBef>
              <a:buClrTx/>
              <a:buSzTx/>
              <a:buFontTx/>
              <a:buNone/>
              <a:defRPr/>
            </a:pPr>
            <a:r>
              <a:rPr lang="de-DE" sz="1600" i="1" dirty="0" smtClean="0">
                <a:solidFill>
                  <a:schemeClr val="bg1">
                    <a:lumMod val="50000"/>
                  </a:schemeClr>
                </a:solidFill>
              </a:rPr>
              <a:t>Dynamischer Speicher / Heap</a:t>
            </a:r>
          </a:p>
        </p:txBody>
      </p:sp>
      <p:sp>
        <p:nvSpPr>
          <p:cNvPr id="43016" name="Line 11"/>
          <p:cNvSpPr>
            <a:spLocks noChangeShapeType="1"/>
          </p:cNvSpPr>
          <p:nvPr/>
        </p:nvSpPr>
        <p:spPr bwMode="auto">
          <a:xfrm flipV="1">
            <a:off x="4779963" y="4509675"/>
            <a:ext cx="19526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3017" name="Oval 12"/>
          <p:cNvSpPr>
            <a:spLocks noChangeArrowheads="1"/>
          </p:cNvSpPr>
          <p:nvPr/>
        </p:nvSpPr>
        <p:spPr bwMode="auto">
          <a:xfrm>
            <a:off x="4635500" y="4438238"/>
            <a:ext cx="142875" cy="14287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43018" name="Oval 18"/>
          <p:cNvSpPr>
            <a:spLocks noChangeArrowheads="1"/>
          </p:cNvSpPr>
          <p:nvPr/>
        </p:nvSpPr>
        <p:spPr bwMode="auto">
          <a:xfrm>
            <a:off x="7011988" y="4798600"/>
            <a:ext cx="142875" cy="142875"/>
          </a:xfrm>
          <a:prstGeom prst="ellipse">
            <a:avLst/>
          </a:prstGeom>
          <a:solidFill>
            <a:schemeClr val="tx1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cxnSp>
        <p:nvCxnSpPr>
          <p:cNvPr id="43019" name="Straight Connector 31"/>
          <p:cNvCxnSpPr>
            <a:cxnSpLocks noChangeShapeType="1"/>
            <a:stCxn id="43018" idx="4"/>
          </p:cNvCxnSpPr>
          <p:nvPr/>
        </p:nvCxnSpPr>
        <p:spPr bwMode="auto">
          <a:xfrm>
            <a:off x="7083425" y="4941475"/>
            <a:ext cx="0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3020" name="Straight Connector 32"/>
          <p:cNvCxnSpPr>
            <a:cxnSpLocks noChangeShapeType="1"/>
          </p:cNvCxnSpPr>
          <p:nvPr/>
        </p:nvCxnSpPr>
        <p:spPr bwMode="auto">
          <a:xfrm>
            <a:off x="4305300" y="5157375"/>
            <a:ext cx="27781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3021" name="Straight Arrow Connector 47"/>
          <p:cNvCxnSpPr>
            <a:cxnSpLocks noChangeShapeType="1"/>
          </p:cNvCxnSpPr>
          <p:nvPr/>
        </p:nvCxnSpPr>
        <p:spPr bwMode="auto">
          <a:xfrm flipV="1">
            <a:off x="4305300" y="4836700"/>
            <a:ext cx="0" cy="3206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2" name="Abgerundete rechteckige Legende 31"/>
          <p:cNvSpPr/>
          <p:nvPr/>
        </p:nvSpPr>
        <p:spPr>
          <a:xfrm>
            <a:off x="5148263" y="5574888"/>
            <a:ext cx="3527425" cy="806450"/>
          </a:xfrm>
          <a:prstGeom prst="wedgeRoundRectCallout">
            <a:avLst>
              <a:gd name="adj1" fmla="val -35374"/>
              <a:gd name="adj2" fmla="val -10177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Eve ist mit Bob befreundet, und (natürlich) auch Bob mit Eve …</a:t>
            </a:r>
          </a:p>
        </p:txBody>
      </p:sp>
      <p:sp>
        <p:nvSpPr>
          <p:cNvPr id="33" name="Abgerundete rechteckige Legende 32"/>
          <p:cNvSpPr/>
          <p:nvPr/>
        </p:nvSpPr>
        <p:spPr>
          <a:xfrm>
            <a:off x="900113" y="5589175"/>
            <a:ext cx="3529012" cy="806450"/>
          </a:xfrm>
          <a:prstGeom prst="wedgeRoundRectCallout">
            <a:avLst>
              <a:gd name="adj1" fmla="val 42321"/>
              <a:gd name="adj2" fmla="val -13794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Eve wird nicht zerstört, weil Bob auf Eve zeigt, und umgekehrt!</a:t>
            </a:r>
          </a:p>
        </p:txBody>
      </p:sp>
      <p:sp>
        <p:nvSpPr>
          <p:cNvPr id="37904" name="Line 11"/>
          <p:cNvSpPr>
            <a:spLocks noChangeShapeType="1"/>
          </p:cNvSpPr>
          <p:nvPr/>
        </p:nvSpPr>
        <p:spPr bwMode="auto">
          <a:xfrm flipV="1">
            <a:off x="3084513" y="4509675"/>
            <a:ext cx="9112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37905" name="Oval 12"/>
          <p:cNvSpPr>
            <a:spLocks noChangeArrowheads="1"/>
          </p:cNvSpPr>
          <p:nvPr/>
        </p:nvSpPr>
        <p:spPr bwMode="auto">
          <a:xfrm>
            <a:off x="2940050" y="4438238"/>
            <a:ext cx="142875" cy="14287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7906" name="Rechteck 1"/>
          <p:cNvSpPr>
            <a:spLocks noChangeArrowheads="1"/>
          </p:cNvSpPr>
          <p:nvPr/>
        </p:nvSpPr>
        <p:spPr bwMode="auto">
          <a:xfrm>
            <a:off x="1870075" y="4328700"/>
            <a:ext cx="1031875" cy="3492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Floor [0]</a:t>
            </a:r>
          </a:p>
        </p:txBody>
      </p:sp>
      <p:sp>
        <p:nvSpPr>
          <p:cNvPr id="19" name="Abgerundete rechteckige Legende 18"/>
          <p:cNvSpPr/>
          <p:nvPr/>
        </p:nvSpPr>
        <p:spPr>
          <a:xfrm>
            <a:off x="1481138" y="3669888"/>
            <a:ext cx="1809750" cy="550862"/>
          </a:xfrm>
          <a:prstGeom prst="wedgeRoundRectCallout">
            <a:avLst>
              <a:gd name="adj1" fmla="val 2975"/>
              <a:gd name="adj2" fmla="val 7518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 err="1">
                <a:solidFill>
                  <a:schemeClr val="bg1"/>
                </a:solidFill>
              </a:rPr>
              <a:t>Floor</a:t>
            </a:r>
            <a:r>
              <a:rPr lang="de-DE" dirty="0">
                <a:solidFill>
                  <a:schemeClr val="bg1"/>
                </a:solidFill>
              </a:rPr>
              <a:t> wird jetzt zerstört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3996506" y="3669888"/>
            <a:ext cx="638175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Eve</a:t>
            </a:r>
            <a:endParaRPr lang="en-US"/>
          </a:p>
        </p:txBody>
      </p:sp>
      <p:sp>
        <p:nvSpPr>
          <p:cNvPr id="21" name="Textfeld 20"/>
          <p:cNvSpPr txBox="1"/>
          <p:nvPr/>
        </p:nvSpPr>
        <p:spPr>
          <a:xfrm>
            <a:off x="6756401" y="3683150"/>
            <a:ext cx="638175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Bob</a:t>
            </a:r>
            <a:endParaRPr lang="en-US"/>
          </a:p>
        </p:txBody>
      </p:sp>
      <p:sp>
        <p:nvSpPr>
          <p:cNvPr id="22" name="Textfeld 21"/>
          <p:cNvSpPr txBox="1"/>
          <p:nvPr/>
        </p:nvSpPr>
        <p:spPr>
          <a:xfrm>
            <a:off x="4653596" y="4168003"/>
            <a:ext cx="2043116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ist befreundet mit</a:t>
            </a:r>
            <a:endParaRPr lang="en-US"/>
          </a:p>
        </p:txBody>
      </p:sp>
      <p:sp>
        <p:nvSpPr>
          <p:cNvPr id="23" name="Textfeld 22"/>
          <p:cNvSpPr txBox="1"/>
          <p:nvPr/>
        </p:nvSpPr>
        <p:spPr>
          <a:xfrm>
            <a:off x="4651057" y="4859643"/>
            <a:ext cx="2043116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ist befreundet mit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332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379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379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379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37904" grpId="0" animBg="1"/>
      <p:bldP spid="37905" grpId="0" animBg="1"/>
      <p:bldP spid="37906" grpId="0" animBg="1"/>
      <p:bldP spid="19" grpId="0" animBg="1"/>
      <p:bldP spid="19" grpId="1" animBg="1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err="1" smtClean="0"/>
              <a:t>Weak</a:t>
            </a:r>
            <a:r>
              <a:rPr lang="de-DE" altLang="de-DE" dirty="0" smtClean="0"/>
              <a:t> Pointer (</a:t>
            </a:r>
            <a:r>
              <a:rPr lang="de-DE" alt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weak_ptr</a:t>
            </a:r>
            <a:r>
              <a:rPr lang="de-DE" altLang="de-DE" dirty="0" smtClean="0"/>
              <a:t>)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de-D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weak_ptr</a:t>
            </a:r>
            <a:r>
              <a:rPr lang="de-D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 smtClean="0"/>
              <a:t>für </a:t>
            </a:r>
            <a:r>
              <a:rPr lang="de-DE" b="1" dirty="0" smtClean="0"/>
              <a:t>eine Richtung der Beziehung </a:t>
            </a:r>
            <a:r>
              <a:rPr lang="de-DE" dirty="0" smtClean="0"/>
              <a:t>zwischen Personen verwenden (z.B.: Eve zeigt stark auf Bob, Bob schwach auf Eve)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shared_ptr</a:t>
            </a:r>
            <a:r>
              <a:rPr lang="de-DE" dirty="0" smtClean="0"/>
              <a:t> </a:t>
            </a:r>
            <a:r>
              <a:rPr lang="de-DE" smtClean="0"/>
              <a:t>um "</a:t>
            </a:r>
            <a:r>
              <a:rPr lang="de-DE" b="1" smtClean="0"/>
              <a:t>extern</a:t>
            </a:r>
            <a:r>
              <a:rPr lang="de-DE" smtClean="0"/>
              <a:t>" </a:t>
            </a:r>
            <a:r>
              <a:rPr lang="de-DE" dirty="0" smtClean="0"/>
              <a:t>auf Personen zu zeigen (Floor </a:t>
            </a:r>
            <a:r>
              <a:rPr lang="de-DE" dirty="0" smtClean="0">
                <a:sym typeface="Wingdings" pitchFamily="2" charset="2"/>
              </a:rPr>
              <a:t>auf Person</a:t>
            </a:r>
            <a:r>
              <a:rPr lang="de-DE" dirty="0" smtClean="0"/>
              <a:t> 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 smtClean="0"/>
              <a:t>Ein schwacher (</a:t>
            </a:r>
            <a:r>
              <a:rPr lang="de-DE" dirty="0" err="1" smtClean="0"/>
              <a:t>weak</a:t>
            </a:r>
            <a:r>
              <a:rPr lang="de-DE" dirty="0" smtClean="0"/>
              <a:t>) Zeiger verlangt, das </a:t>
            </a:r>
            <a:r>
              <a:rPr lang="de-DE" b="1" dirty="0" smtClean="0"/>
              <a:t>mindestens </a:t>
            </a:r>
            <a:r>
              <a:rPr lang="de-DE" b="1" smtClean="0"/>
              <a:t>ein "starker"  </a:t>
            </a:r>
            <a:r>
              <a:rPr lang="de-DE" b="1" dirty="0" smtClean="0"/>
              <a:t>(strong) Zeiger</a:t>
            </a:r>
            <a:r>
              <a:rPr lang="de-DE" dirty="0" smtClean="0"/>
              <a:t> (z.B. ein </a:t>
            </a:r>
            <a:r>
              <a:rPr lang="de-D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de-D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de-D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shared_ptr</a:t>
            </a:r>
            <a:r>
              <a:rPr lang="de-DE" dirty="0" smtClean="0"/>
              <a:t>) bereits auf die Person zeigt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 smtClean="0"/>
              <a:t>Person wird gelöscht, sobald </a:t>
            </a:r>
            <a:r>
              <a:rPr lang="de-DE" b="1" dirty="0" smtClean="0"/>
              <a:t>höchstens noch schwache Zeiger </a:t>
            </a:r>
            <a:r>
              <a:rPr lang="de-DE" dirty="0" smtClean="0"/>
              <a:t>darauf verweisen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7568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4"/>
          <p:cNvSpPr>
            <a:spLocks noChangeArrowheads="1"/>
          </p:cNvSpPr>
          <p:nvPr/>
        </p:nvSpPr>
        <p:spPr bwMode="auto">
          <a:xfrm>
            <a:off x="1476375" y="3645024"/>
            <a:ext cx="7127875" cy="18732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endParaRPr lang="de-DE" altLang="de-DE" b="0"/>
          </a:p>
        </p:txBody>
      </p:sp>
      <p:sp>
        <p:nvSpPr>
          <p:cNvPr id="43013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Weak Pointer</a:t>
            </a:r>
            <a:r>
              <a:rPr lang="de-DE" altLang="de-DE" smtClean="0"/>
              <a:t>: Lösung</a:t>
            </a:r>
          </a:p>
        </p:txBody>
      </p:sp>
      <p:sp>
        <p:nvSpPr>
          <p:cNvPr id="43014" name="Textfeld 3"/>
          <p:cNvSpPr txBox="1">
            <a:spLocks noChangeArrowheads="1"/>
          </p:cNvSpPr>
          <p:nvPr/>
        </p:nvSpPr>
        <p:spPr bwMode="auto">
          <a:xfrm>
            <a:off x="251519" y="1412875"/>
            <a:ext cx="7128793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mtClean="0"/>
              <a:t>Ablauf mit </a:t>
            </a:r>
            <a:r>
              <a:rPr lang="de-DE" altLang="de-DE" smtClean="0">
                <a:latin typeface="Courier New" panose="02070309020205020404" pitchFamily="49" charset="0"/>
                <a:cs typeface="Courier New" panose="02070309020205020404" pitchFamily="49" charset="0"/>
              </a:rPr>
              <a:t>std::weak_ptr&lt;Person&gt;</a:t>
            </a:r>
            <a:r>
              <a:rPr lang="de-DE" altLang="de-DE" smtClean="0"/>
              <a:t>:</a:t>
            </a:r>
          </a:p>
          <a:p>
            <a:pPr marL="457200" indent="-457200" eaLnBrk="1" hangingPunct="1">
              <a:lnSpc>
                <a:spcPct val="100000"/>
              </a:lnSpc>
              <a:spcBef>
                <a:spcPct val="0"/>
              </a:spcBef>
              <a:buSzTx/>
              <a:buFont typeface="+mj-lt"/>
              <a:buAutoNum type="arabicPeriod"/>
            </a:pPr>
            <a:r>
              <a:rPr lang="de-DE" altLang="de-DE" b="0" smtClean="0"/>
              <a:t>Objekt </a:t>
            </a:r>
            <a:r>
              <a:rPr lang="de-DE" altLang="de-DE" b="0" smtClean="0">
                <a:latin typeface="Courier"/>
              </a:rPr>
              <a:t>Floor[0</a:t>
            </a:r>
            <a:r>
              <a:rPr lang="de-DE" altLang="de-DE" b="0" smtClean="0">
                <a:latin typeface="Courier"/>
              </a:rPr>
              <a:t>]</a:t>
            </a:r>
            <a:r>
              <a:rPr lang="de-DE" altLang="de-DE" b="0" smtClean="0"/>
              <a:t> wird zerstört</a:t>
            </a:r>
          </a:p>
          <a:p>
            <a:pPr marL="457200" indent="-457200" eaLnBrk="1" hangingPunct="1">
              <a:lnSpc>
                <a:spcPct val="100000"/>
              </a:lnSpc>
              <a:spcBef>
                <a:spcPct val="0"/>
              </a:spcBef>
              <a:buSzTx/>
              <a:buFont typeface="+mj-lt"/>
              <a:buAutoNum type="arabicPeriod"/>
            </a:pPr>
            <a:r>
              <a:rPr lang="de-DE" altLang="de-DE" b="0" smtClean="0"/>
              <a:t>Zähler: 0 Smart/ 1 </a:t>
            </a:r>
            <a:r>
              <a:rPr lang="de-DE" altLang="de-DE" b="0" smtClean="0"/>
              <a:t>Weak Pointer auf Eve</a:t>
            </a:r>
          </a:p>
          <a:p>
            <a:pPr marL="457200" indent="-457200" eaLnBrk="1" hangingPunct="1">
              <a:lnSpc>
                <a:spcPct val="100000"/>
              </a:lnSpc>
              <a:spcBef>
                <a:spcPct val="0"/>
              </a:spcBef>
              <a:buSzTx/>
              <a:buFont typeface="+mj-lt"/>
              <a:buAutoNum type="arabicPeriod"/>
            </a:pPr>
            <a:r>
              <a:rPr lang="de-DE" altLang="de-DE" b="0" smtClean="0"/>
              <a:t>Eve wird zerstört</a:t>
            </a:r>
          </a:p>
          <a:p>
            <a:pPr marL="457200" indent="-457200" eaLnBrk="1" hangingPunct="1">
              <a:lnSpc>
                <a:spcPct val="100000"/>
              </a:lnSpc>
              <a:spcBef>
                <a:spcPct val="0"/>
              </a:spcBef>
              <a:buSzTx/>
              <a:buFont typeface="+mj-lt"/>
              <a:buAutoNum type="arabicPeriod"/>
            </a:pPr>
            <a:r>
              <a:rPr lang="de-DE" altLang="de-DE" b="0" smtClean="0"/>
              <a:t>Zähler: 0 </a:t>
            </a:r>
            <a:r>
              <a:rPr lang="de-DE" altLang="de-DE" b="0" smtClean="0"/>
              <a:t>Smart</a:t>
            </a:r>
            <a:r>
              <a:rPr lang="de-DE" altLang="de-DE" b="0" smtClean="0"/>
              <a:t>/ 0 Weak </a:t>
            </a:r>
            <a:r>
              <a:rPr lang="de-DE" altLang="de-DE" b="0" smtClean="0"/>
              <a:t>Pointer auf Bob</a:t>
            </a:r>
          </a:p>
          <a:p>
            <a:pPr marL="457200" indent="-457200" eaLnBrk="1" hangingPunct="1">
              <a:lnSpc>
                <a:spcPct val="100000"/>
              </a:lnSpc>
              <a:spcBef>
                <a:spcPct val="0"/>
              </a:spcBef>
              <a:buSzTx/>
              <a:buFont typeface="+mj-lt"/>
              <a:buAutoNum type="arabicPeriod"/>
            </a:pPr>
            <a:r>
              <a:rPr lang="de-DE" altLang="de-DE" b="0" smtClean="0"/>
              <a:t>Bob wird zerstört</a:t>
            </a:r>
            <a:endParaRPr lang="de-DE" altLang="de-DE" b="0" dirty="0"/>
          </a:p>
        </p:txBody>
      </p:sp>
      <p:sp>
        <p:nvSpPr>
          <p:cNvPr id="6" name="Text Box 26"/>
          <p:cNvSpPr txBox="1">
            <a:spLocks noChangeArrowheads="1"/>
          </p:cNvSpPr>
          <p:nvPr/>
        </p:nvSpPr>
        <p:spPr bwMode="auto">
          <a:xfrm>
            <a:off x="5580063" y="3645024"/>
            <a:ext cx="2908300" cy="338137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20000"/>
              </a:spcBef>
              <a:buClrTx/>
              <a:buSzTx/>
              <a:buFontTx/>
              <a:buNone/>
              <a:defRPr/>
            </a:pPr>
            <a:r>
              <a:rPr lang="de-DE" sz="1600" i="1" dirty="0" smtClean="0">
                <a:solidFill>
                  <a:schemeClr val="bg1">
                    <a:lumMod val="50000"/>
                  </a:schemeClr>
                </a:solidFill>
              </a:rPr>
              <a:t>Dynamischer Speicher / Heap</a:t>
            </a:r>
          </a:p>
        </p:txBody>
      </p:sp>
      <p:grpSp>
        <p:nvGrpSpPr>
          <p:cNvPr id="3" name="Gruppieren 2"/>
          <p:cNvGrpSpPr/>
          <p:nvPr/>
        </p:nvGrpSpPr>
        <p:grpSpPr>
          <a:xfrm>
            <a:off x="4635500" y="4654674"/>
            <a:ext cx="2097088" cy="142875"/>
            <a:chOff x="4635500" y="4294188"/>
            <a:chExt cx="2097088" cy="142875"/>
          </a:xfrm>
        </p:grpSpPr>
        <p:sp>
          <p:nvSpPr>
            <p:cNvPr id="43016" name="Line 11"/>
            <p:cNvSpPr>
              <a:spLocks noChangeShapeType="1"/>
            </p:cNvSpPr>
            <p:nvPr/>
          </p:nvSpPr>
          <p:spPr bwMode="auto">
            <a:xfrm flipV="1">
              <a:off x="4779963" y="4365625"/>
              <a:ext cx="195262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43017" name="Oval 12"/>
            <p:cNvSpPr>
              <a:spLocks noChangeArrowheads="1"/>
            </p:cNvSpPr>
            <p:nvPr/>
          </p:nvSpPr>
          <p:spPr bwMode="auto">
            <a:xfrm>
              <a:off x="4635500" y="4294188"/>
              <a:ext cx="142875" cy="14287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</p:grpSp>
      <p:grpSp>
        <p:nvGrpSpPr>
          <p:cNvPr id="2" name="Gruppieren 1"/>
          <p:cNvGrpSpPr/>
          <p:nvPr/>
        </p:nvGrpSpPr>
        <p:grpSpPr>
          <a:xfrm>
            <a:off x="4305300" y="5015036"/>
            <a:ext cx="2849563" cy="358775"/>
            <a:chOff x="4305300" y="4654550"/>
            <a:chExt cx="2849563" cy="358775"/>
          </a:xfrm>
        </p:grpSpPr>
        <p:sp>
          <p:nvSpPr>
            <p:cNvPr id="43018" name="Oval 18"/>
            <p:cNvSpPr>
              <a:spLocks noChangeArrowheads="1"/>
            </p:cNvSpPr>
            <p:nvPr/>
          </p:nvSpPr>
          <p:spPr bwMode="auto">
            <a:xfrm>
              <a:off x="7011988" y="4654550"/>
              <a:ext cx="142875" cy="142875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cxnSp>
          <p:nvCxnSpPr>
            <p:cNvPr id="43019" name="Straight Connector 31"/>
            <p:cNvCxnSpPr>
              <a:cxnSpLocks noChangeShapeType="1"/>
              <a:stCxn id="43018" idx="4"/>
            </p:cNvCxnSpPr>
            <p:nvPr/>
          </p:nvCxnSpPr>
          <p:spPr bwMode="auto">
            <a:xfrm>
              <a:off x="7083425" y="4797425"/>
              <a:ext cx="0" cy="21590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3020" name="Straight Connector 32"/>
            <p:cNvCxnSpPr>
              <a:cxnSpLocks noChangeShapeType="1"/>
            </p:cNvCxnSpPr>
            <p:nvPr/>
          </p:nvCxnSpPr>
          <p:spPr bwMode="auto">
            <a:xfrm>
              <a:off x="4305300" y="5013325"/>
              <a:ext cx="2778125" cy="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3021" name="Straight Arrow Connector 47"/>
            <p:cNvCxnSpPr>
              <a:cxnSpLocks noChangeShapeType="1"/>
            </p:cNvCxnSpPr>
            <p:nvPr/>
          </p:nvCxnSpPr>
          <p:spPr bwMode="auto">
            <a:xfrm flipV="1">
              <a:off x="4305300" y="4692650"/>
              <a:ext cx="0" cy="320675"/>
            </a:xfrm>
            <a:prstGeom prst="straightConnector1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37904" name="Line 11"/>
          <p:cNvSpPr>
            <a:spLocks noChangeShapeType="1"/>
          </p:cNvSpPr>
          <p:nvPr/>
        </p:nvSpPr>
        <p:spPr bwMode="auto">
          <a:xfrm flipV="1">
            <a:off x="3084513" y="4726111"/>
            <a:ext cx="9112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37905" name="Oval 12"/>
          <p:cNvSpPr>
            <a:spLocks noChangeArrowheads="1"/>
          </p:cNvSpPr>
          <p:nvPr/>
        </p:nvSpPr>
        <p:spPr bwMode="auto">
          <a:xfrm>
            <a:off x="2940050" y="4654674"/>
            <a:ext cx="142875" cy="14287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7906" name="Rechteck 1"/>
          <p:cNvSpPr>
            <a:spLocks noChangeArrowheads="1"/>
          </p:cNvSpPr>
          <p:nvPr/>
        </p:nvSpPr>
        <p:spPr bwMode="auto">
          <a:xfrm>
            <a:off x="1870075" y="4545136"/>
            <a:ext cx="1031875" cy="3492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Floor [0]</a:t>
            </a:r>
          </a:p>
        </p:txBody>
      </p:sp>
      <p:sp>
        <p:nvSpPr>
          <p:cNvPr id="19" name="Abgerundete rechteckige Legende 18"/>
          <p:cNvSpPr/>
          <p:nvPr/>
        </p:nvSpPr>
        <p:spPr>
          <a:xfrm>
            <a:off x="1481138" y="3886324"/>
            <a:ext cx="1809750" cy="550862"/>
          </a:xfrm>
          <a:prstGeom prst="wedgeRoundRectCallout">
            <a:avLst>
              <a:gd name="adj1" fmla="val 2975"/>
              <a:gd name="adj2" fmla="val 7518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 err="1">
                <a:solidFill>
                  <a:schemeClr val="bg1"/>
                </a:solidFill>
              </a:rPr>
              <a:t>Floor</a:t>
            </a:r>
            <a:r>
              <a:rPr lang="de-DE" dirty="0">
                <a:solidFill>
                  <a:schemeClr val="bg1"/>
                </a:solidFill>
              </a:rPr>
              <a:t> wird jetzt zerstört</a:t>
            </a:r>
          </a:p>
        </p:txBody>
      </p:sp>
      <p:sp>
        <p:nvSpPr>
          <p:cNvPr id="22" name="Abgerundete rechteckige Legende 21"/>
          <p:cNvSpPr/>
          <p:nvPr/>
        </p:nvSpPr>
        <p:spPr>
          <a:xfrm>
            <a:off x="4135436" y="5573691"/>
            <a:ext cx="3100389" cy="687534"/>
          </a:xfrm>
          <a:prstGeom prst="wedgeRoundRectCallout">
            <a:avLst>
              <a:gd name="adj1" fmla="val -29347"/>
              <a:gd name="adj2" fmla="val -6611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"Rückwärtsrichtung" als 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std::weak_ptr&lt;Person&gt;</a:t>
            </a:r>
            <a:endParaRPr lang="de-DE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5" name="Gruppieren 4"/>
          <p:cNvGrpSpPr/>
          <p:nvPr/>
        </p:nvGrpSpPr>
        <p:grpSpPr>
          <a:xfrm>
            <a:off x="3995738" y="3931663"/>
            <a:ext cx="638175" cy="1081786"/>
            <a:chOff x="3995738" y="3931663"/>
            <a:chExt cx="638175" cy="1081786"/>
          </a:xfrm>
        </p:grpSpPr>
        <p:pic>
          <p:nvPicPr>
            <p:cNvPr id="43012" name="Picture 7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95738" y="4221286"/>
              <a:ext cx="638175" cy="792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" name="Textfeld 3"/>
            <p:cNvSpPr txBox="1"/>
            <p:nvPr/>
          </p:nvSpPr>
          <p:spPr>
            <a:xfrm>
              <a:off x="4020745" y="3931663"/>
              <a:ext cx="582212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Eve</a:t>
              </a:r>
              <a:endParaRPr lang="en-US"/>
            </a:p>
          </p:txBody>
        </p:sp>
      </p:grpSp>
      <p:grpSp>
        <p:nvGrpSpPr>
          <p:cNvPr id="7" name="Gruppieren 6"/>
          <p:cNvGrpSpPr/>
          <p:nvPr/>
        </p:nvGrpSpPr>
        <p:grpSpPr>
          <a:xfrm>
            <a:off x="6732588" y="3934126"/>
            <a:ext cx="696912" cy="1079323"/>
            <a:chOff x="6732588" y="3934126"/>
            <a:chExt cx="696912" cy="1079323"/>
          </a:xfrm>
        </p:grpSpPr>
        <p:pic>
          <p:nvPicPr>
            <p:cNvPr id="43011" name="Picture 6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32588" y="4254624"/>
              <a:ext cx="696912" cy="758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" name="Textfeld 24"/>
            <p:cNvSpPr txBox="1"/>
            <p:nvPr/>
          </p:nvSpPr>
          <p:spPr>
            <a:xfrm>
              <a:off x="6783527" y="3934126"/>
              <a:ext cx="595036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Bob</a:t>
              </a:r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73846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79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379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379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904" grpId="0" animBg="1"/>
      <p:bldP spid="37905" grpId="0" animBg="1"/>
      <p:bldP spid="37906" grpId="0" animBg="1"/>
      <p:bldP spid="19" grpId="0" animBg="1"/>
      <p:bldP spid="19" grpId="1" animBg="1"/>
      <p:bldP spid="2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Demo: </a:t>
            </a:r>
            <a:r>
              <a:rPr lang="en-US" dirty="0" err="1" smtClean="0"/>
              <a:t>Virtuelle</a:t>
            </a:r>
            <a:r>
              <a:rPr lang="en-US" dirty="0" smtClean="0"/>
              <a:t> </a:t>
            </a:r>
            <a:r>
              <a:rPr lang="en-US" dirty="0" err="1" smtClean="0"/>
              <a:t>Maschine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4681215" cy="4968875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b="1" dirty="0" err="1" smtClean="0"/>
              <a:t>Herunterladen</a:t>
            </a:r>
            <a:r>
              <a:rPr lang="en-US" b="1" dirty="0" smtClean="0"/>
              <a:t> </a:t>
            </a:r>
            <a:r>
              <a:rPr lang="en-US" b="1" smtClean="0"/>
              <a:t>der VM</a:t>
            </a:r>
            <a:r>
              <a:rPr lang="en-US" smtClean="0"/>
              <a:t> (</a:t>
            </a:r>
            <a:r>
              <a:rPr lang="en-US" b="0" smtClean="0"/>
              <a:t>URL, User, PW: siehe vorige Folie)</a:t>
            </a:r>
            <a:br>
              <a:rPr lang="en-US" b="0" smtClean="0"/>
            </a:br>
            <a:endParaRPr lang="de-DE" b="0" dirty="0">
              <a:hlinkClick r:id="rId2"/>
            </a:endParaRPr>
          </a:p>
          <a:p>
            <a:pPr marL="457200" indent="-457200">
              <a:buFont typeface="+mj-lt"/>
              <a:buAutoNum type="arabicPeriod"/>
            </a:pPr>
            <a:r>
              <a:rPr lang="de-DE" b="1" smtClean="0"/>
              <a:t>Importieren </a:t>
            </a:r>
            <a:r>
              <a:rPr lang="de-DE" b="1" dirty="0"/>
              <a:t>der </a:t>
            </a:r>
            <a:r>
              <a:rPr lang="de-DE" b="1"/>
              <a:t>Appliance </a:t>
            </a:r>
            <a:r>
              <a:rPr lang="de-DE" b="1" i="1" smtClean="0"/>
              <a:t>praktikum2016_v5.ova</a:t>
            </a:r>
            <a:r>
              <a:rPr lang="de-DE" b="1" i="1" dirty="0" smtClean="0"/>
              <a:t/>
            </a:r>
            <a:br>
              <a:rPr lang="de-DE" b="1" i="1" dirty="0" smtClean="0"/>
            </a:br>
            <a:r>
              <a:rPr lang="de-DE" i="1" dirty="0" smtClean="0"/>
              <a:t/>
            </a:r>
            <a:br>
              <a:rPr lang="de-DE" i="1" dirty="0" smtClean="0"/>
            </a:br>
            <a:r>
              <a:rPr lang="de-DE" b="1" dirty="0" smtClean="0">
                <a:solidFill>
                  <a:schemeClr val="accent2"/>
                </a:solidFill>
              </a:rPr>
              <a:t>WICHTIG (f. Pool)</a:t>
            </a:r>
            <a:r>
              <a:rPr lang="de-DE" dirty="0" smtClean="0"/>
              <a:t>: </a:t>
            </a:r>
          </a:p>
          <a:p>
            <a:pPr marL="806450" lvl="1" indent="-457200"/>
            <a:r>
              <a:rPr lang="de-DE" dirty="0" smtClean="0"/>
              <a:t>Beim Importieren muss der Pfad für das </a:t>
            </a:r>
            <a:r>
              <a:rPr lang="de-DE" b="1" dirty="0" smtClean="0"/>
              <a:t>Virtuelle </a:t>
            </a:r>
            <a:r>
              <a:rPr lang="de-DE" b="1" smtClean="0"/>
              <a:t>Plattenabbild </a:t>
            </a:r>
            <a:r>
              <a:rPr lang="de-DE" smtClean="0"/>
              <a:t>angepasst werden, sodass die VM in </a:t>
            </a:r>
            <a:r>
              <a:rPr lang="de-DE" b="1" smtClean="0"/>
              <a:t>C:\vms</a:t>
            </a:r>
            <a:r>
              <a:rPr lang="de-DE" smtClean="0"/>
              <a:t> liegt – ansonsten sprengt </a:t>
            </a:r>
            <a:r>
              <a:rPr lang="de-DE" dirty="0" smtClean="0"/>
              <a:t>Ihr die </a:t>
            </a:r>
            <a:r>
              <a:rPr lang="de-DE" b="1" dirty="0" err="1" smtClean="0"/>
              <a:t>Quota</a:t>
            </a:r>
            <a:r>
              <a:rPr lang="de-DE" dirty="0" smtClean="0"/>
              <a:t>!</a:t>
            </a:r>
          </a:p>
          <a:p>
            <a:pPr marL="806450" lvl="1" indent="-457200"/>
            <a:r>
              <a:rPr lang="de-DE" dirty="0" smtClean="0"/>
              <a:t>Die VM wird </a:t>
            </a:r>
            <a:r>
              <a:rPr lang="de-DE" b="1" dirty="0" smtClean="0"/>
              <a:t>auf dem PC</a:t>
            </a:r>
            <a:r>
              <a:rPr lang="de-DE" dirty="0"/>
              <a:t> </a:t>
            </a:r>
            <a:r>
              <a:rPr lang="de-DE" dirty="0" smtClean="0"/>
              <a:t>und </a:t>
            </a:r>
            <a:r>
              <a:rPr lang="de-DE" b="1" dirty="0" smtClean="0"/>
              <a:t>nicht </a:t>
            </a:r>
            <a:r>
              <a:rPr lang="de-DE" dirty="0" smtClean="0"/>
              <a:t>in eurem Profil gespeichert!</a:t>
            </a:r>
          </a:p>
          <a:p>
            <a:pPr marL="457200" indent="-457200">
              <a:buFont typeface="+mj-lt"/>
              <a:buAutoNum type="arabicPeriod"/>
            </a:pPr>
            <a:r>
              <a:rPr lang="de-DE" b="1" dirty="0" smtClean="0"/>
              <a:t>Genereller Hinweis</a:t>
            </a:r>
            <a:r>
              <a:rPr lang="de-DE" dirty="0" smtClean="0"/>
              <a:t>: </a:t>
            </a:r>
            <a:r>
              <a:rPr lang="de-DE" i="1" dirty="0" err="1" smtClean="0"/>
              <a:t>Ctrl</a:t>
            </a:r>
            <a:r>
              <a:rPr lang="de-DE" i="1" dirty="0" smtClean="0"/>
              <a:t> (</a:t>
            </a:r>
            <a:r>
              <a:rPr lang="de-DE" i="1" u="sng" dirty="0" smtClean="0"/>
              <a:t>rechts</a:t>
            </a:r>
            <a:r>
              <a:rPr lang="de-DE" i="1" dirty="0" smtClean="0"/>
              <a:t>)</a:t>
            </a:r>
            <a:r>
              <a:rPr lang="de-DE" dirty="0" smtClean="0"/>
              <a:t> ist die Host-Taste der VM </a:t>
            </a:r>
            <a:r>
              <a:rPr lang="de-DE" dirty="0" smtClean="0">
                <a:sym typeface="Wingdings" panose="05000000000000000000" pitchFamily="2" charset="2"/>
              </a:rPr>
              <a:t> Kann zu Problemen bei Tastenkürzeln führen.</a:t>
            </a:r>
            <a:endParaRPr lang="de-DE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36502"/>
          <a:stretch/>
        </p:blipFill>
        <p:spPr>
          <a:xfrm>
            <a:off x="4965144" y="2276872"/>
            <a:ext cx="4884843" cy="4064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573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Intermezzo</a:t>
            </a:r>
          </a:p>
        </p:txBody>
      </p:sp>
      <p:sp>
        <p:nvSpPr>
          <p:cNvPr id="45060" name="Textfeld 4"/>
          <p:cNvSpPr txBox="1">
            <a:spLocks noChangeArrowheads="1"/>
          </p:cNvSpPr>
          <p:nvPr/>
        </p:nvSpPr>
        <p:spPr bwMode="auto">
          <a:xfrm>
            <a:off x="234950" y="1987550"/>
            <a:ext cx="5146675" cy="189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Wir haben das Problem mit einem schwachen Zeiger für eine Richtung der Beziehung zwischen Personen gelöst…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Wie hätte man das sonst lösen können?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Was wäre die Konsequenz?</a:t>
            </a:r>
          </a:p>
        </p:txBody>
      </p:sp>
    </p:spTree>
    <p:extLst>
      <p:ext uri="{BB962C8B-B14F-4D97-AF65-F5344CB8AC3E}">
        <p14:creationId xmlns:p14="http://schemas.microsoft.com/office/powerpoint/2010/main" val="1633874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Lösung: Verzicht auf Zeiger (I)</a:t>
            </a:r>
            <a:endParaRPr lang="en-US" dirty="0"/>
          </a:p>
        </p:txBody>
      </p:sp>
      <p:sp>
        <p:nvSpPr>
          <p:cNvPr id="13" name="Textfeld 12"/>
          <p:cNvSpPr txBox="1"/>
          <p:nvPr/>
        </p:nvSpPr>
        <p:spPr>
          <a:xfrm>
            <a:off x="283949" y="2171354"/>
            <a:ext cx="3745111" cy="2023025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1600" b="1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6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6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pPr algn="l"/>
            <a:r>
              <a:rPr lang="en-US" sz="1600" b="1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6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algn="l"/>
            <a:r>
              <a:rPr lang="en-US" sz="1600" dirty="0">
                <a:solidFill>
                  <a:srgbClr val="3F7F5F"/>
                </a:solidFill>
                <a:highlight>
                  <a:srgbClr val="E8F2FE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// ...</a:t>
            </a:r>
            <a:r>
              <a:rPr lang="en-US" sz="1600" b="1" dirty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1600" b="1" dirty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dirty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private</a:t>
            </a:r>
            <a:r>
              <a:rPr lang="en-US" sz="1600" b="1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br>
              <a:rPr lang="en-US" sz="1600" b="1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600" dirty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600" dirty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friends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F7F5F"/>
                </a:solidFill>
                <a:highlight>
                  <a:srgbClr val="E8F2FE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// ...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9" name="Textfeld 28"/>
          <p:cNvSpPr txBox="1"/>
          <p:nvPr/>
        </p:nvSpPr>
        <p:spPr>
          <a:xfrm>
            <a:off x="4222044" y="2175946"/>
            <a:ext cx="4827008" cy="2023025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1600" b="1" dirty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600" b="1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b="1" dirty="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Elevator</a:t>
            </a:r>
            <a:r>
              <a:rPr lang="en-US" sz="1600" b="1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pPr algn="l"/>
            <a:r>
              <a:rPr lang="en-US" sz="1600" b="1" dirty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600" b="1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algn="l"/>
            <a:r>
              <a:rPr lang="en-US" sz="1600" dirty="0" smtClean="0">
                <a:solidFill>
                  <a:srgbClr val="3F7F5F"/>
                </a:solidFill>
                <a:highlight>
                  <a:srgbClr val="E8F2FE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// ...</a:t>
            </a:r>
            <a:r>
              <a:rPr lang="en-US" sz="1600" b="1" dirty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1600" b="1" dirty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dirty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private</a:t>
            </a:r>
            <a:r>
              <a:rPr lang="en-US" sz="1600" b="1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br>
              <a:rPr lang="en-US" sz="1600" b="1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600" dirty="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600" dirty="0" err="1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containedPersons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 smtClean="0">
                <a:solidFill>
                  <a:srgbClr val="3F7F5F"/>
                </a:solidFill>
                <a:highlight>
                  <a:srgbClr val="E8F2FE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// ...</a:t>
            </a:r>
            <a:endParaRPr lang="en-US" sz="1600" dirty="0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0" name="Textfeld 29"/>
          <p:cNvSpPr txBox="1"/>
          <p:nvPr/>
        </p:nvSpPr>
        <p:spPr>
          <a:xfrm>
            <a:off x="274638" y="4333715"/>
            <a:ext cx="4957342" cy="2023025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1600" b="1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6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b="1" dirty="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Floor </a:t>
            </a:r>
            <a:r>
              <a:rPr lang="en-US" sz="1600" b="1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endParaRPr lang="en-US" sz="1600" b="1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600" b="1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6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algn="l"/>
            <a:r>
              <a:rPr lang="en-US" sz="1600" dirty="0">
                <a:solidFill>
                  <a:srgbClr val="3F7F5F"/>
                </a:solidFill>
                <a:highlight>
                  <a:srgbClr val="E8F2FE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// ...</a:t>
            </a:r>
            <a:r>
              <a:rPr lang="en-US" sz="1600" b="1" dirty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1600" b="1" dirty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dirty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private</a:t>
            </a:r>
            <a:r>
              <a:rPr lang="en-US" sz="1600" b="1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br>
              <a:rPr lang="en-US" sz="1600" b="1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600" dirty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600" dirty="0" err="1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containedPersons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F7F5F"/>
                </a:solidFill>
                <a:highlight>
                  <a:srgbClr val="E8F2FE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// ...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1" name="Abgerundete rechteckige Legende 30"/>
          <p:cNvSpPr/>
          <p:nvPr/>
        </p:nvSpPr>
        <p:spPr>
          <a:xfrm>
            <a:off x="5868144" y="4419326"/>
            <a:ext cx="3180909" cy="806450"/>
          </a:xfrm>
          <a:prstGeom prst="wedgeRoundRectCallout">
            <a:avLst>
              <a:gd name="adj1" fmla="val -55200"/>
              <a:gd name="adj2" fmla="val -9741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 smtClean="0">
                <a:solidFill>
                  <a:schemeClr val="bg1"/>
                </a:solidFill>
              </a:rPr>
              <a:t>Welches neue Problem handeln wir uns damit ein?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32" name="Textfeld 31"/>
          <p:cNvSpPr txBox="1">
            <a:spLocks noChangeArrowheads="1"/>
          </p:cNvSpPr>
          <p:nvPr/>
        </p:nvSpPr>
        <p:spPr bwMode="auto">
          <a:xfrm>
            <a:off x="5482995" y="4365879"/>
            <a:ext cx="231775" cy="950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de-DE" altLang="de-DE" sz="6000" b="1" dirty="0" smtClean="0">
                <a:solidFill>
                  <a:srgbClr val="005AA9"/>
                </a:solidFill>
              </a:rPr>
              <a:t>?</a:t>
            </a:r>
            <a:endParaRPr lang="de-DE" altLang="de-DE" sz="6000" b="1" dirty="0">
              <a:solidFill>
                <a:srgbClr val="005AA9"/>
              </a:solidFill>
            </a:endParaRPr>
          </a:p>
        </p:txBody>
      </p:sp>
      <p:sp>
        <p:nvSpPr>
          <p:cNvPr id="33" name="Abgerundete rechteckige Legende 32"/>
          <p:cNvSpPr/>
          <p:nvPr/>
        </p:nvSpPr>
        <p:spPr>
          <a:xfrm>
            <a:off x="5868143" y="5373216"/>
            <a:ext cx="3180909" cy="806450"/>
          </a:xfrm>
          <a:prstGeom prst="wedgeRoundRectCallout">
            <a:avLst>
              <a:gd name="adj1" fmla="val -22920"/>
              <a:gd name="adj2" fmla="val -7125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 smtClean="0">
                <a:solidFill>
                  <a:schemeClr val="bg1"/>
                </a:solidFill>
              </a:rPr>
              <a:t>Eine Person existiert jetzt </a:t>
            </a:r>
            <a:r>
              <a:rPr lang="de-DE" b="1" smtClean="0">
                <a:solidFill>
                  <a:schemeClr val="bg1"/>
                </a:solidFill>
              </a:rPr>
              <a:t>mehrfach</a:t>
            </a:r>
            <a:r>
              <a:rPr lang="de-DE" smtClean="0">
                <a:solidFill>
                  <a:schemeClr val="bg1"/>
                </a:solidFill>
              </a:rPr>
              <a:t>! (s. nächste Folie)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34" name="Textfeld 33"/>
          <p:cNvSpPr txBox="1">
            <a:spLocks noChangeArrowheads="1"/>
          </p:cNvSpPr>
          <p:nvPr/>
        </p:nvSpPr>
        <p:spPr bwMode="auto">
          <a:xfrm>
            <a:off x="5508104" y="5316792"/>
            <a:ext cx="231775" cy="950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de-DE" altLang="de-DE" sz="6000" b="1" dirty="0">
                <a:solidFill>
                  <a:srgbClr val="005AA9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170977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/>
      <p:bldP spid="33" grpId="0" animBg="1"/>
      <p:bldP spid="34" grpId="0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Lösung: Verzicht auf Zeiger (</a:t>
            </a:r>
            <a:r>
              <a:rPr lang="de-DE" smtClean="0"/>
              <a:t>II)</a:t>
            </a:r>
            <a:endParaRPr lang="en-US" dirty="0"/>
          </a:p>
        </p:txBody>
      </p:sp>
      <p:sp>
        <p:nvSpPr>
          <p:cNvPr id="4" name="Textfeld 3"/>
          <p:cNvSpPr txBox="1"/>
          <p:nvPr/>
        </p:nvSpPr>
        <p:spPr>
          <a:xfrm>
            <a:off x="250825" y="1556797"/>
            <a:ext cx="8532813" cy="3501724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l"/>
            <a:r>
              <a:rPr lang="en-US" sz="1400" b="1" dirty="0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</a:t>
            </a:r>
            <a:r>
              <a:rPr lang="en-US" sz="1400" b="1" dirty="0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argc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**</a:t>
            </a:r>
            <a:r>
              <a:rPr lang="en-US" sz="1400" b="1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1400" b="1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algn="l"/>
            <a:endParaRPr lang="en-US" sz="1400" b="1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dirty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eve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"Eve"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55.0); </a:t>
            </a:r>
            <a:r>
              <a:rPr lang="en-US" sz="1400" dirty="0">
                <a:solidFill>
                  <a:srgbClr val="3F7F5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initial weight: 55kg</a:t>
            </a:r>
          </a:p>
          <a:p>
            <a:pPr algn="l"/>
            <a:r>
              <a:rPr lang="en-US" sz="1400" dirty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"Bob"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80.0); </a:t>
            </a:r>
            <a:r>
              <a:rPr lang="en-US" sz="1400" dirty="0">
                <a:solidFill>
                  <a:srgbClr val="3F7F5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initial weight: 80kg</a:t>
            </a:r>
          </a:p>
          <a:p>
            <a:pPr algn="l"/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bob.getName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&lt;&lt;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 </a:t>
            </a:r>
            <a:r>
              <a:rPr lang="en-US" sz="1400" dirty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has </a:t>
            </a:r>
            <a:r>
              <a:rPr lang="en-US" sz="14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weight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&lt;&lt;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bob.getWeight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&lt;&lt; </a:t>
            </a:r>
            <a:r>
              <a:rPr lang="en-US" sz="1400" b="1" dirty="0" err="1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dirty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 i="1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makeFriends</a:t>
            </a:r>
            <a:r>
              <a:rPr lang="en-US" sz="1400" i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(eve, bob);</a:t>
            </a:r>
          </a:p>
          <a:p>
            <a:pPr algn="l"/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dirty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&amp;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bobAsEvesFriend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eve.getFriends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().at(0);</a:t>
            </a:r>
          </a:p>
          <a:p>
            <a:pPr algn="l"/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bobAsEvesFriend.setWeight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(95);</a:t>
            </a:r>
          </a:p>
          <a:p>
            <a:pPr lvl="0" algn="l"/>
            <a:r>
              <a:rPr lang="en-US" sz="1400" dirty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en-US" sz="1400" dirty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bobAsEvesFriend.getName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&lt;&lt;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 </a:t>
            </a:r>
            <a:r>
              <a:rPr lang="en-US" sz="1400" dirty="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[as Eve's friend] has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weight 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&lt;&lt;  </a:t>
            </a:r>
            <a:b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dirty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bobAsEvesFriend.getWeight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&lt;&lt; </a:t>
            </a:r>
            <a:r>
              <a:rPr lang="en-US" sz="1400" b="1" dirty="0" err="1" smtClean="0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400" b="1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400" b="1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b="1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1400" b="1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bob.getName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&lt;&lt;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 </a:t>
            </a:r>
            <a:r>
              <a:rPr lang="en-US" sz="1400" dirty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has </a:t>
            </a:r>
            <a:r>
              <a:rPr lang="en-US" sz="14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weight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&lt;&lt;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bob.getWeight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&lt;&lt; </a:t>
            </a:r>
            <a:r>
              <a:rPr lang="en-US" sz="1400" b="1" dirty="0" err="1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400" b="1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endParaRPr lang="en-US" sz="1400" dirty="0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250825" y="5308068"/>
            <a:ext cx="5653386" cy="1122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err="1" smtClean="0">
                <a:solidFill>
                  <a:srgbClr val="000000"/>
                </a:solidFill>
                <a:latin typeface="+mj-lt"/>
              </a:rPr>
              <a:t>Ausgabe</a:t>
            </a:r>
            <a:r>
              <a:rPr lang="en-US" b="1" smtClean="0">
                <a:solidFill>
                  <a:srgbClr val="000000"/>
                </a:solidFill>
                <a:latin typeface="+mj-lt"/>
              </a:rPr>
              <a:t>: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Bob 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has weight 80</a:t>
            </a:r>
          </a:p>
          <a:p>
            <a:pPr algn="l"/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Bob [as Eve's friend] has weight 95</a:t>
            </a:r>
          </a:p>
          <a:p>
            <a:pPr algn="l"/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Bob has weight 80</a:t>
            </a:r>
            <a:endParaRPr lang="en-US" dirty="0"/>
          </a:p>
        </p:txBody>
      </p:sp>
      <p:sp>
        <p:nvSpPr>
          <p:cNvPr id="15" name="Abgerundete rechteckige Legende 14"/>
          <p:cNvSpPr/>
          <p:nvPr/>
        </p:nvSpPr>
        <p:spPr>
          <a:xfrm>
            <a:off x="4873340" y="5201738"/>
            <a:ext cx="4067944" cy="645106"/>
          </a:xfrm>
          <a:prstGeom prst="wedgeRoundRectCallout">
            <a:avLst>
              <a:gd name="adj1" fmla="val -63344"/>
              <a:gd name="adj2" fmla="val 4725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Mit </a:t>
            </a:r>
            <a:r>
              <a:rPr lang="de-DE" b="1" smtClean="0">
                <a:solidFill>
                  <a:schemeClr val="bg1"/>
                </a:solidFill>
              </a:rPr>
              <a:t>immutablen Objekten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br>
              <a:rPr lang="de-DE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</a:rPr>
              <a:t>(</a:t>
            </a:r>
            <a:r>
              <a:rPr lang="de-DE" smtClean="0">
                <a:solidFill>
                  <a:schemeClr val="bg1"/>
                </a:solidFill>
                <a:sym typeface="Wingdings" panose="05000000000000000000" pitchFamily="2" charset="2"/>
              </a:rPr>
              <a:t> </a:t>
            </a:r>
            <a:r>
              <a:rPr lang="de-DE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java.lang.String</a:t>
            </a:r>
            <a:r>
              <a:rPr lang="de-DE" smtClean="0">
                <a:solidFill>
                  <a:schemeClr val="bg1"/>
                </a:solidFill>
              </a:rPr>
              <a:t>) umgehbar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3" name="Rechteck 2"/>
          <p:cNvSpPr/>
          <p:nvPr/>
        </p:nvSpPr>
        <p:spPr>
          <a:xfrm>
            <a:off x="5232815" y="6250562"/>
            <a:ext cx="3348995" cy="2640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>
                <a:hlinkClick r:id="rId2"/>
              </a:rPr>
              <a:t>https://</a:t>
            </a:r>
            <a:r>
              <a:rPr lang="en-US" sz="1200" smtClean="0">
                <a:hlinkClick r:id="rId2"/>
              </a:rPr>
              <a:t>en.wikipedia.org/wiki/Immutable_object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311794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5" grpId="0" animBg="1"/>
    </p:bld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Zusammenfassung: Übergabe und Rückgabe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smtClean="0"/>
              <a:t>Java</a:t>
            </a:r>
          </a:p>
          <a:p>
            <a:pPr marL="520700" indent="-342900"/>
            <a:r>
              <a:rPr lang="en-US" b="1" smtClean="0"/>
              <a:t>Keinerlei "Konfigurationsmöglichkeit" </a:t>
            </a:r>
          </a:p>
          <a:p>
            <a:pPr marL="692150" lvl="1" indent="-342900"/>
            <a:r>
              <a:rPr lang="en-US" smtClean="0"/>
              <a:t>Primitive "by value" (d.h.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mtClean="0"/>
              <a:t>,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double</a:t>
            </a:r>
            <a:r>
              <a:rPr lang="en-US" smtClean="0"/>
              <a:t>, …)</a:t>
            </a:r>
          </a:p>
          <a:p>
            <a:pPr marL="692150" lvl="1" indent="-342900"/>
            <a:r>
              <a:rPr lang="en-US" smtClean="0"/>
              <a:t>Objekte "by reference" (d.h.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Object</a:t>
            </a:r>
            <a:r>
              <a:rPr lang="en-US" smtClean="0"/>
              <a:t>,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mtClean="0"/>
              <a:t>, …)</a:t>
            </a:r>
          </a:p>
          <a:p>
            <a:pPr marL="520700" indent="-342900"/>
            <a:r>
              <a:rPr lang="en-US" b="1"/>
              <a:t>Übergabe</a:t>
            </a:r>
            <a:r>
              <a:rPr lang="en-US" smtClean="0"/>
              <a:t>: Einzige Variation ist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final</a:t>
            </a:r>
            <a:r>
              <a:rPr lang="en-US" smtClean="0"/>
              <a:t> oder nicht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final</a:t>
            </a:r>
            <a:r>
              <a:rPr lang="en-US" smtClean="0"/>
              <a:t> </a:t>
            </a:r>
          </a:p>
          <a:p>
            <a:pPr marL="692150" lvl="1" indent="-342900"/>
            <a:r>
              <a:rPr lang="en-US" smtClean="0"/>
              <a:t>Auswirkung innerhalb der Methode (bzgl. Neuzuweisung)</a:t>
            </a:r>
          </a:p>
          <a:p>
            <a:pPr marL="881063" lvl="2" indent="-342900"/>
            <a:endParaRPr lang="en-US" smtClean="0"/>
          </a:p>
          <a:p>
            <a:pPr marL="0" indent="0">
              <a:buNone/>
            </a:pPr>
            <a:r>
              <a:rPr lang="en-US" b="1" smtClean="0"/>
              <a:t>C++</a:t>
            </a:r>
          </a:p>
          <a:p>
            <a:pPr marL="520700" indent="-342900"/>
            <a:r>
              <a:rPr lang="en-US" b="1" smtClean="0"/>
              <a:t>Alles konfigurierbar</a:t>
            </a:r>
            <a:r>
              <a:rPr lang="en-US" smtClean="0"/>
              <a:t>, aber anspruchsvoller</a:t>
            </a:r>
          </a:p>
          <a:p>
            <a:pPr marL="520700" indent="-342900"/>
            <a:r>
              <a:rPr lang="en-US" b="1" smtClean="0"/>
              <a:t>Übergabe</a:t>
            </a:r>
            <a:r>
              <a:rPr lang="en-US" smtClean="0"/>
              <a:t> unabhängig ob primitiver oder komplexer Datentyp</a:t>
            </a:r>
          </a:p>
          <a:p>
            <a:pPr marL="692150" lvl="1" indent="-342900"/>
            <a:r>
              <a:rPr lang="en-US" smtClean="0"/>
              <a:t>"pass by value"</a:t>
            </a:r>
          </a:p>
          <a:p>
            <a:pPr marL="692150" lvl="1" indent="-342900"/>
            <a:r>
              <a:rPr lang="en-US" smtClean="0"/>
              <a:t>"pass by reference (to const)"</a:t>
            </a:r>
          </a:p>
          <a:p>
            <a:pPr marL="692150" lvl="1" indent="-342900"/>
            <a:r>
              <a:rPr lang="en-US" smtClean="0"/>
              <a:t>"pass by pointer (to const)"</a:t>
            </a:r>
          </a:p>
          <a:p>
            <a:pPr marL="520700" indent="-342900"/>
            <a:r>
              <a:rPr lang="en-US" b="1"/>
              <a:t>Rückgabe</a:t>
            </a:r>
            <a:r>
              <a:rPr lang="en-US" b="1" smtClean="0"/>
              <a:t>:</a:t>
            </a:r>
            <a:r>
              <a:rPr lang="en-US" smtClean="0"/>
              <a:t> </a:t>
            </a:r>
          </a:p>
          <a:p>
            <a:pPr marL="692150" lvl="1" indent="-342900"/>
            <a:r>
              <a:rPr lang="en-US" smtClean="0"/>
              <a:t>"return by value" (sicher, aber Zusatzaufwand durch Kopie, evtl. Copy Elision)</a:t>
            </a:r>
          </a:p>
          <a:p>
            <a:pPr marL="692150" lvl="1" indent="-342900"/>
            <a:r>
              <a:rPr lang="en-US" smtClean="0"/>
              <a:t>"return by reference (to const)" </a:t>
            </a:r>
            <a:r>
              <a:rPr lang="en-US"/>
              <a:t>(effizient, aber Gefahr von Speicherfehlern</a:t>
            </a:r>
            <a:r>
              <a:rPr lang="en-US" smtClean="0"/>
              <a:t>)</a:t>
            </a:r>
          </a:p>
          <a:p>
            <a:pPr marL="692150" lvl="1" indent="-342900"/>
            <a:r>
              <a:rPr lang="en-US" smtClean="0"/>
              <a:t>"return by pointer (to const)" (effizient, aber Gefahr von Speicherfehlern)</a:t>
            </a:r>
          </a:p>
          <a:p>
            <a:pPr marL="692150" lvl="1" indent="-34290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672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" descr="http://static.tvtropes.org/pmwiki/pub/images/Bear_Trap_742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8400" y="4893916"/>
            <a:ext cx="2271929" cy="1521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082" name="Picture 2" descr="C:\Users\anjorin\Dropbox\Home\documents\uni\c++_praktikum\SoSe2013\Clipart\iStock_000010564543XSmal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975" y="1773238"/>
            <a:ext cx="1900238" cy="142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2" descr="C:\Users\anjorin\Dropbox\Home\documents\uni\c++_praktikum\SoSe2013\Clipart\iStock_000017121858XSmall.jpg"/>
          <p:cNvPicPr>
            <a:picLocks noChangeAspect="1" noChangeArrowheads="1"/>
          </p:cNvPicPr>
          <p:nvPr/>
        </p:nvPicPr>
        <p:blipFill>
          <a:blip r:embed="rId4" cstate="print">
            <a:extLst/>
          </a:blip>
          <a:srcRect/>
          <a:stretch>
            <a:fillRect/>
          </a:stretch>
        </p:blipFill>
        <p:spPr bwMode="auto">
          <a:xfrm>
            <a:off x="2123728" y="2204864"/>
            <a:ext cx="4052159" cy="3181618"/>
          </a:xfrm>
          <a:prstGeom prst="ellipse">
            <a:avLst/>
          </a:prstGeom>
          <a:ln>
            <a:noFill/>
          </a:ln>
          <a:effectLst>
            <a:softEdge rad="317500"/>
          </a:effectLst>
          <a:extLst/>
        </p:spPr>
      </p:pic>
      <p:sp>
        <p:nvSpPr>
          <p:cNvPr id="4608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Zusammenfassung</a:t>
            </a:r>
          </a:p>
        </p:txBody>
      </p:sp>
      <p:pic>
        <p:nvPicPr>
          <p:cNvPr id="46085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1475" y="4437063"/>
            <a:ext cx="901700" cy="1120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Legende mit Pfeil nach rechts 6"/>
          <p:cNvSpPr/>
          <p:nvPr/>
        </p:nvSpPr>
        <p:spPr bwMode="auto">
          <a:xfrm>
            <a:off x="5148263" y="4797425"/>
            <a:ext cx="2808287" cy="498475"/>
          </a:xfrm>
          <a:prstGeom prst="rightArrowCallout">
            <a:avLst>
              <a:gd name="adj1" fmla="val 21603"/>
              <a:gd name="adj2" fmla="val 21602"/>
              <a:gd name="adj3" fmla="val 82763"/>
              <a:gd name="adj4" fmla="val 18247"/>
            </a:avLst>
          </a:prstGeom>
          <a:solidFill>
            <a:schemeClr val="accent1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>
              <a:defRPr/>
            </a:pPr>
            <a:r>
              <a:rPr lang="de-DE" dirty="0"/>
              <a:t>Eve</a:t>
            </a:r>
          </a:p>
        </p:txBody>
      </p:sp>
      <p:sp>
        <p:nvSpPr>
          <p:cNvPr id="46087" name="Textfeld 7"/>
          <p:cNvSpPr txBox="1">
            <a:spLocks noChangeArrowheads="1"/>
          </p:cNvSpPr>
          <p:nvPr/>
        </p:nvSpPr>
        <p:spPr bwMode="auto">
          <a:xfrm>
            <a:off x="7912100" y="5516563"/>
            <a:ext cx="981075" cy="350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:Person</a:t>
            </a:r>
          </a:p>
        </p:txBody>
      </p:sp>
      <p:sp>
        <p:nvSpPr>
          <p:cNvPr id="46088" name="Abgerundetes Rechteck 8"/>
          <p:cNvSpPr>
            <a:spLocks noChangeArrowheads="1"/>
          </p:cNvSpPr>
          <p:nvPr/>
        </p:nvSpPr>
        <p:spPr bwMode="auto">
          <a:xfrm>
            <a:off x="4932363" y="4643438"/>
            <a:ext cx="3059112" cy="792162"/>
          </a:xfrm>
          <a:prstGeom prst="roundRect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46089" name="Textfeld 9"/>
          <p:cNvSpPr txBox="1">
            <a:spLocks noChangeArrowheads="1"/>
          </p:cNvSpPr>
          <p:nvPr/>
        </p:nvSpPr>
        <p:spPr bwMode="auto">
          <a:xfrm>
            <a:off x="4643438" y="4868863"/>
            <a:ext cx="438150" cy="350837"/>
          </a:xfrm>
          <a:prstGeom prst="rect">
            <a:avLst/>
          </a:prstGeom>
          <a:solidFill>
            <a:schemeClr val="bg1"/>
          </a:solidFill>
          <a:ln w="9525">
            <a:solidFill>
              <a:srgbClr val="7030A0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latin typeface="Consolas" pitchFamily="49" charset="0"/>
                <a:cs typeface="Consolas" pitchFamily="49" charset="0"/>
              </a:rPr>
              <a:t>1.</a:t>
            </a:r>
          </a:p>
        </p:txBody>
      </p:sp>
      <p:sp>
        <p:nvSpPr>
          <p:cNvPr id="11" name="Wolke 10"/>
          <p:cNvSpPr/>
          <p:nvPr/>
        </p:nvSpPr>
        <p:spPr bwMode="auto">
          <a:xfrm>
            <a:off x="5148263" y="1773238"/>
            <a:ext cx="3384550" cy="2376487"/>
          </a:xfrm>
          <a:prstGeom prst="cloud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46091" name="Textfeld 11"/>
          <p:cNvSpPr txBox="1">
            <a:spLocks noChangeArrowheads="1"/>
          </p:cNvSpPr>
          <p:nvPr/>
        </p:nvSpPr>
        <p:spPr bwMode="auto">
          <a:xfrm>
            <a:off x="7092950" y="2792413"/>
            <a:ext cx="388938" cy="436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400" b="0"/>
              <a:t>&amp;</a:t>
            </a:r>
          </a:p>
        </p:txBody>
      </p:sp>
      <p:sp>
        <p:nvSpPr>
          <p:cNvPr id="46092" name="Textfeld 13"/>
          <p:cNvSpPr txBox="1">
            <a:spLocks noChangeArrowheads="1"/>
          </p:cNvSpPr>
          <p:nvPr/>
        </p:nvSpPr>
        <p:spPr bwMode="auto">
          <a:xfrm>
            <a:off x="6993474" y="2349500"/>
            <a:ext cx="1005403" cy="435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400" dirty="0" err="1">
                <a:solidFill>
                  <a:srgbClr val="005AA9"/>
                </a:solidFill>
              </a:rPr>
              <a:t>const</a:t>
            </a:r>
            <a:endParaRPr lang="de-DE" altLang="de-DE" sz="2400" dirty="0">
              <a:solidFill>
                <a:srgbClr val="005AA9"/>
              </a:solidFill>
            </a:endParaRPr>
          </a:p>
        </p:txBody>
      </p:sp>
      <p:sp>
        <p:nvSpPr>
          <p:cNvPr id="46093" name="Textfeld 14"/>
          <p:cNvSpPr txBox="1">
            <a:spLocks noChangeArrowheads="1"/>
          </p:cNvSpPr>
          <p:nvPr/>
        </p:nvSpPr>
        <p:spPr bwMode="auto">
          <a:xfrm>
            <a:off x="5697538" y="2781300"/>
            <a:ext cx="1058862" cy="43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400" b="0"/>
              <a:t>Zeiger</a:t>
            </a:r>
          </a:p>
        </p:txBody>
      </p:sp>
      <p:sp>
        <p:nvSpPr>
          <p:cNvPr id="46094" name="Textfeld 15"/>
          <p:cNvSpPr txBox="1">
            <a:spLocks noChangeArrowheads="1"/>
          </p:cNvSpPr>
          <p:nvPr/>
        </p:nvSpPr>
        <p:spPr bwMode="auto">
          <a:xfrm>
            <a:off x="5508625" y="3211513"/>
            <a:ext cx="1435100" cy="43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400" b="0"/>
              <a:t>Referenz</a:t>
            </a:r>
          </a:p>
        </p:txBody>
      </p:sp>
      <p:sp>
        <p:nvSpPr>
          <p:cNvPr id="46095" name="Textfeld 16"/>
          <p:cNvSpPr txBox="1">
            <a:spLocks noChangeArrowheads="1"/>
          </p:cNvSpPr>
          <p:nvPr/>
        </p:nvSpPr>
        <p:spPr bwMode="auto">
          <a:xfrm>
            <a:off x="5580063" y="2266950"/>
            <a:ext cx="1293812" cy="436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400" b="0"/>
              <a:t>Variable</a:t>
            </a:r>
          </a:p>
        </p:txBody>
      </p:sp>
      <p:sp>
        <p:nvSpPr>
          <p:cNvPr id="46096" name="Textfeld 17"/>
          <p:cNvSpPr txBox="1">
            <a:spLocks noChangeArrowheads="1"/>
          </p:cNvSpPr>
          <p:nvPr/>
        </p:nvSpPr>
        <p:spPr bwMode="auto">
          <a:xfrm>
            <a:off x="7534275" y="3022600"/>
            <a:ext cx="304800" cy="436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400" b="0"/>
              <a:t>*</a:t>
            </a:r>
          </a:p>
        </p:txBody>
      </p:sp>
      <p:sp>
        <p:nvSpPr>
          <p:cNvPr id="19" name="Wolke 18"/>
          <p:cNvSpPr/>
          <p:nvPr/>
        </p:nvSpPr>
        <p:spPr bwMode="auto">
          <a:xfrm>
            <a:off x="107950" y="3857625"/>
            <a:ext cx="3384550" cy="2376488"/>
          </a:xfrm>
          <a:prstGeom prst="cloud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46098" name="Textfeld 19"/>
          <p:cNvSpPr txBox="1">
            <a:spLocks noChangeArrowheads="1"/>
          </p:cNvSpPr>
          <p:nvPr/>
        </p:nvSpPr>
        <p:spPr bwMode="auto">
          <a:xfrm>
            <a:off x="730250" y="4289425"/>
            <a:ext cx="1025525" cy="43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400" b="0"/>
              <a:t>delete</a:t>
            </a:r>
          </a:p>
        </p:txBody>
      </p:sp>
      <p:sp>
        <p:nvSpPr>
          <p:cNvPr id="46099" name="Textfeld 20"/>
          <p:cNvSpPr txBox="1">
            <a:spLocks noChangeArrowheads="1"/>
          </p:cNvSpPr>
          <p:nvPr/>
        </p:nvSpPr>
        <p:spPr bwMode="auto">
          <a:xfrm>
            <a:off x="566738" y="5226050"/>
            <a:ext cx="750887" cy="43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400" b="0"/>
              <a:t>new</a:t>
            </a:r>
          </a:p>
        </p:txBody>
      </p:sp>
      <p:sp>
        <p:nvSpPr>
          <p:cNvPr id="46100" name="Textfeld 21"/>
          <p:cNvSpPr txBox="1">
            <a:spLocks noChangeArrowheads="1"/>
          </p:cNvSpPr>
          <p:nvPr/>
        </p:nvSpPr>
        <p:spPr bwMode="auto">
          <a:xfrm>
            <a:off x="1477963" y="4792663"/>
            <a:ext cx="1784350" cy="436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400" b="0"/>
              <a:t>T(const T&amp;)</a:t>
            </a:r>
          </a:p>
        </p:txBody>
      </p:sp>
    </p:spTree>
    <p:extLst>
      <p:ext uri="{BB962C8B-B14F-4D97-AF65-F5344CB8AC3E}">
        <p14:creationId xmlns:p14="http://schemas.microsoft.com/office/powerpoint/2010/main" val="3417124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smtClean="0"/>
              <a:t>Programmierpraktikum C und C++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 smtClean="0"/>
              <a:t>Vererbung und Polymorphie</a:t>
            </a:r>
          </a:p>
        </p:txBody>
      </p:sp>
    </p:spTree>
    <p:extLst>
      <p:ext uri="{BB962C8B-B14F-4D97-AF65-F5344CB8AC3E}">
        <p14:creationId xmlns:p14="http://schemas.microsoft.com/office/powerpoint/2010/main" val="2068011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Was </a:t>
            </a:r>
            <a:r>
              <a:rPr lang="en-US" err="1" smtClean="0"/>
              <a:t>ist</a:t>
            </a:r>
            <a:r>
              <a:rPr lang="en-US" smtClean="0"/>
              <a:t> (Untertyp-)Polymorphie?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b="1" smtClean="0"/>
              <a:t>Bedeutung: </a:t>
            </a:r>
            <a:r>
              <a:rPr lang="en-US" smtClean="0"/>
              <a:t>Eine </a:t>
            </a:r>
            <a:r>
              <a:rPr lang="en-US" dirty="0" smtClean="0"/>
              <a:t>Variable </a:t>
            </a:r>
            <a:r>
              <a:rPr lang="en-US" dirty="0" err="1" smtClean="0"/>
              <a:t>kann</a:t>
            </a:r>
            <a:r>
              <a:rPr lang="en-US" dirty="0" smtClean="0"/>
              <a:t> </a:t>
            </a:r>
            <a:r>
              <a:rPr lang="en-US" dirty="0" err="1" smtClean="0"/>
              <a:t>Instanzen</a:t>
            </a:r>
            <a:r>
              <a:rPr lang="en-US" dirty="0" smtClean="0"/>
              <a:t> </a:t>
            </a:r>
            <a:r>
              <a:rPr lang="en-US" dirty="0" err="1" smtClean="0"/>
              <a:t>verschiedener</a:t>
            </a:r>
            <a:r>
              <a:rPr lang="en-US" dirty="0" smtClean="0"/>
              <a:t> </a:t>
            </a:r>
            <a:r>
              <a:rPr lang="en-US" smtClean="0"/>
              <a:t>Klassen enthalten, die eine Unterklasse des statischen Typs der Variable sind.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b="1" smtClean="0"/>
              <a:t>Beispiel</a:t>
            </a:r>
            <a:r>
              <a:rPr lang="en-US" smtClean="0"/>
              <a:t>: </a:t>
            </a:r>
            <a:br>
              <a:rPr lang="en-US" smtClean="0"/>
            </a:br>
            <a:r>
              <a:rPr lang="en-US" sz="1600" smtClean="0">
                <a:latin typeface="Consolas" panose="020B0609020204030204" pitchFamily="49" charset="0"/>
                <a:cs typeface="Consolas" panose="020B0609020204030204" pitchFamily="49" charset="0"/>
              </a:rPr>
              <a:t>ElevatorStrategy *strategy = new EnergyMinimizingStrategy(); //(1)</a:t>
            </a:r>
            <a:br>
              <a:rPr lang="en-US" sz="160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smtClean="0">
                <a:latin typeface="Consolas" panose="020B0609020204030204" pitchFamily="49" charset="0"/>
                <a:cs typeface="Consolas" panose="020B0609020204030204" pitchFamily="49" charset="0"/>
              </a:rPr>
              <a:t>strategy = new WaitingTimeMinimizingStrategy(); // (2)</a:t>
            </a:r>
            <a:endParaRPr lang="en-US" sz="18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/>
            <a:r>
              <a:rPr lang="en-US" b="1" smtClean="0"/>
              <a:t>Statischer Typ</a:t>
            </a:r>
            <a:r>
              <a:rPr lang="en-US" smtClean="0"/>
              <a:t> (zur Compilezeit) von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strategy</a:t>
            </a:r>
            <a:r>
              <a:rPr lang="en-US" smtClean="0"/>
              <a:t>:  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ElevatorStrategy *</a:t>
            </a:r>
          </a:p>
          <a:p>
            <a:pPr marL="692150" lvl="1" indent="-342900"/>
            <a:r>
              <a:rPr lang="en-US" b="1" smtClean="0"/>
              <a:t>Dynamischer Typ</a:t>
            </a:r>
            <a:r>
              <a:rPr lang="en-US" smtClean="0"/>
              <a:t> (zur Laufzeit) von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strategy</a:t>
            </a:r>
            <a:r>
              <a:rPr lang="en-US" smtClean="0"/>
              <a:t>:</a:t>
            </a:r>
          </a:p>
          <a:p>
            <a:pPr marL="881063" lvl="2" indent="-342900">
              <a:buFont typeface="+mj-lt"/>
              <a:buAutoNum type="arabicPeriod"/>
            </a:pP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EnergyMinimizingStrategy *</a:t>
            </a:r>
          </a:p>
          <a:p>
            <a:pPr marL="881063" lvl="2" indent="-342900">
              <a:buFont typeface="+mj-lt"/>
              <a:buAutoNum type="arabicPeriod"/>
            </a:pP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WaitingTimeMinimizingStragy *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mtClean="0"/>
              <a:t>Funktioniert in C++ </a:t>
            </a:r>
            <a:r>
              <a:rPr lang="en-US" b="1" smtClean="0"/>
              <a:t>nur mit Pointern/Referenzen</a:t>
            </a:r>
            <a:r>
              <a:rPr lang="en-US" smtClean="0"/>
              <a:t> – nicht mit Werten!</a:t>
            </a:r>
          </a:p>
          <a:p>
            <a:pPr marL="692150" lvl="1" indent="-342900"/>
            <a:endParaRPr lang="en-US" smtClean="0"/>
          </a:p>
        </p:txBody>
      </p:sp>
      <p:sp>
        <p:nvSpPr>
          <p:cNvPr id="9" name="Rechteck 8"/>
          <p:cNvSpPr/>
          <p:nvPr/>
        </p:nvSpPr>
        <p:spPr>
          <a:xfrm>
            <a:off x="1403648" y="6168359"/>
            <a:ext cx="7254552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2"/>
              </a:rPr>
              <a:t>https://en.wikipedia.org/wiki/Polymorphism_(computer_science</a:t>
            </a:r>
            <a:r>
              <a:rPr lang="en-US" sz="1200" smtClean="0">
                <a:hlinkClick r:id="rId2"/>
              </a:rPr>
              <a:t>)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436560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Ein</a:t>
            </a:r>
            <a:r>
              <a:rPr lang="en-US" dirty="0" smtClean="0"/>
              <a:t> </a:t>
            </a:r>
            <a:r>
              <a:rPr lang="en-US" dirty="0" err="1" smtClean="0"/>
              <a:t>einfaches</a:t>
            </a:r>
            <a:r>
              <a:rPr lang="en-US" dirty="0" smtClean="0"/>
              <a:t> </a:t>
            </a:r>
            <a:r>
              <a:rPr lang="en-US" dirty="0" err="1" smtClean="0"/>
              <a:t>Beispiel</a:t>
            </a:r>
            <a:r>
              <a:rPr lang="en-US" dirty="0" smtClean="0"/>
              <a:t> </a:t>
            </a:r>
            <a:r>
              <a:rPr lang="en-US" err="1" smtClean="0"/>
              <a:t>für</a:t>
            </a:r>
            <a:r>
              <a:rPr lang="en-US" smtClean="0"/>
              <a:t> Polymorphie in C++</a:t>
            </a:r>
            <a:endParaRPr lang="en-US" dirty="0"/>
          </a:p>
        </p:txBody>
      </p:sp>
      <p:sp>
        <p:nvSpPr>
          <p:cNvPr id="4" name="Textfeld 3"/>
          <p:cNvSpPr txBox="1"/>
          <p:nvPr/>
        </p:nvSpPr>
        <p:spPr>
          <a:xfrm>
            <a:off x="107504" y="1556792"/>
            <a:ext cx="4320480" cy="3456384"/>
          </a:xfrm>
          <a:prstGeom prst="foldedCorner">
            <a:avLst>
              <a:gd name="adj" fmla="val 10140"/>
            </a:avLst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005032"/>
                </a:solidFill>
                <a:latin typeface="Courier New" panose="02070309020205020404" pitchFamily="49" charset="0"/>
              </a:rPr>
              <a:t>Base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 dirty="0" smtClean="0">
                <a:solidFill>
                  <a:srgbClr val="7F0055"/>
                </a:solidFill>
                <a:latin typeface="Courier New" panose="02070309020205020404" pitchFamily="49" charset="0"/>
              </a:rPr>
              <a:t>	virtual void</a:t>
            </a:r>
            <a:r>
              <a:rPr lang="en-US" sz="14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print() {</a:t>
            </a: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		</a:t>
            </a:r>
            <a:r>
              <a:rPr lang="en-US" sz="140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cout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"B"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b="1" dirty="0" err="1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	}};</a:t>
            </a:r>
            <a:endParaRPr lang="en-US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endParaRPr lang="en-US" sz="1400" dirty="0">
              <a:latin typeface="Courier New" panose="020703090202050204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005032"/>
                </a:solidFill>
                <a:latin typeface="Courier New" panose="02070309020205020404" pitchFamily="49" charset="0"/>
              </a:rPr>
              <a:t>Child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: </a:t>
            </a: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005032"/>
                </a:solidFill>
                <a:latin typeface="Courier New" panose="02070309020205020404" pitchFamily="49" charset="0"/>
              </a:rPr>
              <a:t>Base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 dirty="0" smtClean="0">
                <a:solidFill>
                  <a:srgbClr val="7F0055"/>
                </a:solidFill>
                <a:latin typeface="Courier New" panose="02070309020205020404" pitchFamily="49" charset="0"/>
              </a:rPr>
              <a:t>	virtual void</a:t>
            </a:r>
            <a:r>
              <a:rPr lang="en-US" sz="14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print() </a:t>
            </a:r>
            <a:r>
              <a:rPr lang="en-US" sz="14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override {</a:t>
            </a:r>
            <a:endParaRPr lang="en-US" sz="1400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		</a:t>
            </a:r>
            <a:r>
              <a:rPr lang="en-US" sz="140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cout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"C"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b="1" dirty="0" err="1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	}};</a:t>
            </a:r>
            <a:endParaRPr lang="en-US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endParaRPr lang="en-US" sz="1400" dirty="0">
              <a:latin typeface="Courier New" panose="02070309020205020404" pitchFamily="49" charset="0"/>
            </a:endParaRPr>
          </a:p>
          <a:p>
            <a:pPr algn="l">
              <a:tabLst>
                <a:tab pos="177800" algn="l"/>
                <a:tab pos="355600" algn="l"/>
                <a:tab pos="2514600" algn="l"/>
              </a:tabLst>
            </a:pP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</a:rPr>
              <a:t>void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doPrint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b="1" dirty="0">
                <a:solidFill>
                  <a:srgbClr val="005032"/>
                </a:solidFill>
                <a:latin typeface="Courier New" panose="02070309020205020404" pitchFamily="49" charset="0"/>
              </a:rPr>
              <a:t>Base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b) </a:t>
            </a:r>
            <a:r>
              <a:rPr lang="en-US" sz="14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{ 		</a:t>
            </a:r>
            <a:r>
              <a:rPr lang="en-US" sz="140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b.print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(); }</a:t>
            </a:r>
            <a:endParaRPr lang="en-US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endParaRPr lang="en-US" sz="1400" dirty="0">
              <a:latin typeface="Courier New" panose="020703090202050204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</a:rPr>
              <a:t>void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doPrintRef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b="1" dirty="0">
                <a:solidFill>
                  <a:srgbClr val="005032"/>
                </a:solidFill>
                <a:latin typeface="Courier New" panose="02070309020205020404" pitchFamily="49" charset="0"/>
              </a:rPr>
              <a:t>Base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&amp;b</a:t>
            </a:r>
            <a:r>
              <a:rPr lang="en-US" sz="14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){	</a:t>
            </a:r>
            <a:r>
              <a:rPr lang="en-US" sz="140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b.print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(); }</a:t>
            </a:r>
          </a:p>
          <a:p>
            <a:pPr algn="l">
              <a:tabLst>
                <a:tab pos="177800" algn="l"/>
                <a:tab pos="355600" algn="l"/>
              </a:tabLst>
            </a:pPr>
            <a:endParaRPr lang="en-US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lvl="1" algn="l">
              <a:tabLst>
                <a:tab pos="177800" algn="l"/>
                <a:tab pos="355600" algn="l"/>
              </a:tabLst>
            </a:pPr>
            <a:r>
              <a:rPr lang="de-DE" altLang="de-DE" sz="1400" dirty="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400" dirty="0" smtClean="0">
                <a:solidFill>
                  <a:srgbClr val="3F7F5F"/>
                </a:solidFill>
                <a:latin typeface="Consolas" pitchFamily="49" charset="0"/>
              </a:rPr>
              <a:t>...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Gefaltete Ecke 4"/>
          <p:cNvSpPr/>
          <p:nvPr/>
        </p:nvSpPr>
        <p:spPr>
          <a:xfrm>
            <a:off x="4572000" y="1556792"/>
            <a:ext cx="4176464" cy="4824536"/>
          </a:xfrm>
          <a:prstGeom prst="foldedCorner">
            <a:avLst>
              <a:gd name="adj" fmla="val 9065"/>
            </a:avLst>
          </a:prstGeo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l">
              <a:tabLst>
                <a:tab pos="177800" algn="l"/>
                <a:tab pos="355600" algn="l"/>
              </a:tabLst>
            </a:pPr>
            <a:r>
              <a:rPr lang="de-DE" altLang="de-DE" sz="1400" dirty="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400" dirty="0" smtClean="0">
                <a:solidFill>
                  <a:srgbClr val="3F7F5F"/>
                </a:solidFill>
                <a:latin typeface="Consolas" pitchFamily="49" charset="0"/>
              </a:rPr>
              <a:t>...</a:t>
            </a:r>
          </a:p>
          <a:p>
            <a:pPr algn="l">
              <a:tabLst>
                <a:tab pos="177800" algn="l"/>
                <a:tab pos="355600" algn="l"/>
              </a:tabLst>
            </a:pP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 dirty="0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</a:p>
          <a:p>
            <a:pPr marL="177800" lvl="1" algn="l">
              <a:tabLst>
                <a:tab pos="177800" algn="l"/>
              </a:tabLst>
            </a:pPr>
            <a:r>
              <a:rPr lang="en-US" sz="1400" dirty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b;</a:t>
            </a:r>
          </a:p>
          <a:p>
            <a:pPr marL="177800" lvl="1" algn="l">
              <a:tabLst>
                <a:tab pos="177800" algn="l"/>
              </a:tabLst>
            </a:pPr>
            <a:r>
              <a:rPr lang="en-US" sz="1400" dirty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baseFromChild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dirty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Child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177800" lvl="1" algn="l">
              <a:tabLst>
                <a:tab pos="177800" algn="l"/>
              </a:tabLst>
            </a:pPr>
            <a:r>
              <a:rPr lang="en-US" sz="1400" dirty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Child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c;</a:t>
            </a:r>
          </a:p>
          <a:p>
            <a:pPr marL="177800" lvl="1" algn="l">
              <a:tabLst>
                <a:tab pos="177800" algn="l"/>
              </a:tabLst>
            </a:pPr>
            <a:r>
              <a:rPr lang="en-US" sz="1400" dirty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basePtrFromChild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dirty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Child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177800" lvl="1" algn="l">
              <a:tabLst>
                <a:tab pos="177800" algn="l"/>
              </a:tabLst>
            </a:pP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b.print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 </a:t>
            </a:r>
            <a:r>
              <a:rPr lang="de-DE" altLang="de-DE" sz="1400" dirty="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400" dirty="0" smtClean="0">
                <a:solidFill>
                  <a:srgbClr val="3F7F5F"/>
                </a:solidFill>
                <a:latin typeface="Consolas" pitchFamily="49" charset="0"/>
              </a:rPr>
              <a:t>B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baseFromChild.print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r>
              <a:rPr lang="de-DE" altLang="de-DE" sz="1400" dirty="0">
                <a:solidFill>
                  <a:srgbClr val="3F7F5F"/>
                </a:solidFill>
                <a:latin typeface="Consolas" pitchFamily="49" charset="0"/>
              </a:rPr>
              <a:t> // B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c.print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r>
              <a:rPr lang="de-DE" altLang="de-DE" sz="1400" dirty="0">
                <a:solidFill>
                  <a:srgbClr val="3F7F5F"/>
                </a:solidFill>
                <a:latin typeface="Consolas" pitchFamily="49" charset="0"/>
              </a:rPr>
              <a:t> // </a:t>
            </a:r>
            <a:r>
              <a:rPr lang="de-DE" altLang="de-DE" sz="1400" dirty="0" smtClean="0">
                <a:solidFill>
                  <a:srgbClr val="3F7F5F"/>
                </a:solidFill>
                <a:latin typeface="Consolas" pitchFamily="49" charset="0"/>
              </a:rPr>
              <a:t>C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basePtrFromChild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-&gt;print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r>
              <a:rPr lang="de-DE" altLang="de-DE" sz="1400" dirty="0">
                <a:solidFill>
                  <a:srgbClr val="3F7F5F"/>
                </a:solidFill>
                <a:latin typeface="Consolas" pitchFamily="49" charset="0"/>
              </a:rPr>
              <a:t> // </a:t>
            </a:r>
            <a:r>
              <a:rPr lang="de-DE" altLang="de-DE" sz="1400" dirty="0" smtClean="0">
                <a:solidFill>
                  <a:srgbClr val="3F7F5F"/>
                </a:solidFill>
                <a:latin typeface="Consolas" pitchFamily="49" charset="0"/>
              </a:rPr>
              <a:t>C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(b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de-DE" altLang="de-DE" sz="1400" dirty="0">
                <a:solidFill>
                  <a:srgbClr val="3F7F5F"/>
                </a:solidFill>
                <a:latin typeface="Consolas" pitchFamily="49" charset="0"/>
              </a:rPr>
              <a:t> // B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baseFromChild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de-DE" altLang="de-DE" sz="1400" dirty="0">
                <a:solidFill>
                  <a:srgbClr val="3F7F5F"/>
                </a:solidFill>
                <a:latin typeface="Consolas" pitchFamily="49" charset="0"/>
              </a:rPr>
              <a:t> // B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de-DE" altLang="de-DE" sz="1400" dirty="0">
                <a:solidFill>
                  <a:srgbClr val="3F7F5F"/>
                </a:solidFill>
                <a:latin typeface="Consolas" pitchFamily="49" charset="0"/>
              </a:rPr>
              <a:t> // B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basePtrFromChild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de-DE" altLang="de-DE" sz="1400" dirty="0">
                <a:solidFill>
                  <a:srgbClr val="3F7F5F"/>
                </a:solidFill>
                <a:latin typeface="Consolas" pitchFamily="49" charset="0"/>
              </a:rPr>
              <a:t> // B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doPrintRef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(b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de-DE" altLang="de-DE" sz="1400" dirty="0">
                <a:solidFill>
                  <a:srgbClr val="3F7F5F"/>
                </a:solidFill>
                <a:latin typeface="Consolas" pitchFamily="49" charset="0"/>
              </a:rPr>
              <a:t> // B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doPrintRef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baseFromChild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de-DE" altLang="de-DE" sz="1400" dirty="0">
                <a:solidFill>
                  <a:srgbClr val="3F7F5F"/>
                </a:solidFill>
                <a:latin typeface="Consolas" pitchFamily="49" charset="0"/>
              </a:rPr>
              <a:t> // B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doPrintRef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de-DE" altLang="de-DE" sz="1400" dirty="0">
                <a:solidFill>
                  <a:srgbClr val="3F7F5F"/>
                </a:solidFill>
                <a:latin typeface="Consolas" pitchFamily="49" charset="0"/>
              </a:rPr>
              <a:t> // </a:t>
            </a:r>
            <a:r>
              <a:rPr lang="de-DE" altLang="de-DE" sz="1400" dirty="0" smtClean="0">
                <a:solidFill>
                  <a:srgbClr val="3F7F5F"/>
                </a:solidFill>
                <a:latin typeface="Consolas" pitchFamily="49" charset="0"/>
              </a:rPr>
              <a:t>C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doPrintRef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basePtrFromChild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de-DE" altLang="de-DE" sz="1400" dirty="0">
                <a:solidFill>
                  <a:srgbClr val="3F7F5F"/>
                </a:solidFill>
                <a:latin typeface="Consolas" pitchFamily="49" charset="0"/>
              </a:rPr>
              <a:t> // </a:t>
            </a:r>
            <a:r>
              <a:rPr lang="de-DE" altLang="de-DE" sz="1400" dirty="0" smtClean="0">
                <a:solidFill>
                  <a:srgbClr val="3F7F5F"/>
                </a:solidFill>
                <a:latin typeface="Consolas" pitchFamily="49" charset="0"/>
              </a:rPr>
              <a:t>C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6" name="Rechteck 5"/>
          <p:cNvSpPr>
            <a:spLocks noChangeArrowheads="1"/>
          </p:cNvSpPr>
          <p:nvPr/>
        </p:nvSpPr>
        <p:spPr bwMode="auto">
          <a:xfrm>
            <a:off x="4716016" y="4581128"/>
            <a:ext cx="3405294" cy="216683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7" name="Rechteck 6"/>
          <p:cNvSpPr>
            <a:spLocks noChangeArrowheads="1"/>
          </p:cNvSpPr>
          <p:nvPr/>
        </p:nvSpPr>
        <p:spPr bwMode="auto">
          <a:xfrm>
            <a:off x="4742904" y="3168360"/>
            <a:ext cx="3405294" cy="216683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" name="Rechteck 7"/>
          <p:cNvSpPr>
            <a:spLocks noChangeArrowheads="1"/>
          </p:cNvSpPr>
          <p:nvPr/>
        </p:nvSpPr>
        <p:spPr bwMode="auto">
          <a:xfrm>
            <a:off x="4860032" y="5589240"/>
            <a:ext cx="3405294" cy="216683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" name="Abgerundetes Rechteck 8"/>
          <p:cNvSpPr/>
          <p:nvPr/>
        </p:nvSpPr>
        <p:spPr>
          <a:xfrm>
            <a:off x="70101" y="5229225"/>
            <a:ext cx="4357884" cy="1008087"/>
          </a:xfrm>
          <a:prstGeom prst="round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 smtClean="0">
                <a:solidFill>
                  <a:schemeClr val="bg1"/>
                </a:solidFill>
              </a:rPr>
              <a:t>Polymorphie </a:t>
            </a:r>
            <a:r>
              <a:rPr lang="de-DE" dirty="0" smtClean="0">
                <a:solidFill>
                  <a:schemeClr val="bg1"/>
                </a:solidFill>
              </a:rPr>
              <a:t>funktioniert in C++</a:t>
            </a:r>
            <a:r>
              <a:rPr lang="de-DE" b="1" dirty="0" smtClean="0">
                <a:solidFill>
                  <a:schemeClr val="bg1"/>
                </a:solidFill>
              </a:rPr>
              <a:t> nur mit Pointern und Referenzen</a:t>
            </a:r>
            <a:endParaRPr lang="de-DE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5284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smtClean="0"/>
              <a:t>Wozu Polymorphie?</a:t>
            </a:r>
          </a:p>
        </p:txBody>
      </p:sp>
      <p:sp>
        <p:nvSpPr>
          <p:cNvPr id="4099" name="Abgerundetes Rechteck 2"/>
          <p:cNvSpPr>
            <a:spLocks noChangeArrowheads="1"/>
          </p:cNvSpPr>
          <p:nvPr/>
        </p:nvSpPr>
        <p:spPr bwMode="auto">
          <a:xfrm>
            <a:off x="468313" y="1844675"/>
            <a:ext cx="1943100" cy="374491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57150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2788" y="3252788"/>
            <a:ext cx="850900" cy="877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101" name="Gerade Verbindung 4"/>
          <p:cNvCxnSpPr>
            <a:cxnSpLocks noChangeShapeType="1"/>
          </p:cNvCxnSpPr>
          <p:nvPr/>
        </p:nvCxnSpPr>
        <p:spPr bwMode="auto">
          <a:xfrm>
            <a:off x="690563" y="4868863"/>
            <a:ext cx="1512887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02" name="Gerade Verbindung 9"/>
          <p:cNvCxnSpPr>
            <a:cxnSpLocks noChangeShapeType="1"/>
          </p:cNvCxnSpPr>
          <p:nvPr/>
        </p:nvCxnSpPr>
        <p:spPr bwMode="auto">
          <a:xfrm>
            <a:off x="684213" y="4122738"/>
            <a:ext cx="1511300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03" name="Gerade Verbindung 10"/>
          <p:cNvCxnSpPr>
            <a:cxnSpLocks noChangeShapeType="1"/>
          </p:cNvCxnSpPr>
          <p:nvPr/>
        </p:nvCxnSpPr>
        <p:spPr bwMode="auto">
          <a:xfrm>
            <a:off x="684213" y="3284538"/>
            <a:ext cx="1511300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04" name="Gerade Verbindung 11"/>
          <p:cNvCxnSpPr>
            <a:cxnSpLocks noChangeShapeType="1"/>
          </p:cNvCxnSpPr>
          <p:nvPr/>
        </p:nvCxnSpPr>
        <p:spPr bwMode="auto">
          <a:xfrm>
            <a:off x="690563" y="2466975"/>
            <a:ext cx="1512887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4105" name="Gruppieren 8"/>
          <p:cNvGrpSpPr>
            <a:grpSpLocks/>
          </p:cNvGrpSpPr>
          <p:nvPr/>
        </p:nvGrpSpPr>
        <p:grpSpPr bwMode="auto">
          <a:xfrm>
            <a:off x="1050925" y="4194175"/>
            <a:ext cx="323850" cy="566738"/>
            <a:chOff x="2735796" y="4437112"/>
            <a:chExt cx="648072" cy="1131385"/>
          </a:xfrm>
        </p:grpSpPr>
        <p:sp>
          <p:nvSpPr>
            <p:cNvPr id="4125" name="Pfeil nach unten 16"/>
            <p:cNvSpPr>
              <a:spLocks noChangeArrowheads="1"/>
            </p:cNvSpPr>
            <p:nvPr/>
          </p:nvSpPr>
          <p:spPr bwMode="auto">
            <a:xfrm flipV="1">
              <a:off x="2817516" y="4437112"/>
              <a:ext cx="484632" cy="406869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4126" name="Picture 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35796" y="4756303"/>
              <a:ext cx="648072" cy="812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106" name="Gruppieren 7"/>
          <p:cNvGrpSpPr>
            <a:grpSpLocks/>
          </p:cNvGrpSpPr>
          <p:nvPr/>
        </p:nvGrpSpPr>
        <p:grpSpPr bwMode="auto">
          <a:xfrm>
            <a:off x="1265238" y="4941888"/>
            <a:ext cx="371475" cy="592137"/>
            <a:chOff x="4842495" y="2979648"/>
            <a:chExt cx="665609" cy="1059066"/>
          </a:xfrm>
        </p:grpSpPr>
        <p:sp>
          <p:nvSpPr>
            <p:cNvPr id="4123" name="Pfeil nach unten 6"/>
            <p:cNvSpPr>
              <a:spLocks noChangeArrowheads="1"/>
            </p:cNvSpPr>
            <p:nvPr/>
          </p:nvSpPr>
          <p:spPr bwMode="auto">
            <a:xfrm flipV="1">
              <a:off x="4940776" y="2979648"/>
              <a:ext cx="484632" cy="449352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4124" name="Picture 6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2495" y="3314375"/>
              <a:ext cx="665609" cy="7243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107" name="Gruppieren 12"/>
          <p:cNvGrpSpPr>
            <a:grpSpLocks/>
          </p:cNvGrpSpPr>
          <p:nvPr/>
        </p:nvGrpSpPr>
        <p:grpSpPr bwMode="auto">
          <a:xfrm>
            <a:off x="1187450" y="2578100"/>
            <a:ext cx="379413" cy="635000"/>
            <a:chOff x="1259632" y="2507052"/>
            <a:chExt cx="449687" cy="751806"/>
          </a:xfrm>
        </p:grpSpPr>
        <p:sp>
          <p:nvSpPr>
            <p:cNvPr id="4121" name="Pfeil nach unten 17"/>
            <p:cNvSpPr>
              <a:spLocks noChangeArrowheads="1"/>
            </p:cNvSpPr>
            <p:nvPr/>
          </p:nvSpPr>
          <p:spPr bwMode="auto">
            <a:xfrm>
              <a:off x="1336056" y="3023983"/>
              <a:ext cx="268003" cy="234875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4122" name="Picture 7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9632" y="2507052"/>
              <a:ext cx="449687" cy="558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9" name="Abgerundete rechteckige Legende 18"/>
          <p:cNvSpPr/>
          <p:nvPr/>
        </p:nvSpPr>
        <p:spPr>
          <a:xfrm>
            <a:off x="2790825" y="4618038"/>
            <a:ext cx="1728788" cy="635000"/>
          </a:xfrm>
          <a:prstGeom prst="wedgeRoundRectCallout">
            <a:avLst>
              <a:gd name="adj1" fmla="val -72285"/>
              <a:gd name="adj2" fmla="val 1773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Gebäude mit Etagen</a:t>
            </a:r>
          </a:p>
        </p:txBody>
      </p:sp>
      <p:sp>
        <p:nvSpPr>
          <p:cNvPr id="20" name="Abgerundete rechteckige Legende 19"/>
          <p:cNvSpPr/>
          <p:nvPr/>
        </p:nvSpPr>
        <p:spPr>
          <a:xfrm>
            <a:off x="827088" y="3373438"/>
            <a:ext cx="1152525" cy="635000"/>
          </a:xfrm>
          <a:prstGeom prst="wedgeRoundRectCallout">
            <a:avLst>
              <a:gd name="adj1" fmla="val 73976"/>
              <a:gd name="adj2" fmla="val 126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Aufzug</a:t>
            </a:r>
          </a:p>
        </p:txBody>
      </p:sp>
      <p:sp>
        <p:nvSpPr>
          <p:cNvPr id="21" name="Abgerundete rechteckige Legende 20"/>
          <p:cNvSpPr/>
          <p:nvPr/>
        </p:nvSpPr>
        <p:spPr>
          <a:xfrm>
            <a:off x="1954213" y="2316163"/>
            <a:ext cx="1727200" cy="633412"/>
          </a:xfrm>
          <a:prstGeom prst="wedgeRoundRectCallout">
            <a:avLst>
              <a:gd name="adj1" fmla="val -72285"/>
              <a:gd name="adj2" fmla="val 1773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Person mit einem Ziel</a:t>
            </a:r>
          </a:p>
        </p:txBody>
      </p:sp>
      <p:grpSp>
        <p:nvGrpSpPr>
          <p:cNvPr id="4111" name="Gruppieren 13"/>
          <p:cNvGrpSpPr>
            <a:grpSpLocks/>
          </p:cNvGrpSpPr>
          <p:nvPr/>
        </p:nvGrpSpPr>
        <p:grpSpPr bwMode="auto">
          <a:xfrm>
            <a:off x="1573213" y="4219575"/>
            <a:ext cx="377825" cy="596900"/>
            <a:chOff x="3603077" y="4271780"/>
            <a:chExt cx="377107" cy="597384"/>
          </a:xfrm>
        </p:grpSpPr>
        <p:sp>
          <p:nvSpPr>
            <p:cNvPr id="4119" name="Pfeil nach unten 26"/>
            <p:cNvSpPr>
              <a:spLocks noChangeArrowheads="1"/>
            </p:cNvSpPr>
            <p:nvPr/>
          </p:nvSpPr>
          <p:spPr bwMode="auto">
            <a:xfrm>
              <a:off x="3680982" y="4670978"/>
              <a:ext cx="226139" cy="198186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4120" name="Picture 8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03077" y="4271780"/>
              <a:ext cx="377107" cy="4383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4112" name="Picture 10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4413" y="2400300"/>
            <a:ext cx="755650" cy="769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13" name="Picture 11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9813" y="4092575"/>
            <a:ext cx="717550" cy="76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114" name="Gewinkelte Verbindung 23"/>
          <p:cNvCxnSpPr>
            <a:cxnSpLocks noChangeShapeType="1"/>
          </p:cNvCxnSpPr>
          <p:nvPr/>
        </p:nvCxnSpPr>
        <p:spPr bwMode="auto">
          <a:xfrm flipV="1">
            <a:off x="2833688" y="2781300"/>
            <a:ext cx="1990725" cy="762000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15" name="Gewinkelte Verbindung 38"/>
          <p:cNvCxnSpPr>
            <a:cxnSpLocks noChangeShapeType="1"/>
          </p:cNvCxnSpPr>
          <p:nvPr/>
        </p:nvCxnSpPr>
        <p:spPr bwMode="auto">
          <a:xfrm>
            <a:off x="2835275" y="3765550"/>
            <a:ext cx="1989138" cy="744538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9" name="Abgerundete rechteckige Legende 28"/>
          <p:cNvSpPr/>
          <p:nvPr/>
        </p:nvSpPr>
        <p:spPr>
          <a:xfrm>
            <a:off x="5940425" y="2133600"/>
            <a:ext cx="2232025" cy="868363"/>
          </a:xfrm>
          <a:prstGeom prst="wedgeRoundRectCallout">
            <a:avLst>
              <a:gd name="adj1" fmla="val -71587"/>
              <a:gd name="adj2" fmla="val 3428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Strategie, die den Aufzug kontrolliert</a:t>
            </a:r>
          </a:p>
        </p:txBody>
      </p:sp>
      <p:sp>
        <p:nvSpPr>
          <p:cNvPr id="30" name="Abgerundete rechteckige Legende 29"/>
          <p:cNvSpPr/>
          <p:nvPr/>
        </p:nvSpPr>
        <p:spPr>
          <a:xfrm>
            <a:off x="5651500" y="4224338"/>
            <a:ext cx="2233613" cy="868362"/>
          </a:xfrm>
          <a:prstGeom prst="wedgeRoundRectCallout">
            <a:avLst>
              <a:gd name="adj1" fmla="val -59883"/>
              <a:gd name="adj2" fmla="val -2136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Effizienz:  Energie, Wartezeit, …</a:t>
            </a:r>
          </a:p>
        </p:txBody>
      </p:sp>
      <p:sp>
        <p:nvSpPr>
          <p:cNvPr id="4118" name="Gleichschenkliges Dreieck 1"/>
          <p:cNvSpPr>
            <a:spLocks noChangeArrowheads="1"/>
          </p:cNvSpPr>
          <p:nvPr/>
        </p:nvSpPr>
        <p:spPr bwMode="auto">
          <a:xfrm>
            <a:off x="206375" y="1484313"/>
            <a:ext cx="2493963" cy="360362"/>
          </a:xfrm>
          <a:prstGeom prst="triangle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2830861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</p:bld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smtClean="0"/>
              <a:t>Verschiedene Strategien als Unterklassen</a:t>
            </a:r>
          </a:p>
        </p:txBody>
      </p:sp>
      <p:grpSp>
        <p:nvGrpSpPr>
          <p:cNvPr id="8195" name="Group 5"/>
          <p:cNvGrpSpPr>
            <a:grpSpLocks noChangeAspect="1"/>
          </p:cNvGrpSpPr>
          <p:nvPr/>
        </p:nvGrpSpPr>
        <p:grpSpPr bwMode="auto">
          <a:xfrm>
            <a:off x="395288" y="2420938"/>
            <a:ext cx="8383587" cy="2663825"/>
            <a:chOff x="479" y="1604"/>
            <a:chExt cx="4859" cy="1544"/>
          </a:xfrm>
        </p:grpSpPr>
        <p:sp>
          <p:nvSpPr>
            <p:cNvPr id="8198" name="Rectangle 10"/>
            <p:cNvSpPr>
              <a:spLocks noChangeArrowheads="1"/>
            </p:cNvSpPr>
            <p:nvPr/>
          </p:nvSpPr>
          <p:spPr bwMode="auto">
            <a:xfrm>
              <a:off x="1199" y="1604"/>
              <a:ext cx="721" cy="21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199" name="Rectangle 11"/>
            <p:cNvSpPr>
              <a:spLocks noChangeArrowheads="1"/>
            </p:cNvSpPr>
            <p:nvPr/>
          </p:nvSpPr>
          <p:spPr bwMode="auto">
            <a:xfrm>
              <a:off x="1199" y="1604"/>
              <a:ext cx="721" cy="214"/>
            </a:xfrm>
            <a:prstGeom prst="rect">
              <a:avLst/>
            </a:prstGeom>
            <a:noFill/>
            <a:ln w="7" cap="sq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00" name="Rectangle 12"/>
            <p:cNvSpPr>
              <a:spLocks noChangeArrowheads="1"/>
            </p:cNvSpPr>
            <p:nvPr/>
          </p:nvSpPr>
          <p:spPr bwMode="auto">
            <a:xfrm>
              <a:off x="1412" y="1670"/>
              <a:ext cx="323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>
                  <a:solidFill>
                    <a:srgbClr val="000000"/>
                  </a:solidFill>
                </a:rPr>
                <a:t>Building</a:t>
              </a:r>
              <a:endParaRPr lang="de-DE" altLang="de-DE" sz="1800" b="0"/>
            </a:p>
          </p:txBody>
        </p:sp>
        <p:sp>
          <p:nvSpPr>
            <p:cNvPr id="8201" name="Rectangle 13"/>
            <p:cNvSpPr>
              <a:spLocks noChangeArrowheads="1"/>
            </p:cNvSpPr>
            <p:nvPr/>
          </p:nvSpPr>
          <p:spPr bwMode="auto">
            <a:xfrm>
              <a:off x="1905" y="2317"/>
              <a:ext cx="757" cy="21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02" name="Rectangle 14"/>
            <p:cNvSpPr>
              <a:spLocks noChangeArrowheads="1"/>
            </p:cNvSpPr>
            <p:nvPr/>
          </p:nvSpPr>
          <p:spPr bwMode="auto">
            <a:xfrm>
              <a:off x="1905" y="2317"/>
              <a:ext cx="757" cy="214"/>
            </a:xfrm>
            <a:prstGeom prst="rect">
              <a:avLst/>
            </a:prstGeom>
            <a:noFill/>
            <a:ln w="7" cap="sq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03" name="Rectangle 15"/>
            <p:cNvSpPr>
              <a:spLocks noChangeArrowheads="1"/>
            </p:cNvSpPr>
            <p:nvPr/>
          </p:nvSpPr>
          <p:spPr bwMode="auto">
            <a:xfrm>
              <a:off x="2133" y="2384"/>
              <a:ext cx="323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dirty="0">
                  <a:solidFill>
                    <a:srgbClr val="000000"/>
                  </a:solidFill>
                </a:rPr>
                <a:t>Elevator</a:t>
              </a:r>
              <a:endParaRPr lang="de-DE" altLang="de-DE" sz="1800" b="0" dirty="0"/>
            </a:p>
          </p:txBody>
        </p:sp>
        <p:sp>
          <p:nvSpPr>
            <p:cNvPr id="8204" name="Rectangle 16"/>
            <p:cNvSpPr>
              <a:spLocks noChangeArrowheads="1"/>
            </p:cNvSpPr>
            <p:nvPr/>
          </p:nvSpPr>
          <p:spPr bwMode="auto">
            <a:xfrm>
              <a:off x="3500" y="2317"/>
              <a:ext cx="757" cy="21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05" name="Rectangle 17"/>
            <p:cNvSpPr>
              <a:spLocks noChangeArrowheads="1"/>
            </p:cNvSpPr>
            <p:nvPr/>
          </p:nvSpPr>
          <p:spPr bwMode="auto">
            <a:xfrm>
              <a:off x="3500" y="2317"/>
              <a:ext cx="757" cy="214"/>
            </a:xfrm>
            <a:prstGeom prst="rect">
              <a:avLst/>
            </a:prstGeom>
            <a:noFill/>
            <a:ln w="7" cap="sq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06" name="Rectangle 18"/>
            <p:cNvSpPr>
              <a:spLocks noChangeArrowheads="1"/>
            </p:cNvSpPr>
            <p:nvPr/>
          </p:nvSpPr>
          <p:spPr bwMode="auto">
            <a:xfrm>
              <a:off x="3581" y="2384"/>
              <a:ext cx="610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i="1" dirty="0" err="1">
                  <a:solidFill>
                    <a:srgbClr val="000000"/>
                  </a:solidFill>
                </a:rPr>
                <a:t>ElevatorStrategy</a:t>
              </a:r>
              <a:endParaRPr lang="de-DE" altLang="de-DE" sz="1800" b="0" dirty="0"/>
            </a:p>
          </p:txBody>
        </p:sp>
        <p:sp>
          <p:nvSpPr>
            <p:cNvPr id="8207" name="Rectangle 19"/>
            <p:cNvSpPr>
              <a:spLocks noChangeArrowheads="1"/>
            </p:cNvSpPr>
            <p:nvPr/>
          </p:nvSpPr>
          <p:spPr bwMode="auto">
            <a:xfrm>
              <a:off x="479" y="2317"/>
              <a:ext cx="757" cy="21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08" name="Rectangle 20"/>
            <p:cNvSpPr>
              <a:spLocks noChangeArrowheads="1"/>
            </p:cNvSpPr>
            <p:nvPr/>
          </p:nvSpPr>
          <p:spPr bwMode="auto">
            <a:xfrm>
              <a:off x="479" y="2317"/>
              <a:ext cx="757" cy="214"/>
            </a:xfrm>
            <a:prstGeom prst="rect">
              <a:avLst/>
            </a:prstGeom>
            <a:noFill/>
            <a:ln w="7" cap="sq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09" name="Rectangle 21"/>
            <p:cNvSpPr>
              <a:spLocks noChangeArrowheads="1"/>
            </p:cNvSpPr>
            <p:nvPr/>
          </p:nvSpPr>
          <p:spPr bwMode="auto">
            <a:xfrm>
              <a:off x="766" y="2384"/>
              <a:ext cx="213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>
                  <a:solidFill>
                    <a:srgbClr val="000000"/>
                  </a:solidFill>
                </a:rPr>
                <a:t>Floor</a:t>
              </a:r>
              <a:endParaRPr lang="de-DE" altLang="de-DE" sz="1800" b="0"/>
            </a:p>
          </p:txBody>
        </p:sp>
        <p:sp>
          <p:nvSpPr>
            <p:cNvPr id="8210" name="Rectangle 22"/>
            <p:cNvSpPr>
              <a:spLocks noChangeArrowheads="1"/>
            </p:cNvSpPr>
            <p:nvPr/>
          </p:nvSpPr>
          <p:spPr bwMode="auto">
            <a:xfrm>
              <a:off x="2633" y="2913"/>
              <a:ext cx="1124" cy="23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11" name="Rectangle 23"/>
            <p:cNvSpPr>
              <a:spLocks noChangeArrowheads="1"/>
            </p:cNvSpPr>
            <p:nvPr/>
          </p:nvSpPr>
          <p:spPr bwMode="auto">
            <a:xfrm>
              <a:off x="2633" y="2913"/>
              <a:ext cx="1124" cy="235"/>
            </a:xfrm>
            <a:prstGeom prst="rect">
              <a:avLst/>
            </a:prstGeom>
            <a:noFill/>
            <a:ln w="7" cap="sq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12" name="Rectangle 24"/>
            <p:cNvSpPr>
              <a:spLocks noChangeArrowheads="1"/>
            </p:cNvSpPr>
            <p:nvPr/>
          </p:nvSpPr>
          <p:spPr bwMode="auto">
            <a:xfrm>
              <a:off x="2728" y="2979"/>
              <a:ext cx="940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>
                  <a:solidFill>
                    <a:srgbClr val="000000"/>
                  </a:solidFill>
                </a:rPr>
                <a:t>EnergyMinimizingStrategy</a:t>
              </a:r>
              <a:endParaRPr lang="de-DE" altLang="de-DE" sz="1800" b="0"/>
            </a:p>
          </p:txBody>
        </p:sp>
        <p:sp>
          <p:nvSpPr>
            <p:cNvPr id="8213" name="Rectangle 25"/>
            <p:cNvSpPr>
              <a:spLocks noChangeArrowheads="1"/>
            </p:cNvSpPr>
            <p:nvPr/>
          </p:nvSpPr>
          <p:spPr bwMode="auto">
            <a:xfrm>
              <a:off x="4000" y="2905"/>
              <a:ext cx="1338" cy="22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14" name="Rectangle 26"/>
            <p:cNvSpPr>
              <a:spLocks noChangeArrowheads="1"/>
            </p:cNvSpPr>
            <p:nvPr/>
          </p:nvSpPr>
          <p:spPr bwMode="auto">
            <a:xfrm>
              <a:off x="4000" y="2905"/>
              <a:ext cx="1338" cy="228"/>
            </a:xfrm>
            <a:prstGeom prst="rect">
              <a:avLst/>
            </a:prstGeom>
            <a:noFill/>
            <a:ln w="7" cap="sq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15" name="Rectangle 27"/>
            <p:cNvSpPr>
              <a:spLocks noChangeArrowheads="1"/>
            </p:cNvSpPr>
            <p:nvPr/>
          </p:nvSpPr>
          <p:spPr bwMode="auto">
            <a:xfrm>
              <a:off x="4110" y="2972"/>
              <a:ext cx="1124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>
                  <a:solidFill>
                    <a:srgbClr val="000000"/>
                  </a:solidFill>
                </a:rPr>
                <a:t>WaitingTimeMinimizingStrategy</a:t>
              </a:r>
              <a:endParaRPr lang="de-DE" altLang="de-DE" sz="1800" b="0"/>
            </a:p>
          </p:txBody>
        </p:sp>
        <p:sp>
          <p:nvSpPr>
            <p:cNvPr id="8216" name="Line 28"/>
            <p:cNvSpPr>
              <a:spLocks noChangeShapeType="1"/>
            </p:cNvSpPr>
            <p:nvPr/>
          </p:nvSpPr>
          <p:spPr bwMode="auto">
            <a:xfrm flipH="1">
              <a:off x="1243" y="2406"/>
              <a:ext cx="662" cy="0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17" name="Freeform 29"/>
            <p:cNvSpPr>
              <a:spLocks noEditPoints="1"/>
            </p:cNvSpPr>
            <p:nvPr/>
          </p:nvSpPr>
          <p:spPr bwMode="auto">
            <a:xfrm>
              <a:off x="1243" y="2361"/>
              <a:ext cx="111" cy="89"/>
            </a:xfrm>
            <a:custGeom>
              <a:avLst/>
              <a:gdLst>
                <a:gd name="T0" fmla="*/ 0 w 111"/>
                <a:gd name="T1" fmla="*/ 45 h 89"/>
                <a:gd name="T2" fmla="*/ 111 w 111"/>
                <a:gd name="T3" fmla="*/ 0 h 89"/>
                <a:gd name="T4" fmla="*/ 0 w 111"/>
                <a:gd name="T5" fmla="*/ 45 h 89"/>
                <a:gd name="T6" fmla="*/ 111 w 111"/>
                <a:gd name="T7" fmla="*/ 89 h 8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1"/>
                <a:gd name="T13" fmla="*/ 0 h 89"/>
                <a:gd name="T14" fmla="*/ 111 w 111"/>
                <a:gd name="T15" fmla="*/ 89 h 8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1" h="89">
                  <a:moveTo>
                    <a:pt x="0" y="45"/>
                  </a:moveTo>
                  <a:lnTo>
                    <a:pt x="111" y="0"/>
                  </a:lnTo>
                  <a:moveTo>
                    <a:pt x="0" y="45"/>
                  </a:moveTo>
                  <a:lnTo>
                    <a:pt x="111" y="89"/>
                  </a:lnTo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18" name="Rectangle 30"/>
            <p:cNvSpPr>
              <a:spLocks noChangeArrowheads="1"/>
            </p:cNvSpPr>
            <p:nvPr/>
          </p:nvSpPr>
          <p:spPr bwMode="auto">
            <a:xfrm>
              <a:off x="1265" y="2273"/>
              <a:ext cx="455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+currentFloor</a:t>
              </a:r>
              <a:endParaRPr lang="de-DE" altLang="de-DE" sz="1800" b="0"/>
            </a:p>
          </p:txBody>
        </p:sp>
        <p:sp>
          <p:nvSpPr>
            <p:cNvPr id="8219" name="Rectangle 31"/>
            <p:cNvSpPr>
              <a:spLocks noChangeArrowheads="1"/>
            </p:cNvSpPr>
            <p:nvPr/>
          </p:nvSpPr>
          <p:spPr bwMode="auto">
            <a:xfrm>
              <a:off x="1265" y="2442"/>
              <a:ext cx="66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1</a:t>
              </a:r>
              <a:endParaRPr lang="de-DE" altLang="de-DE" sz="1800" b="0"/>
            </a:p>
          </p:txBody>
        </p:sp>
        <p:sp>
          <p:nvSpPr>
            <p:cNvPr id="8220" name="Line 32"/>
            <p:cNvSpPr>
              <a:spLocks noChangeShapeType="1"/>
            </p:cNvSpPr>
            <p:nvPr/>
          </p:nvSpPr>
          <p:spPr bwMode="auto">
            <a:xfrm>
              <a:off x="2669" y="2413"/>
              <a:ext cx="831" cy="0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21" name="Freeform 33"/>
            <p:cNvSpPr>
              <a:spLocks/>
            </p:cNvSpPr>
            <p:nvPr/>
          </p:nvSpPr>
          <p:spPr bwMode="auto">
            <a:xfrm>
              <a:off x="2669" y="2376"/>
              <a:ext cx="148" cy="74"/>
            </a:xfrm>
            <a:custGeom>
              <a:avLst/>
              <a:gdLst>
                <a:gd name="T0" fmla="*/ 74 w 148"/>
                <a:gd name="T1" fmla="*/ 0 h 74"/>
                <a:gd name="T2" fmla="*/ 0 w 148"/>
                <a:gd name="T3" fmla="*/ 37 h 74"/>
                <a:gd name="T4" fmla="*/ 74 w 148"/>
                <a:gd name="T5" fmla="*/ 74 h 74"/>
                <a:gd name="T6" fmla="*/ 148 w 148"/>
                <a:gd name="T7" fmla="*/ 37 h 74"/>
                <a:gd name="T8" fmla="*/ 74 w 148"/>
                <a:gd name="T9" fmla="*/ 0 h 7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8"/>
                <a:gd name="T16" fmla="*/ 0 h 74"/>
                <a:gd name="T17" fmla="*/ 148 w 148"/>
                <a:gd name="T18" fmla="*/ 74 h 7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8" h="74">
                  <a:moveTo>
                    <a:pt x="74" y="0"/>
                  </a:moveTo>
                  <a:lnTo>
                    <a:pt x="0" y="37"/>
                  </a:lnTo>
                  <a:lnTo>
                    <a:pt x="74" y="74"/>
                  </a:lnTo>
                  <a:lnTo>
                    <a:pt x="148" y="37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22" name="Freeform 34"/>
            <p:cNvSpPr>
              <a:spLocks/>
            </p:cNvSpPr>
            <p:nvPr/>
          </p:nvSpPr>
          <p:spPr bwMode="auto">
            <a:xfrm>
              <a:off x="2669" y="2376"/>
              <a:ext cx="148" cy="74"/>
            </a:xfrm>
            <a:custGeom>
              <a:avLst/>
              <a:gdLst>
                <a:gd name="T0" fmla="*/ 74 w 148"/>
                <a:gd name="T1" fmla="*/ 0 h 74"/>
                <a:gd name="T2" fmla="*/ 0 w 148"/>
                <a:gd name="T3" fmla="*/ 37 h 74"/>
                <a:gd name="T4" fmla="*/ 74 w 148"/>
                <a:gd name="T5" fmla="*/ 74 h 74"/>
                <a:gd name="T6" fmla="*/ 148 w 148"/>
                <a:gd name="T7" fmla="*/ 37 h 74"/>
                <a:gd name="T8" fmla="*/ 74 w 148"/>
                <a:gd name="T9" fmla="*/ 0 h 7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8"/>
                <a:gd name="T16" fmla="*/ 0 h 74"/>
                <a:gd name="T17" fmla="*/ 148 w 148"/>
                <a:gd name="T18" fmla="*/ 74 h 7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8" h="74">
                  <a:moveTo>
                    <a:pt x="74" y="0"/>
                  </a:moveTo>
                  <a:lnTo>
                    <a:pt x="0" y="37"/>
                  </a:lnTo>
                  <a:lnTo>
                    <a:pt x="74" y="74"/>
                  </a:lnTo>
                  <a:lnTo>
                    <a:pt x="148" y="37"/>
                  </a:lnTo>
                  <a:lnTo>
                    <a:pt x="74" y="0"/>
                  </a:lnTo>
                  <a:close/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23" name="Freeform 35"/>
            <p:cNvSpPr>
              <a:spLocks noEditPoints="1"/>
            </p:cNvSpPr>
            <p:nvPr/>
          </p:nvSpPr>
          <p:spPr bwMode="auto">
            <a:xfrm>
              <a:off x="3390" y="2369"/>
              <a:ext cx="110" cy="88"/>
            </a:xfrm>
            <a:custGeom>
              <a:avLst/>
              <a:gdLst>
                <a:gd name="T0" fmla="*/ 110 w 110"/>
                <a:gd name="T1" fmla="*/ 44 h 88"/>
                <a:gd name="T2" fmla="*/ 0 w 110"/>
                <a:gd name="T3" fmla="*/ 88 h 88"/>
                <a:gd name="T4" fmla="*/ 110 w 110"/>
                <a:gd name="T5" fmla="*/ 44 h 88"/>
                <a:gd name="T6" fmla="*/ 0 w 110"/>
                <a:gd name="T7" fmla="*/ 0 h 8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0"/>
                <a:gd name="T13" fmla="*/ 0 h 88"/>
                <a:gd name="T14" fmla="*/ 110 w 110"/>
                <a:gd name="T15" fmla="*/ 88 h 8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0" h="88">
                  <a:moveTo>
                    <a:pt x="110" y="44"/>
                  </a:moveTo>
                  <a:lnTo>
                    <a:pt x="0" y="88"/>
                  </a:lnTo>
                  <a:moveTo>
                    <a:pt x="110" y="44"/>
                  </a:moveTo>
                  <a:lnTo>
                    <a:pt x="0" y="0"/>
                  </a:lnTo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24" name="Freeform 36"/>
            <p:cNvSpPr>
              <a:spLocks noEditPoints="1"/>
            </p:cNvSpPr>
            <p:nvPr/>
          </p:nvSpPr>
          <p:spPr bwMode="auto">
            <a:xfrm>
              <a:off x="2817" y="2369"/>
              <a:ext cx="110" cy="88"/>
            </a:xfrm>
            <a:custGeom>
              <a:avLst/>
              <a:gdLst>
                <a:gd name="T0" fmla="*/ 0 w 110"/>
                <a:gd name="T1" fmla="*/ 44 h 88"/>
                <a:gd name="T2" fmla="*/ 110 w 110"/>
                <a:gd name="T3" fmla="*/ 88 h 88"/>
                <a:gd name="T4" fmla="*/ 0 w 110"/>
                <a:gd name="T5" fmla="*/ 44 h 88"/>
                <a:gd name="T6" fmla="*/ 110 w 110"/>
                <a:gd name="T7" fmla="*/ 0 h 8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0"/>
                <a:gd name="T13" fmla="*/ 0 h 88"/>
                <a:gd name="T14" fmla="*/ 110 w 110"/>
                <a:gd name="T15" fmla="*/ 88 h 8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0" h="88">
                  <a:moveTo>
                    <a:pt x="0" y="44"/>
                  </a:moveTo>
                  <a:lnTo>
                    <a:pt x="110" y="88"/>
                  </a:lnTo>
                  <a:moveTo>
                    <a:pt x="0" y="44"/>
                  </a:moveTo>
                  <a:lnTo>
                    <a:pt x="110" y="0"/>
                  </a:lnTo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25" name="Rectangle 37"/>
            <p:cNvSpPr>
              <a:spLocks noChangeArrowheads="1"/>
            </p:cNvSpPr>
            <p:nvPr/>
          </p:nvSpPr>
          <p:spPr bwMode="auto">
            <a:xfrm>
              <a:off x="2750" y="2281"/>
              <a:ext cx="330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 dirty="0">
                  <a:solidFill>
                    <a:srgbClr val="000000"/>
                  </a:solidFill>
                </a:rPr>
                <a:t>+</a:t>
              </a:r>
              <a:r>
                <a:rPr lang="de-DE" altLang="de-DE" sz="900" b="0" dirty="0" err="1">
                  <a:solidFill>
                    <a:srgbClr val="000000"/>
                  </a:solidFill>
                </a:rPr>
                <a:t>elevator</a:t>
              </a:r>
              <a:endParaRPr lang="de-DE" altLang="de-DE" sz="1800" b="0" dirty="0"/>
            </a:p>
          </p:txBody>
        </p:sp>
        <p:sp>
          <p:nvSpPr>
            <p:cNvPr id="8226" name="Rectangle 38"/>
            <p:cNvSpPr>
              <a:spLocks noChangeArrowheads="1"/>
            </p:cNvSpPr>
            <p:nvPr/>
          </p:nvSpPr>
          <p:spPr bwMode="auto">
            <a:xfrm>
              <a:off x="2839" y="2450"/>
              <a:ext cx="66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1</a:t>
              </a:r>
              <a:endParaRPr lang="de-DE" altLang="de-DE" sz="1800" b="0"/>
            </a:p>
          </p:txBody>
        </p:sp>
        <p:sp>
          <p:nvSpPr>
            <p:cNvPr id="8227" name="Rectangle 39"/>
            <p:cNvSpPr>
              <a:spLocks noChangeArrowheads="1"/>
            </p:cNvSpPr>
            <p:nvPr/>
          </p:nvSpPr>
          <p:spPr bwMode="auto">
            <a:xfrm>
              <a:off x="3169" y="2281"/>
              <a:ext cx="330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+strategy</a:t>
              </a:r>
              <a:endParaRPr lang="de-DE" altLang="de-DE" sz="1800" b="0"/>
            </a:p>
          </p:txBody>
        </p:sp>
        <p:sp>
          <p:nvSpPr>
            <p:cNvPr id="8228" name="Rectangle 40"/>
            <p:cNvSpPr>
              <a:spLocks noChangeArrowheads="1"/>
            </p:cNvSpPr>
            <p:nvPr/>
          </p:nvSpPr>
          <p:spPr bwMode="auto">
            <a:xfrm>
              <a:off x="3434" y="2450"/>
              <a:ext cx="66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1</a:t>
              </a:r>
              <a:endParaRPr lang="de-DE" altLang="de-DE" sz="1800" b="0"/>
            </a:p>
          </p:txBody>
        </p:sp>
        <p:sp>
          <p:nvSpPr>
            <p:cNvPr id="8229" name="Line 41"/>
            <p:cNvSpPr>
              <a:spLocks noChangeShapeType="1"/>
            </p:cNvSpPr>
            <p:nvPr/>
          </p:nvSpPr>
          <p:spPr bwMode="auto">
            <a:xfrm>
              <a:off x="1927" y="1693"/>
              <a:ext cx="353" cy="0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0" name="Line 42"/>
            <p:cNvSpPr>
              <a:spLocks noChangeShapeType="1"/>
            </p:cNvSpPr>
            <p:nvPr/>
          </p:nvSpPr>
          <p:spPr bwMode="auto">
            <a:xfrm>
              <a:off x="2280" y="1693"/>
              <a:ext cx="0" cy="624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1" name="Freeform 43"/>
            <p:cNvSpPr>
              <a:spLocks/>
            </p:cNvSpPr>
            <p:nvPr/>
          </p:nvSpPr>
          <p:spPr bwMode="auto">
            <a:xfrm>
              <a:off x="1927" y="1656"/>
              <a:ext cx="147" cy="73"/>
            </a:xfrm>
            <a:custGeom>
              <a:avLst/>
              <a:gdLst>
                <a:gd name="T0" fmla="*/ 74 w 147"/>
                <a:gd name="T1" fmla="*/ 0 h 73"/>
                <a:gd name="T2" fmla="*/ 0 w 147"/>
                <a:gd name="T3" fmla="*/ 37 h 73"/>
                <a:gd name="T4" fmla="*/ 74 w 147"/>
                <a:gd name="T5" fmla="*/ 73 h 73"/>
                <a:gd name="T6" fmla="*/ 147 w 147"/>
                <a:gd name="T7" fmla="*/ 37 h 73"/>
                <a:gd name="T8" fmla="*/ 74 w 147"/>
                <a:gd name="T9" fmla="*/ 0 h 7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7"/>
                <a:gd name="T16" fmla="*/ 0 h 73"/>
                <a:gd name="T17" fmla="*/ 147 w 147"/>
                <a:gd name="T18" fmla="*/ 73 h 7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7" h="73">
                  <a:moveTo>
                    <a:pt x="74" y="0"/>
                  </a:moveTo>
                  <a:lnTo>
                    <a:pt x="0" y="37"/>
                  </a:lnTo>
                  <a:lnTo>
                    <a:pt x="74" y="73"/>
                  </a:lnTo>
                  <a:lnTo>
                    <a:pt x="147" y="37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2" name="Freeform 44"/>
            <p:cNvSpPr>
              <a:spLocks/>
            </p:cNvSpPr>
            <p:nvPr/>
          </p:nvSpPr>
          <p:spPr bwMode="auto">
            <a:xfrm>
              <a:off x="1927" y="1656"/>
              <a:ext cx="147" cy="73"/>
            </a:xfrm>
            <a:custGeom>
              <a:avLst/>
              <a:gdLst>
                <a:gd name="T0" fmla="*/ 74 w 147"/>
                <a:gd name="T1" fmla="*/ 0 h 73"/>
                <a:gd name="T2" fmla="*/ 0 w 147"/>
                <a:gd name="T3" fmla="*/ 37 h 73"/>
                <a:gd name="T4" fmla="*/ 74 w 147"/>
                <a:gd name="T5" fmla="*/ 73 h 73"/>
                <a:gd name="T6" fmla="*/ 147 w 147"/>
                <a:gd name="T7" fmla="*/ 37 h 73"/>
                <a:gd name="T8" fmla="*/ 74 w 147"/>
                <a:gd name="T9" fmla="*/ 0 h 7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7"/>
                <a:gd name="T16" fmla="*/ 0 h 73"/>
                <a:gd name="T17" fmla="*/ 147 w 147"/>
                <a:gd name="T18" fmla="*/ 73 h 7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7" h="73">
                  <a:moveTo>
                    <a:pt x="74" y="0"/>
                  </a:moveTo>
                  <a:lnTo>
                    <a:pt x="0" y="37"/>
                  </a:lnTo>
                  <a:lnTo>
                    <a:pt x="74" y="73"/>
                  </a:lnTo>
                  <a:lnTo>
                    <a:pt x="147" y="37"/>
                  </a:lnTo>
                  <a:lnTo>
                    <a:pt x="74" y="0"/>
                  </a:lnTo>
                  <a:close/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3" name="Freeform 45"/>
            <p:cNvSpPr>
              <a:spLocks noEditPoints="1"/>
            </p:cNvSpPr>
            <p:nvPr/>
          </p:nvSpPr>
          <p:spPr bwMode="auto">
            <a:xfrm>
              <a:off x="2236" y="2207"/>
              <a:ext cx="88" cy="110"/>
            </a:xfrm>
            <a:custGeom>
              <a:avLst/>
              <a:gdLst>
                <a:gd name="T0" fmla="*/ 44 w 88"/>
                <a:gd name="T1" fmla="*/ 110 h 110"/>
                <a:gd name="T2" fmla="*/ 0 w 88"/>
                <a:gd name="T3" fmla="*/ 0 h 110"/>
                <a:gd name="T4" fmla="*/ 44 w 88"/>
                <a:gd name="T5" fmla="*/ 110 h 110"/>
                <a:gd name="T6" fmla="*/ 88 w 88"/>
                <a:gd name="T7" fmla="*/ 0 h 11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8"/>
                <a:gd name="T13" fmla="*/ 0 h 110"/>
                <a:gd name="T14" fmla="*/ 88 w 88"/>
                <a:gd name="T15" fmla="*/ 110 h 11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8" h="110">
                  <a:moveTo>
                    <a:pt x="44" y="110"/>
                  </a:moveTo>
                  <a:lnTo>
                    <a:pt x="0" y="0"/>
                  </a:lnTo>
                  <a:moveTo>
                    <a:pt x="44" y="110"/>
                  </a:moveTo>
                  <a:lnTo>
                    <a:pt x="88" y="0"/>
                  </a:lnTo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4" name="Rectangle 46"/>
            <p:cNvSpPr>
              <a:spLocks noChangeArrowheads="1"/>
            </p:cNvSpPr>
            <p:nvPr/>
          </p:nvSpPr>
          <p:spPr bwMode="auto">
            <a:xfrm>
              <a:off x="1898" y="2185"/>
              <a:ext cx="330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 dirty="0">
                  <a:solidFill>
                    <a:srgbClr val="000000"/>
                  </a:solidFill>
                </a:rPr>
                <a:t>+</a:t>
              </a:r>
              <a:r>
                <a:rPr lang="de-DE" altLang="de-DE" sz="900" b="0" dirty="0" err="1">
                  <a:solidFill>
                    <a:srgbClr val="000000"/>
                  </a:solidFill>
                </a:rPr>
                <a:t>elevator</a:t>
              </a:r>
              <a:endParaRPr lang="de-DE" altLang="de-DE" sz="1800" b="0" dirty="0"/>
            </a:p>
          </p:txBody>
        </p:sp>
        <p:sp>
          <p:nvSpPr>
            <p:cNvPr id="8235" name="Rectangle 47"/>
            <p:cNvSpPr>
              <a:spLocks noChangeArrowheads="1"/>
            </p:cNvSpPr>
            <p:nvPr/>
          </p:nvSpPr>
          <p:spPr bwMode="auto">
            <a:xfrm>
              <a:off x="2339" y="2185"/>
              <a:ext cx="66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1</a:t>
              </a:r>
              <a:endParaRPr lang="de-DE" altLang="de-DE" sz="1800" b="0"/>
            </a:p>
          </p:txBody>
        </p:sp>
        <p:sp>
          <p:nvSpPr>
            <p:cNvPr id="8236" name="Line 48"/>
            <p:cNvSpPr>
              <a:spLocks noChangeShapeType="1"/>
            </p:cNvSpPr>
            <p:nvPr/>
          </p:nvSpPr>
          <p:spPr bwMode="auto">
            <a:xfrm flipH="1">
              <a:off x="795" y="1700"/>
              <a:ext cx="404" cy="0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7" name="Line 49"/>
            <p:cNvSpPr>
              <a:spLocks noChangeShapeType="1"/>
            </p:cNvSpPr>
            <p:nvPr/>
          </p:nvSpPr>
          <p:spPr bwMode="auto">
            <a:xfrm>
              <a:off x="795" y="1700"/>
              <a:ext cx="0" cy="617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8" name="Freeform 50"/>
            <p:cNvSpPr>
              <a:spLocks/>
            </p:cNvSpPr>
            <p:nvPr/>
          </p:nvSpPr>
          <p:spPr bwMode="auto">
            <a:xfrm>
              <a:off x="1052" y="1663"/>
              <a:ext cx="147" cy="74"/>
            </a:xfrm>
            <a:custGeom>
              <a:avLst/>
              <a:gdLst>
                <a:gd name="T0" fmla="*/ 74 w 147"/>
                <a:gd name="T1" fmla="*/ 74 h 74"/>
                <a:gd name="T2" fmla="*/ 147 w 147"/>
                <a:gd name="T3" fmla="*/ 37 h 74"/>
                <a:gd name="T4" fmla="*/ 74 w 147"/>
                <a:gd name="T5" fmla="*/ 0 h 74"/>
                <a:gd name="T6" fmla="*/ 0 w 147"/>
                <a:gd name="T7" fmla="*/ 37 h 74"/>
                <a:gd name="T8" fmla="*/ 74 w 147"/>
                <a:gd name="T9" fmla="*/ 74 h 7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7"/>
                <a:gd name="T16" fmla="*/ 0 h 74"/>
                <a:gd name="T17" fmla="*/ 147 w 147"/>
                <a:gd name="T18" fmla="*/ 74 h 7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7" h="74">
                  <a:moveTo>
                    <a:pt x="74" y="74"/>
                  </a:moveTo>
                  <a:lnTo>
                    <a:pt x="147" y="37"/>
                  </a:lnTo>
                  <a:lnTo>
                    <a:pt x="74" y="0"/>
                  </a:lnTo>
                  <a:lnTo>
                    <a:pt x="0" y="37"/>
                  </a:lnTo>
                  <a:lnTo>
                    <a:pt x="74" y="7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9" name="Freeform 51"/>
            <p:cNvSpPr>
              <a:spLocks/>
            </p:cNvSpPr>
            <p:nvPr/>
          </p:nvSpPr>
          <p:spPr bwMode="auto">
            <a:xfrm>
              <a:off x="1052" y="1663"/>
              <a:ext cx="147" cy="74"/>
            </a:xfrm>
            <a:custGeom>
              <a:avLst/>
              <a:gdLst>
                <a:gd name="T0" fmla="*/ 74 w 147"/>
                <a:gd name="T1" fmla="*/ 74 h 74"/>
                <a:gd name="T2" fmla="*/ 147 w 147"/>
                <a:gd name="T3" fmla="*/ 37 h 74"/>
                <a:gd name="T4" fmla="*/ 74 w 147"/>
                <a:gd name="T5" fmla="*/ 0 h 74"/>
                <a:gd name="T6" fmla="*/ 0 w 147"/>
                <a:gd name="T7" fmla="*/ 37 h 74"/>
                <a:gd name="T8" fmla="*/ 74 w 147"/>
                <a:gd name="T9" fmla="*/ 74 h 7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7"/>
                <a:gd name="T16" fmla="*/ 0 h 74"/>
                <a:gd name="T17" fmla="*/ 147 w 147"/>
                <a:gd name="T18" fmla="*/ 74 h 7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7" h="74">
                  <a:moveTo>
                    <a:pt x="74" y="74"/>
                  </a:moveTo>
                  <a:lnTo>
                    <a:pt x="147" y="37"/>
                  </a:lnTo>
                  <a:lnTo>
                    <a:pt x="74" y="0"/>
                  </a:lnTo>
                  <a:lnTo>
                    <a:pt x="0" y="37"/>
                  </a:lnTo>
                  <a:lnTo>
                    <a:pt x="74" y="74"/>
                  </a:lnTo>
                  <a:close/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40" name="Freeform 52"/>
            <p:cNvSpPr>
              <a:spLocks noEditPoints="1"/>
            </p:cNvSpPr>
            <p:nvPr/>
          </p:nvSpPr>
          <p:spPr bwMode="auto">
            <a:xfrm>
              <a:off x="751" y="2207"/>
              <a:ext cx="88" cy="110"/>
            </a:xfrm>
            <a:custGeom>
              <a:avLst/>
              <a:gdLst>
                <a:gd name="T0" fmla="*/ 44 w 88"/>
                <a:gd name="T1" fmla="*/ 110 h 110"/>
                <a:gd name="T2" fmla="*/ 0 w 88"/>
                <a:gd name="T3" fmla="*/ 0 h 110"/>
                <a:gd name="T4" fmla="*/ 44 w 88"/>
                <a:gd name="T5" fmla="*/ 110 h 110"/>
                <a:gd name="T6" fmla="*/ 88 w 88"/>
                <a:gd name="T7" fmla="*/ 0 h 11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8"/>
                <a:gd name="T13" fmla="*/ 0 h 110"/>
                <a:gd name="T14" fmla="*/ 88 w 88"/>
                <a:gd name="T15" fmla="*/ 110 h 11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8" h="110">
                  <a:moveTo>
                    <a:pt x="44" y="110"/>
                  </a:moveTo>
                  <a:lnTo>
                    <a:pt x="0" y="0"/>
                  </a:lnTo>
                  <a:moveTo>
                    <a:pt x="44" y="110"/>
                  </a:moveTo>
                  <a:lnTo>
                    <a:pt x="88" y="0"/>
                  </a:lnTo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41" name="Rectangle 53"/>
            <p:cNvSpPr>
              <a:spLocks noChangeArrowheads="1"/>
            </p:cNvSpPr>
            <p:nvPr/>
          </p:nvSpPr>
          <p:spPr bwMode="auto">
            <a:xfrm>
              <a:off x="508" y="2185"/>
              <a:ext cx="249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+floors</a:t>
              </a:r>
              <a:endParaRPr lang="de-DE" altLang="de-DE" sz="1800" b="0"/>
            </a:p>
          </p:txBody>
        </p:sp>
        <p:sp>
          <p:nvSpPr>
            <p:cNvPr id="8242" name="Rectangle 54"/>
            <p:cNvSpPr>
              <a:spLocks noChangeArrowheads="1"/>
            </p:cNvSpPr>
            <p:nvPr/>
          </p:nvSpPr>
          <p:spPr bwMode="auto">
            <a:xfrm>
              <a:off x="854" y="2185"/>
              <a:ext cx="139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0..*</a:t>
              </a:r>
              <a:endParaRPr lang="de-DE" altLang="de-DE" sz="1800" b="0"/>
            </a:p>
          </p:txBody>
        </p:sp>
        <p:sp>
          <p:nvSpPr>
            <p:cNvPr id="8243" name="Line 55"/>
            <p:cNvSpPr>
              <a:spLocks noChangeShapeType="1"/>
            </p:cNvSpPr>
            <p:nvPr/>
          </p:nvSpPr>
          <p:spPr bwMode="auto">
            <a:xfrm flipV="1">
              <a:off x="3331" y="2538"/>
              <a:ext cx="419" cy="375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44" name="Freeform 56"/>
            <p:cNvSpPr>
              <a:spLocks/>
            </p:cNvSpPr>
            <p:nvPr/>
          </p:nvSpPr>
          <p:spPr bwMode="auto">
            <a:xfrm>
              <a:off x="3632" y="2538"/>
              <a:ext cx="118" cy="110"/>
            </a:xfrm>
            <a:custGeom>
              <a:avLst/>
              <a:gdLst>
                <a:gd name="T0" fmla="*/ 59 w 118"/>
                <a:gd name="T1" fmla="*/ 110 h 110"/>
                <a:gd name="T2" fmla="*/ 0 w 118"/>
                <a:gd name="T3" fmla="*/ 44 h 110"/>
                <a:gd name="T4" fmla="*/ 118 w 118"/>
                <a:gd name="T5" fmla="*/ 0 h 110"/>
                <a:gd name="T6" fmla="*/ 59 w 118"/>
                <a:gd name="T7" fmla="*/ 110 h 11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8"/>
                <a:gd name="T13" fmla="*/ 0 h 110"/>
                <a:gd name="T14" fmla="*/ 118 w 118"/>
                <a:gd name="T15" fmla="*/ 110 h 11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8" h="110">
                  <a:moveTo>
                    <a:pt x="59" y="110"/>
                  </a:moveTo>
                  <a:lnTo>
                    <a:pt x="0" y="44"/>
                  </a:lnTo>
                  <a:lnTo>
                    <a:pt x="118" y="0"/>
                  </a:lnTo>
                  <a:lnTo>
                    <a:pt x="59" y="11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45" name="Freeform 57"/>
            <p:cNvSpPr>
              <a:spLocks/>
            </p:cNvSpPr>
            <p:nvPr/>
          </p:nvSpPr>
          <p:spPr bwMode="auto">
            <a:xfrm>
              <a:off x="3632" y="2538"/>
              <a:ext cx="118" cy="110"/>
            </a:xfrm>
            <a:custGeom>
              <a:avLst/>
              <a:gdLst>
                <a:gd name="T0" fmla="*/ 59 w 118"/>
                <a:gd name="T1" fmla="*/ 110 h 110"/>
                <a:gd name="T2" fmla="*/ 0 w 118"/>
                <a:gd name="T3" fmla="*/ 44 h 110"/>
                <a:gd name="T4" fmla="*/ 118 w 118"/>
                <a:gd name="T5" fmla="*/ 0 h 110"/>
                <a:gd name="T6" fmla="*/ 59 w 118"/>
                <a:gd name="T7" fmla="*/ 110 h 11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8"/>
                <a:gd name="T13" fmla="*/ 0 h 110"/>
                <a:gd name="T14" fmla="*/ 118 w 118"/>
                <a:gd name="T15" fmla="*/ 110 h 11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8" h="110">
                  <a:moveTo>
                    <a:pt x="59" y="110"/>
                  </a:moveTo>
                  <a:lnTo>
                    <a:pt x="0" y="44"/>
                  </a:lnTo>
                  <a:lnTo>
                    <a:pt x="118" y="0"/>
                  </a:lnTo>
                  <a:lnTo>
                    <a:pt x="59" y="110"/>
                  </a:lnTo>
                  <a:close/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46" name="Line 58"/>
            <p:cNvSpPr>
              <a:spLocks noChangeShapeType="1"/>
            </p:cNvSpPr>
            <p:nvPr/>
          </p:nvSpPr>
          <p:spPr bwMode="auto">
            <a:xfrm flipH="1" flipV="1">
              <a:off x="4022" y="2538"/>
              <a:ext cx="485" cy="367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47" name="Freeform 59"/>
            <p:cNvSpPr>
              <a:spLocks/>
            </p:cNvSpPr>
            <p:nvPr/>
          </p:nvSpPr>
          <p:spPr bwMode="auto">
            <a:xfrm>
              <a:off x="4022" y="2538"/>
              <a:ext cx="118" cy="103"/>
            </a:xfrm>
            <a:custGeom>
              <a:avLst/>
              <a:gdLst>
                <a:gd name="T0" fmla="*/ 118 w 118"/>
                <a:gd name="T1" fmla="*/ 37 h 103"/>
                <a:gd name="T2" fmla="*/ 66 w 118"/>
                <a:gd name="T3" fmla="*/ 103 h 103"/>
                <a:gd name="T4" fmla="*/ 0 w 118"/>
                <a:gd name="T5" fmla="*/ 0 h 103"/>
                <a:gd name="T6" fmla="*/ 118 w 118"/>
                <a:gd name="T7" fmla="*/ 37 h 10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8"/>
                <a:gd name="T13" fmla="*/ 0 h 103"/>
                <a:gd name="T14" fmla="*/ 118 w 118"/>
                <a:gd name="T15" fmla="*/ 103 h 10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8" h="103">
                  <a:moveTo>
                    <a:pt x="118" y="37"/>
                  </a:moveTo>
                  <a:lnTo>
                    <a:pt x="66" y="103"/>
                  </a:lnTo>
                  <a:lnTo>
                    <a:pt x="0" y="0"/>
                  </a:lnTo>
                  <a:lnTo>
                    <a:pt x="118" y="3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48" name="Freeform 60"/>
            <p:cNvSpPr>
              <a:spLocks/>
            </p:cNvSpPr>
            <p:nvPr/>
          </p:nvSpPr>
          <p:spPr bwMode="auto">
            <a:xfrm>
              <a:off x="4022" y="2538"/>
              <a:ext cx="118" cy="103"/>
            </a:xfrm>
            <a:custGeom>
              <a:avLst/>
              <a:gdLst>
                <a:gd name="T0" fmla="*/ 118 w 118"/>
                <a:gd name="T1" fmla="*/ 37 h 103"/>
                <a:gd name="T2" fmla="*/ 66 w 118"/>
                <a:gd name="T3" fmla="*/ 103 h 103"/>
                <a:gd name="T4" fmla="*/ 0 w 118"/>
                <a:gd name="T5" fmla="*/ 0 h 103"/>
                <a:gd name="T6" fmla="*/ 118 w 118"/>
                <a:gd name="T7" fmla="*/ 37 h 10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8"/>
                <a:gd name="T13" fmla="*/ 0 h 103"/>
                <a:gd name="T14" fmla="*/ 118 w 118"/>
                <a:gd name="T15" fmla="*/ 103 h 10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8" h="103">
                  <a:moveTo>
                    <a:pt x="118" y="37"/>
                  </a:moveTo>
                  <a:lnTo>
                    <a:pt x="66" y="103"/>
                  </a:lnTo>
                  <a:lnTo>
                    <a:pt x="0" y="0"/>
                  </a:lnTo>
                  <a:lnTo>
                    <a:pt x="118" y="37"/>
                  </a:lnTo>
                  <a:close/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</p:grpSp>
      <p:sp>
        <p:nvSpPr>
          <p:cNvPr id="65" name="Abgerundete rechteckige Legende 64"/>
          <p:cNvSpPr/>
          <p:nvPr/>
        </p:nvSpPr>
        <p:spPr>
          <a:xfrm>
            <a:off x="5245100" y="2997200"/>
            <a:ext cx="3354336" cy="500063"/>
          </a:xfrm>
          <a:prstGeom prst="wedgeRoundRectCallout">
            <a:avLst>
              <a:gd name="adj1" fmla="val -12371"/>
              <a:gd name="adj2" fmla="val 8594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 smtClean="0">
                <a:solidFill>
                  <a:schemeClr val="bg1"/>
                </a:solidFill>
              </a:rPr>
              <a:t>(Abstrakte</a:t>
            </a:r>
            <a:r>
              <a:rPr lang="de-DE" b="1" smtClean="0">
                <a:solidFill>
                  <a:schemeClr val="bg1"/>
                </a:solidFill>
              </a:rPr>
              <a:t>) Oberklasse </a:t>
            </a:r>
            <a:r>
              <a:rPr lang="de-DE" smtClean="0">
                <a:solidFill>
                  <a:schemeClr val="bg1"/>
                </a:solidFill>
              </a:rPr>
              <a:t>kann nicht instatiiert werden.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66" name="Abgerundete rechteckige Legende 65"/>
          <p:cNvSpPr/>
          <p:nvPr/>
        </p:nvSpPr>
        <p:spPr>
          <a:xfrm>
            <a:off x="6292266" y="5298697"/>
            <a:ext cx="2664668" cy="500063"/>
          </a:xfrm>
          <a:prstGeom prst="wedgeRoundRectCallout">
            <a:avLst>
              <a:gd name="adj1" fmla="val -26937"/>
              <a:gd name="adj2" fmla="val -10195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Konkrete </a:t>
            </a:r>
            <a:r>
              <a:rPr lang="de-DE" dirty="0" smtClean="0">
                <a:solidFill>
                  <a:schemeClr val="bg1"/>
                </a:solidFill>
              </a:rPr>
              <a:t>Unterklassen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57" name="Abgerundete rechteckige Legende 56"/>
          <p:cNvSpPr/>
          <p:nvPr/>
        </p:nvSpPr>
        <p:spPr>
          <a:xfrm>
            <a:off x="3718357" y="1208015"/>
            <a:ext cx="3743325" cy="1570037"/>
          </a:xfrm>
          <a:prstGeom prst="wedgeRoundRectCallout">
            <a:avLst>
              <a:gd name="adj1" fmla="val -46936"/>
              <a:gd name="adj2" fmla="val 9929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Der Code im Aufzug, der die Strategie verwendet, soll sich nicht ändern, nur weil eine andere Strategie eingesetzt wird.</a:t>
            </a:r>
          </a:p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(</a:t>
            </a:r>
            <a:r>
              <a:rPr lang="de-DE" b="1" dirty="0">
                <a:solidFill>
                  <a:schemeClr val="bg1"/>
                </a:solidFill>
              </a:rPr>
              <a:t>Separation </a:t>
            </a:r>
            <a:r>
              <a:rPr lang="de-DE" b="1" dirty="0" err="1">
                <a:solidFill>
                  <a:schemeClr val="bg1"/>
                </a:solidFill>
              </a:rPr>
              <a:t>of</a:t>
            </a:r>
            <a:r>
              <a:rPr lang="de-DE" b="1" dirty="0">
                <a:solidFill>
                  <a:schemeClr val="bg1"/>
                </a:solidFill>
              </a:rPr>
              <a:t> </a:t>
            </a:r>
            <a:r>
              <a:rPr lang="de-DE" b="1" dirty="0" err="1">
                <a:solidFill>
                  <a:schemeClr val="bg1"/>
                </a:solidFill>
              </a:rPr>
              <a:t>Concerns</a:t>
            </a:r>
            <a:r>
              <a:rPr lang="de-DE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58" name="Abgerundete rechteckige Legende 57"/>
          <p:cNvSpPr/>
          <p:nvPr/>
        </p:nvSpPr>
        <p:spPr>
          <a:xfrm>
            <a:off x="70100" y="5229225"/>
            <a:ext cx="5127625" cy="1243013"/>
          </a:xfrm>
          <a:prstGeom prst="wedgeRoundRectCallout">
            <a:avLst>
              <a:gd name="adj1" fmla="val 39227"/>
              <a:gd name="adj2" fmla="val -6734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Unterschiedliche Strategien können ergänzt und verwendet werden (</a:t>
            </a:r>
            <a:r>
              <a:rPr lang="de-DE" b="1" dirty="0">
                <a:solidFill>
                  <a:schemeClr val="bg1"/>
                </a:solidFill>
              </a:rPr>
              <a:t>Erweiterbarkeit</a:t>
            </a:r>
            <a:r>
              <a:rPr lang="de-DE" dirty="0">
                <a:solidFill>
                  <a:schemeClr val="bg1"/>
                </a:solidFill>
              </a:rPr>
              <a:t>).  Die richtige Methode </a:t>
            </a:r>
            <a:r>
              <a:rPr lang="de-DE">
                <a:solidFill>
                  <a:schemeClr val="bg1"/>
                </a:solidFill>
              </a:rPr>
              <a:t>wird </a:t>
            </a:r>
            <a:r>
              <a:rPr lang="de-DE" smtClean="0">
                <a:solidFill>
                  <a:schemeClr val="bg1"/>
                </a:solidFill>
              </a:rPr>
              <a:t>"magisch" </a:t>
            </a:r>
            <a:r>
              <a:rPr lang="de-DE" dirty="0">
                <a:solidFill>
                  <a:schemeClr val="bg1"/>
                </a:solidFill>
              </a:rPr>
              <a:t>aufgerufen!</a:t>
            </a:r>
          </a:p>
        </p:txBody>
      </p:sp>
    </p:spTree>
    <p:extLst>
      <p:ext uri="{BB962C8B-B14F-4D97-AF65-F5344CB8AC3E}">
        <p14:creationId xmlns:p14="http://schemas.microsoft.com/office/powerpoint/2010/main" val="3832855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Ein</a:t>
            </a:r>
            <a:r>
              <a:rPr lang="en-US" dirty="0" smtClean="0"/>
              <a:t> </a:t>
            </a:r>
            <a:r>
              <a:rPr lang="en-US" dirty="0" err="1" smtClean="0"/>
              <a:t>paar</a:t>
            </a:r>
            <a:r>
              <a:rPr lang="en-US" dirty="0" smtClean="0"/>
              <a:t> </a:t>
            </a:r>
            <a:r>
              <a:rPr lang="en-US" dirty="0" err="1" smtClean="0"/>
              <a:t>Worte</a:t>
            </a:r>
            <a:r>
              <a:rPr lang="en-US" dirty="0" smtClean="0"/>
              <a:t> </a:t>
            </a:r>
            <a:r>
              <a:rPr lang="en-US" dirty="0" err="1" smtClean="0"/>
              <a:t>zu</a:t>
            </a:r>
            <a:r>
              <a:rPr lang="en-US" dirty="0" smtClean="0"/>
              <a:t> </a:t>
            </a:r>
            <a:r>
              <a:rPr lang="en-US" dirty="0" err="1" smtClean="0"/>
              <a:t>Git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2591873"/>
          </a:xfrm>
        </p:spPr>
        <p:txBody>
          <a:bodyPr/>
          <a:lstStyle/>
          <a:p>
            <a:pPr defTabSz="987425"/>
            <a:r>
              <a:rPr lang="en-US" b="1" dirty="0" err="1" smtClean="0"/>
              <a:t>Bereitstellung</a:t>
            </a:r>
            <a:r>
              <a:rPr lang="en-US" b="1" dirty="0" smtClean="0"/>
              <a:t> der </a:t>
            </a:r>
            <a:r>
              <a:rPr lang="en-US" b="1" dirty="0" err="1" smtClean="0"/>
              <a:t>Vorlesungs</a:t>
            </a:r>
            <a:r>
              <a:rPr lang="en-US" b="1" dirty="0" smtClean="0"/>
              <a:t>- und </a:t>
            </a:r>
            <a:r>
              <a:rPr lang="en-US" b="1" dirty="0" err="1" smtClean="0"/>
              <a:t>Übungsunterlagen</a:t>
            </a:r>
            <a:endParaRPr lang="en-US" b="1" dirty="0" smtClean="0"/>
          </a:p>
          <a:p>
            <a:pPr marL="692150" lvl="1" indent="-342900" defTabSz="987425"/>
            <a:r>
              <a:rPr lang="en-US" dirty="0" err="1" smtClean="0"/>
              <a:t>Bereits</a:t>
            </a:r>
            <a:r>
              <a:rPr lang="en-US" dirty="0" smtClean="0"/>
              <a:t> auf der </a:t>
            </a:r>
            <a:r>
              <a:rPr lang="en-US" smtClean="0"/>
              <a:t>VM ausgecheckt, aber </a:t>
            </a:r>
            <a:r>
              <a:rPr lang="en-US" b="1" smtClean="0"/>
              <a:t>regelmäßiges Pullen </a:t>
            </a:r>
            <a:r>
              <a:rPr lang="en-US" smtClean="0"/>
              <a:t>sinnvoll!</a:t>
            </a:r>
            <a:endParaRPr lang="en-US" dirty="0" smtClean="0"/>
          </a:p>
          <a:p>
            <a:pPr marL="692150" lvl="1" indent="-342900" defTabSz="987425"/>
            <a:r>
              <a:rPr lang="de-DE" b="1" smtClean="0"/>
              <a:t>Vorlesung</a:t>
            </a:r>
            <a:r>
              <a:rPr lang="de-DE"/>
              <a:t>	</a:t>
            </a:r>
            <a:r>
              <a:rPr lang="de-DE" b="1">
                <a:hlinkClick r:id="rId2"/>
              </a:rPr>
              <a:t>https://</a:t>
            </a:r>
            <a:r>
              <a:rPr lang="de-DE" b="1" smtClean="0">
                <a:hlinkClick r:id="rId2"/>
              </a:rPr>
              <a:t>github.com/Echtzeitsysteme/tud-cppp</a:t>
            </a:r>
            <a:endParaRPr lang="de-DE" dirty="0" smtClean="0"/>
          </a:p>
          <a:p>
            <a:pPr marL="692150" lvl="1" indent="-342900" defTabSz="987425"/>
            <a:r>
              <a:rPr lang="de-DE" b="1" smtClean="0"/>
              <a:t>Wichtig: </a:t>
            </a:r>
            <a:r>
              <a:rPr lang="de-DE" smtClean="0"/>
              <a:t>git kann nur "pullen", wenn keine versionierten Dateien verändert sind. </a:t>
            </a:r>
            <a:r>
              <a:rPr lang="de-DE" smtClean="0">
                <a:sym typeface="Wingdings" panose="05000000000000000000" pitchFamily="2" charset="2"/>
              </a:rPr>
              <a:t> Separates Repo für eigenen Code erstellen.</a:t>
            </a:r>
            <a:endParaRPr lang="de-DE" dirty="0"/>
          </a:p>
          <a:p>
            <a:pPr marL="692150" lvl="1" indent="-342900" defTabSz="987425"/>
            <a:endParaRPr lang="en-US" dirty="0"/>
          </a:p>
        </p:txBody>
      </p:sp>
      <p:grpSp>
        <p:nvGrpSpPr>
          <p:cNvPr id="36" name="Gruppieren 35"/>
          <p:cNvGrpSpPr/>
          <p:nvPr/>
        </p:nvGrpSpPr>
        <p:grpSpPr>
          <a:xfrm>
            <a:off x="5292080" y="4515278"/>
            <a:ext cx="2898146" cy="358650"/>
            <a:chOff x="3995493" y="4500184"/>
            <a:chExt cx="2898146" cy="358650"/>
          </a:xfrm>
        </p:grpSpPr>
        <p:sp>
          <p:nvSpPr>
            <p:cNvPr id="4" name="Abgerundetes Rechteck 3"/>
            <p:cNvSpPr/>
            <p:nvPr/>
          </p:nvSpPr>
          <p:spPr bwMode="auto">
            <a:xfrm>
              <a:off x="4625563" y="4503346"/>
              <a:ext cx="1512168" cy="355488"/>
            </a:xfrm>
            <a:prstGeom prst="round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sp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600" b="1" dirty="0" err="1" smtClean="0">
                  <a:latin typeface="Consolas" pitchFamily="49" charset="0"/>
                </a:rPr>
                <a:t>git</a:t>
              </a:r>
              <a:r>
                <a:rPr lang="en-US" sz="1600" b="1" dirty="0" smtClean="0">
                  <a:latin typeface="Consolas" pitchFamily="49" charset="0"/>
                </a:rPr>
                <a:t> pull</a:t>
              </a:r>
              <a:endParaRPr lang="en-US" sz="1600" b="1" dirty="0">
                <a:latin typeface="Consolas" pitchFamily="49" charset="0"/>
              </a:endParaRPr>
            </a:p>
          </p:txBody>
        </p:sp>
        <p:sp>
          <p:nvSpPr>
            <p:cNvPr id="5" name="Ellipse 4"/>
            <p:cNvSpPr/>
            <p:nvPr/>
          </p:nvSpPr>
          <p:spPr bwMode="auto">
            <a:xfrm>
              <a:off x="3995493" y="4573078"/>
              <a:ext cx="216024" cy="216024"/>
            </a:xfrm>
            <a:prstGeom prst="ellipse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rtlCol="0" anchor="ctr">
              <a:sp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dirty="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  <p:grpSp>
          <p:nvGrpSpPr>
            <p:cNvPr id="8" name="Gruppieren 7"/>
            <p:cNvGrpSpPr/>
            <p:nvPr/>
          </p:nvGrpSpPr>
          <p:grpSpPr>
            <a:xfrm>
              <a:off x="6534989" y="4500184"/>
              <a:ext cx="358650" cy="358650"/>
              <a:chOff x="5581502" y="4131679"/>
              <a:chExt cx="358650" cy="358650"/>
            </a:xfrm>
          </p:grpSpPr>
          <p:sp>
            <p:nvSpPr>
              <p:cNvPr id="6" name="Ellipse 5"/>
              <p:cNvSpPr/>
              <p:nvPr/>
            </p:nvSpPr>
            <p:spPr bwMode="auto">
              <a:xfrm>
                <a:off x="5581502" y="4131679"/>
                <a:ext cx="358650" cy="358650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/>
            </p:spPr>
            <p:txBody>
              <a:bodyPr rtlCol="0" anchor="ctr">
                <a:spAutoFit/>
              </a:bodyPr>
              <a:lstStyle/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en-US" sz="1400" dirty="0" err="1">
                  <a:solidFill>
                    <a:srgbClr val="7F0055"/>
                  </a:solidFill>
                  <a:latin typeface="Consolas" pitchFamily="49" charset="0"/>
                </a:endParaRPr>
              </a:p>
            </p:txBody>
          </p:sp>
          <p:sp>
            <p:nvSpPr>
              <p:cNvPr id="7" name="Ellipse 6"/>
              <p:cNvSpPr/>
              <p:nvPr/>
            </p:nvSpPr>
            <p:spPr bwMode="auto">
              <a:xfrm>
                <a:off x="5652815" y="4202992"/>
                <a:ext cx="216024" cy="216024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xtLst/>
            </p:spPr>
            <p:txBody>
              <a:bodyPr rtlCol="0" anchor="ctr">
                <a:spAutoFit/>
              </a:bodyPr>
              <a:lstStyle/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en-US" sz="1400" dirty="0" err="1">
                  <a:solidFill>
                    <a:srgbClr val="7F0055"/>
                  </a:solidFill>
                  <a:latin typeface="Consolas" pitchFamily="49" charset="0"/>
                </a:endParaRPr>
              </a:p>
            </p:txBody>
          </p:sp>
        </p:grpSp>
        <p:cxnSp>
          <p:nvCxnSpPr>
            <p:cNvPr id="10" name="Gerade Verbindung mit Pfeil 9"/>
            <p:cNvCxnSpPr>
              <a:stCxn id="5" idx="6"/>
              <a:endCxn id="4" idx="1"/>
            </p:cNvCxnSpPr>
            <p:nvPr/>
          </p:nvCxnSpPr>
          <p:spPr bwMode="auto">
            <a:xfrm>
              <a:off x="4211517" y="4681090"/>
              <a:ext cx="414046" cy="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" name="Gerade Verbindung mit Pfeil 10"/>
            <p:cNvCxnSpPr>
              <a:stCxn id="4" idx="3"/>
              <a:endCxn id="6" idx="2"/>
            </p:cNvCxnSpPr>
            <p:nvPr/>
          </p:nvCxnSpPr>
          <p:spPr bwMode="auto">
            <a:xfrm flipV="1">
              <a:off x="6137731" y="4679509"/>
              <a:ext cx="397258" cy="1581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67" name="Gruppieren 66"/>
          <p:cNvGrpSpPr/>
          <p:nvPr/>
        </p:nvGrpSpPr>
        <p:grpSpPr>
          <a:xfrm>
            <a:off x="5292080" y="5336396"/>
            <a:ext cx="2898146" cy="1097522"/>
            <a:chOff x="5292080" y="5238520"/>
            <a:chExt cx="2898146" cy="1097522"/>
          </a:xfrm>
        </p:grpSpPr>
        <p:sp>
          <p:nvSpPr>
            <p:cNvPr id="16" name="Abgerundetes Rechteck 15"/>
            <p:cNvSpPr/>
            <p:nvPr/>
          </p:nvSpPr>
          <p:spPr bwMode="auto">
            <a:xfrm>
              <a:off x="5922150" y="5238520"/>
              <a:ext cx="1512168" cy="355488"/>
            </a:xfrm>
            <a:prstGeom prst="round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sp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600" b="1" dirty="0" err="1" smtClean="0">
                  <a:latin typeface="Consolas" pitchFamily="49" charset="0"/>
                </a:rPr>
                <a:t>git</a:t>
              </a:r>
              <a:r>
                <a:rPr lang="en-US" sz="1600" b="1" dirty="0" smtClean="0">
                  <a:latin typeface="Consolas" pitchFamily="49" charset="0"/>
                </a:rPr>
                <a:t> commit</a:t>
              </a:r>
              <a:endParaRPr lang="en-US" sz="1600" b="1" dirty="0">
                <a:latin typeface="Consolas" pitchFamily="49" charset="0"/>
              </a:endParaRPr>
            </a:p>
          </p:txBody>
        </p:sp>
        <p:sp>
          <p:nvSpPr>
            <p:cNvPr id="17" name="Ellipse 16"/>
            <p:cNvSpPr/>
            <p:nvPr/>
          </p:nvSpPr>
          <p:spPr bwMode="auto">
            <a:xfrm>
              <a:off x="5292080" y="5309833"/>
              <a:ext cx="216024" cy="216024"/>
            </a:xfrm>
            <a:prstGeom prst="ellipse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rtlCol="0" anchor="ctr">
              <a:sp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dirty="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  <p:grpSp>
          <p:nvGrpSpPr>
            <p:cNvPr id="18" name="Gruppieren 17"/>
            <p:cNvGrpSpPr/>
            <p:nvPr/>
          </p:nvGrpSpPr>
          <p:grpSpPr>
            <a:xfrm>
              <a:off x="7831576" y="5977392"/>
              <a:ext cx="358650" cy="358650"/>
              <a:chOff x="5581502" y="4131679"/>
              <a:chExt cx="358650" cy="358650"/>
            </a:xfrm>
          </p:grpSpPr>
          <p:sp>
            <p:nvSpPr>
              <p:cNvPr id="19" name="Ellipse 18"/>
              <p:cNvSpPr/>
              <p:nvPr/>
            </p:nvSpPr>
            <p:spPr bwMode="auto">
              <a:xfrm>
                <a:off x="5581502" y="4131679"/>
                <a:ext cx="358650" cy="358650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/>
            </p:spPr>
            <p:txBody>
              <a:bodyPr rtlCol="0" anchor="ctr">
                <a:spAutoFit/>
              </a:bodyPr>
              <a:lstStyle/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en-US" sz="1400" dirty="0" err="1">
                  <a:solidFill>
                    <a:srgbClr val="7F0055"/>
                  </a:solidFill>
                  <a:latin typeface="Consolas" pitchFamily="49" charset="0"/>
                </a:endParaRPr>
              </a:p>
            </p:txBody>
          </p:sp>
          <p:sp>
            <p:nvSpPr>
              <p:cNvPr id="20" name="Ellipse 19"/>
              <p:cNvSpPr/>
              <p:nvPr/>
            </p:nvSpPr>
            <p:spPr bwMode="auto">
              <a:xfrm>
                <a:off x="5652815" y="4202992"/>
                <a:ext cx="216024" cy="216024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xtLst/>
            </p:spPr>
            <p:txBody>
              <a:bodyPr rtlCol="0" anchor="ctr">
                <a:spAutoFit/>
              </a:bodyPr>
              <a:lstStyle/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en-US" sz="1400" dirty="0" err="1">
                  <a:solidFill>
                    <a:srgbClr val="7F0055"/>
                  </a:solidFill>
                  <a:latin typeface="Consolas" pitchFamily="49" charset="0"/>
                </a:endParaRPr>
              </a:p>
            </p:txBody>
          </p:sp>
        </p:grpSp>
        <p:cxnSp>
          <p:nvCxnSpPr>
            <p:cNvPr id="21" name="Gerade Verbindung mit Pfeil 20"/>
            <p:cNvCxnSpPr>
              <a:stCxn id="17" idx="6"/>
              <a:endCxn id="16" idx="1"/>
            </p:cNvCxnSpPr>
            <p:nvPr/>
          </p:nvCxnSpPr>
          <p:spPr bwMode="auto">
            <a:xfrm flipV="1">
              <a:off x="5508104" y="5416264"/>
              <a:ext cx="414046" cy="1581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Gerade Verbindung mit Pfeil 21"/>
            <p:cNvCxnSpPr>
              <a:stCxn id="16" idx="2"/>
              <a:endCxn id="23" idx="0"/>
            </p:cNvCxnSpPr>
            <p:nvPr/>
          </p:nvCxnSpPr>
          <p:spPr bwMode="auto">
            <a:xfrm>
              <a:off x="6678234" y="5594008"/>
              <a:ext cx="0" cy="364592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3" name="Abgerundetes Rechteck 22"/>
            <p:cNvSpPr/>
            <p:nvPr/>
          </p:nvSpPr>
          <p:spPr bwMode="auto">
            <a:xfrm>
              <a:off x="5922150" y="5958600"/>
              <a:ext cx="1512168" cy="355488"/>
            </a:xfrm>
            <a:prstGeom prst="round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sp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600" b="1" dirty="0" err="1" smtClean="0">
                  <a:latin typeface="Consolas" pitchFamily="49" charset="0"/>
                </a:rPr>
                <a:t>git</a:t>
              </a:r>
              <a:r>
                <a:rPr lang="en-US" sz="1600" b="1" dirty="0" smtClean="0">
                  <a:latin typeface="Consolas" pitchFamily="49" charset="0"/>
                </a:rPr>
                <a:t> push</a:t>
              </a:r>
              <a:endParaRPr lang="en-US" sz="1600" b="1" dirty="0">
                <a:latin typeface="Consolas" pitchFamily="49" charset="0"/>
              </a:endParaRPr>
            </a:p>
          </p:txBody>
        </p:sp>
        <p:cxnSp>
          <p:nvCxnSpPr>
            <p:cNvPr id="25" name="Gerade Verbindung mit Pfeil 24"/>
            <p:cNvCxnSpPr>
              <a:stCxn id="23" idx="3"/>
              <a:endCxn id="19" idx="2"/>
            </p:cNvCxnSpPr>
            <p:nvPr/>
          </p:nvCxnSpPr>
          <p:spPr bwMode="auto">
            <a:xfrm>
              <a:off x="7434318" y="6136344"/>
              <a:ext cx="397258" cy="20373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27" name="Textfeld 26"/>
          <p:cNvSpPr txBox="1"/>
          <p:nvPr/>
        </p:nvSpPr>
        <p:spPr>
          <a:xfrm>
            <a:off x="372113" y="4531584"/>
            <a:ext cx="851515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/>
              <a:t>Lesen</a:t>
            </a:r>
            <a:endParaRPr lang="en-US" b="1" dirty="0"/>
          </a:p>
        </p:txBody>
      </p:sp>
      <p:sp>
        <p:nvSpPr>
          <p:cNvPr id="28" name="Textfeld 27"/>
          <p:cNvSpPr txBox="1"/>
          <p:nvPr/>
        </p:nvSpPr>
        <p:spPr>
          <a:xfrm>
            <a:off x="107504" y="5328008"/>
            <a:ext cx="1300356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/>
              <a:t>Schreiben</a:t>
            </a:r>
            <a:endParaRPr lang="en-US" b="1" dirty="0"/>
          </a:p>
        </p:txBody>
      </p:sp>
      <p:grpSp>
        <p:nvGrpSpPr>
          <p:cNvPr id="37" name="Gruppieren 36"/>
          <p:cNvGrpSpPr/>
          <p:nvPr/>
        </p:nvGrpSpPr>
        <p:grpSpPr>
          <a:xfrm>
            <a:off x="1780215" y="4536750"/>
            <a:ext cx="2898146" cy="358650"/>
            <a:chOff x="3995493" y="4500184"/>
            <a:chExt cx="2898146" cy="358650"/>
          </a:xfrm>
        </p:grpSpPr>
        <p:sp>
          <p:nvSpPr>
            <p:cNvPr id="38" name="Abgerundetes Rechteck 37"/>
            <p:cNvSpPr/>
            <p:nvPr/>
          </p:nvSpPr>
          <p:spPr bwMode="auto">
            <a:xfrm>
              <a:off x="4625563" y="4503346"/>
              <a:ext cx="1512168" cy="355488"/>
            </a:xfrm>
            <a:prstGeom prst="round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sp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600" b="1" dirty="0" err="1" smtClean="0">
                  <a:latin typeface="Consolas" pitchFamily="49" charset="0"/>
                </a:rPr>
                <a:t>svn</a:t>
              </a:r>
              <a:r>
                <a:rPr lang="en-US" sz="1600" b="1" dirty="0" smtClean="0">
                  <a:latin typeface="Consolas" pitchFamily="49" charset="0"/>
                </a:rPr>
                <a:t> update</a:t>
              </a:r>
              <a:endParaRPr lang="en-US" sz="1600" b="1" dirty="0">
                <a:latin typeface="Consolas" pitchFamily="49" charset="0"/>
              </a:endParaRPr>
            </a:p>
          </p:txBody>
        </p:sp>
        <p:sp>
          <p:nvSpPr>
            <p:cNvPr id="39" name="Ellipse 38"/>
            <p:cNvSpPr/>
            <p:nvPr/>
          </p:nvSpPr>
          <p:spPr bwMode="auto">
            <a:xfrm>
              <a:off x="3995493" y="4573078"/>
              <a:ext cx="216024" cy="216024"/>
            </a:xfrm>
            <a:prstGeom prst="ellipse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rtlCol="0" anchor="ctr">
              <a:sp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dirty="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  <p:grpSp>
          <p:nvGrpSpPr>
            <p:cNvPr id="40" name="Gruppieren 39"/>
            <p:cNvGrpSpPr/>
            <p:nvPr/>
          </p:nvGrpSpPr>
          <p:grpSpPr>
            <a:xfrm>
              <a:off x="6534989" y="4500184"/>
              <a:ext cx="358650" cy="358650"/>
              <a:chOff x="5581502" y="4131679"/>
              <a:chExt cx="358650" cy="358650"/>
            </a:xfrm>
          </p:grpSpPr>
          <p:sp>
            <p:nvSpPr>
              <p:cNvPr id="43" name="Ellipse 42"/>
              <p:cNvSpPr/>
              <p:nvPr/>
            </p:nvSpPr>
            <p:spPr bwMode="auto">
              <a:xfrm>
                <a:off x="5581502" y="4131679"/>
                <a:ext cx="358650" cy="358650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/>
            </p:spPr>
            <p:txBody>
              <a:bodyPr rtlCol="0" anchor="ctr">
                <a:spAutoFit/>
              </a:bodyPr>
              <a:lstStyle/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en-US" sz="1400" dirty="0" err="1">
                  <a:solidFill>
                    <a:srgbClr val="7F0055"/>
                  </a:solidFill>
                  <a:latin typeface="Consolas" pitchFamily="49" charset="0"/>
                </a:endParaRPr>
              </a:p>
            </p:txBody>
          </p:sp>
          <p:sp>
            <p:nvSpPr>
              <p:cNvPr id="44" name="Ellipse 43"/>
              <p:cNvSpPr/>
              <p:nvPr/>
            </p:nvSpPr>
            <p:spPr bwMode="auto">
              <a:xfrm>
                <a:off x="5652815" y="4202992"/>
                <a:ext cx="216024" cy="216024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xtLst/>
            </p:spPr>
            <p:txBody>
              <a:bodyPr rtlCol="0" anchor="ctr">
                <a:spAutoFit/>
              </a:bodyPr>
              <a:lstStyle/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en-US" sz="1400" dirty="0" err="1">
                  <a:solidFill>
                    <a:srgbClr val="7F0055"/>
                  </a:solidFill>
                  <a:latin typeface="Consolas" pitchFamily="49" charset="0"/>
                </a:endParaRPr>
              </a:p>
            </p:txBody>
          </p:sp>
        </p:grpSp>
        <p:cxnSp>
          <p:nvCxnSpPr>
            <p:cNvPr id="41" name="Gerade Verbindung mit Pfeil 40"/>
            <p:cNvCxnSpPr>
              <a:stCxn id="39" idx="6"/>
              <a:endCxn id="38" idx="1"/>
            </p:cNvCxnSpPr>
            <p:nvPr/>
          </p:nvCxnSpPr>
          <p:spPr bwMode="auto">
            <a:xfrm>
              <a:off x="4211517" y="4681090"/>
              <a:ext cx="414046" cy="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2" name="Gerade Verbindung mit Pfeil 41"/>
            <p:cNvCxnSpPr>
              <a:stCxn id="38" idx="3"/>
              <a:endCxn id="43" idx="2"/>
            </p:cNvCxnSpPr>
            <p:nvPr/>
          </p:nvCxnSpPr>
          <p:spPr bwMode="auto">
            <a:xfrm flipV="1">
              <a:off x="6137731" y="4679509"/>
              <a:ext cx="397258" cy="1581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51" name="Gruppieren 50"/>
          <p:cNvGrpSpPr/>
          <p:nvPr/>
        </p:nvGrpSpPr>
        <p:grpSpPr>
          <a:xfrm>
            <a:off x="1781734" y="5323667"/>
            <a:ext cx="2898146" cy="358650"/>
            <a:chOff x="3995493" y="4500184"/>
            <a:chExt cx="2898146" cy="358650"/>
          </a:xfrm>
        </p:grpSpPr>
        <p:sp>
          <p:nvSpPr>
            <p:cNvPr id="52" name="Abgerundetes Rechteck 51"/>
            <p:cNvSpPr/>
            <p:nvPr/>
          </p:nvSpPr>
          <p:spPr bwMode="auto">
            <a:xfrm>
              <a:off x="4625563" y="4503346"/>
              <a:ext cx="1512168" cy="355488"/>
            </a:xfrm>
            <a:prstGeom prst="round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sp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600" b="1" dirty="0" err="1" smtClean="0">
                  <a:latin typeface="Consolas" pitchFamily="49" charset="0"/>
                </a:rPr>
                <a:t>svn</a:t>
              </a:r>
              <a:r>
                <a:rPr lang="en-US" sz="1600" b="1" dirty="0" smtClean="0">
                  <a:latin typeface="Consolas" pitchFamily="49" charset="0"/>
                </a:rPr>
                <a:t> commit</a:t>
              </a:r>
              <a:endParaRPr lang="en-US" sz="1600" b="1" dirty="0">
                <a:latin typeface="Consolas" pitchFamily="49" charset="0"/>
              </a:endParaRPr>
            </a:p>
          </p:txBody>
        </p:sp>
        <p:sp>
          <p:nvSpPr>
            <p:cNvPr id="53" name="Ellipse 52"/>
            <p:cNvSpPr/>
            <p:nvPr/>
          </p:nvSpPr>
          <p:spPr bwMode="auto">
            <a:xfrm>
              <a:off x="3995493" y="4573078"/>
              <a:ext cx="216024" cy="216024"/>
            </a:xfrm>
            <a:prstGeom prst="ellipse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rtlCol="0" anchor="ctr">
              <a:sp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dirty="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  <p:grpSp>
          <p:nvGrpSpPr>
            <p:cNvPr id="54" name="Gruppieren 53"/>
            <p:cNvGrpSpPr/>
            <p:nvPr/>
          </p:nvGrpSpPr>
          <p:grpSpPr>
            <a:xfrm>
              <a:off x="6534989" y="4500184"/>
              <a:ext cx="358650" cy="358650"/>
              <a:chOff x="5581502" y="4131679"/>
              <a:chExt cx="358650" cy="358650"/>
            </a:xfrm>
          </p:grpSpPr>
          <p:sp>
            <p:nvSpPr>
              <p:cNvPr id="57" name="Ellipse 56"/>
              <p:cNvSpPr/>
              <p:nvPr/>
            </p:nvSpPr>
            <p:spPr bwMode="auto">
              <a:xfrm>
                <a:off x="5581502" y="4131679"/>
                <a:ext cx="358650" cy="358650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/>
            </p:spPr>
            <p:txBody>
              <a:bodyPr rtlCol="0" anchor="ctr">
                <a:spAutoFit/>
              </a:bodyPr>
              <a:lstStyle/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en-US" sz="1400" dirty="0" err="1">
                  <a:solidFill>
                    <a:srgbClr val="7F0055"/>
                  </a:solidFill>
                  <a:latin typeface="Consolas" pitchFamily="49" charset="0"/>
                </a:endParaRPr>
              </a:p>
            </p:txBody>
          </p:sp>
          <p:sp>
            <p:nvSpPr>
              <p:cNvPr id="58" name="Ellipse 57"/>
              <p:cNvSpPr/>
              <p:nvPr/>
            </p:nvSpPr>
            <p:spPr bwMode="auto">
              <a:xfrm>
                <a:off x="5652815" y="4202992"/>
                <a:ext cx="216024" cy="216024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xtLst/>
            </p:spPr>
            <p:txBody>
              <a:bodyPr rtlCol="0" anchor="ctr">
                <a:spAutoFit/>
              </a:bodyPr>
              <a:lstStyle/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en-US" sz="1400" dirty="0" err="1">
                  <a:solidFill>
                    <a:srgbClr val="7F0055"/>
                  </a:solidFill>
                  <a:latin typeface="Consolas" pitchFamily="49" charset="0"/>
                </a:endParaRPr>
              </a:p>
            </p:txBody>
          </p:sp>
        </p:grpSp>
        <p:cxnSp>
          <p:nvCxnSpPr>
            <p:cNvPr id="55" name="Gerade Verbindung mit Pfeil 54"/>
            <p:cNvCxnSpPr>
              <a:stCxn id="53" idx="6"/>
              <a:endCxn id="52" idx="1"/>
            </p:cNvCxnSpPr>
            <p:nvPr/>
          </p:nvCxnSpPr>
          <p:spPr bwMode="auto">
            <a:xfrm>
              <a:off x="4211517" y="4681090"/>
              <a:ext cx="414046" cy="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6" name="Gerade Verbindung mit Pfeil 55"/>
            <p:cNvCxnSpPr>
              <a:stCxn id="52" idx="3"/>
              <a:endCxn id="57" idx="2"/>
            </p:cNvCxnSpPr>
            <p:nvPr/>
          </p:nvCxnSpPr>
          <p:spPr bwMode="auto">
            <a:xfrm flipV="1">
              <a:off x="6137731" y="4679509"/>
              <a:ext cx="397258" cy="1581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59" name="Textfeld 58"/>
          <p:cNvSpPr txBox="1"/>
          <p:nvPr/>
        </p:nvSpPr>
        <p:spPr>
          <a:xfrm>
            <a:off x="2836791" y="4080482"/>
            <a:ext cx="659155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SVN</a:t>
            </a:r>
            <a:endParaRPr lang="en-US" b="1" dirty="0"/>
          </a:p>
        </p:txBody>
      </p:sp>
      <p:sp>
        <p:nvSpPr>
          <p:cNvPr id="60" name="Textfeld 59"/>
          <p:cNvSpPr txBox="1"/>
          <p:nvPr/>
        </p:nvSpPr>
        <p:spPr>
          <a:xfrm>
            <a:off x="6425600" y="4076186"/>
            <a:ext cx="505268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/>
              <a:t>Git</a:t>
            </a:r>
            <a:endParaRPr lang="en-US" b="1" dirty="0"/>
          </a:p>
        </p:txBody>
      </p:sp>
      <p:cxnSp>
        <p:nvCxnSpPr>
          <p:cNvPr id="62" name="Gerader Verbinder 61"/>
          <p:cNvCxnSpPr/>
          <p:nvPr/>
        </p:nvCxnSpPr>
        <p:spPr bwMode="auto">
          <a:xfrm>
            <a:off x="107504" y="4426154"/>
            <a:ext cx="8642383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3" name="Gerader Verbinder 62"/>
          <p:cNvCxnSpPr/>
          <p:nvPr/>
        </p:nvCxnSpPr>
        <p:spPr bwMode="auto">
          <a:xfrm>
            <a:off x="1475656" y="4076186"/>
            <a:ext cx="0" cy="219571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797158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smtClean="0"/>
              <a:t>Lösung ohne und mit Polymorphie</a:t>
            </a:r>
          </a:p>
        </p:txBody>
      </p:sp>
      <p:sp>
        <p:nvSpPr>
          <p:cNvPr id="6148" name="Rechteck 5"/>
          <p:cNvSpPr>
            <a:spLocks noChangeArrowheads="1"/>
          </p:cNvSpPr>
          <p:nvPr/>
        </p:nvSpPr>
        <p:spPr bwMode="auto">
          <a:xfrm>
            <a:off x="283483" y="1521335"/>
            <a:ext cx="4720566" cy="2517071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smtClean="0">
                <a:solidFill>
                  <a:srgbClr val="000000"/>
                </a:solidFill>
                <a:latin typeface="Consolas" pitchFamily="49" charset="0"/>
              </a:rPr>
              <a:t>Elevator::</a:t>
            </a:r>
            <a:r>
              <a:rPr lang="de-DE" altLang="de-DE" sz="1400" dirty="0" err="1">
                <a:solidFill>
                  <a:srgbClr val="000000"/>
                </a:solidFill>
                <a:latin typeface="Consolas" pitchFamily="49" charset="0"/>
              </a:rPr>
              <a:t>moveToNextFloor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err="1">
                <a:solidFill>
                  <a:srgbClr val="000000"/>
                </a:solidFill>
                <a:latin typeface="Consolas" pitchFamily="49" charset="0"/>
              </a:rPr>
              <a:t>strategy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switch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dirty="0" err="1">
                <a:solidFill>
                  <a:srgbClr val="000000"/>
                </a:solidFill>
                <a:latin typeface="Consolas" pitchFamily="49" charset="0"/>
              </a:rPr>
              <a:t>strategy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>
                <a:solidFill>
                  <a:srgbClr val="7F0055"/>
                </a:solidFill>
                <a:latin typeface="Consolas" pitchFamily="49" charset="0"/>
              </a:rPr>
              <a:t>    </a:t>
            </a: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case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smtClean="0">
                <a:solidFill>
                  <a:srgbClr val="000000"/>
                </a:solidFill>
                <a:latin typeface="Consolas" pitchFamily="49" charset="0"/>
              </a:rPr>
              <a:t>ENERGY_MINIMIZING_STRATEGY:	   </a:t>
            </a:r>
            <a:endParaRPr lang="de-DE" altLang="de-DE" sz="1400" b="0" dirty="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 smtClean="0">
                <a:solidFill>
                  <a:srgbClr val="3F7F5F"/>
                </a:solidFill>
                <a:latin typeface="Consolas" pitchFamily="49" charset="0"/>
              </a:rPr>
              <a:t>     	// ...</a:t>
            </a:r>
            <a:endParaRPr lang="de-DE" altLang="de-DE" sz="140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>
                <a:solidFill>
                  <a:srgbClr val="7F0055"/>
                </a:solidFill>
                <a:latin typeface="Consolas" pitchFamily="49" charset="0"/>
              </a:rPr>
              <a:t>		</a:t>
            </a:r>
            <a:r>
              <a:rPr lang="de-DE" altLang="de-DE" sz="1400" dirty="0" smtClean="0">
                <a:solidFill>
                  <a:srgbClr val="7F0055"/>
                </a:solidFill>
                <a:latin typeface="Consolas" pitchFamily="49" charset="0"/>
              </a:rPr>
              <a:t>break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>
                <a:solidFill>
                  <a:srgbClr val="7F0055"/>
                </a:solidFill>
                <a:latin typeface="Consolas" pitchFamily="49" charset="0"/>
              </a:rPr>
              <a:t>    </a:t>
            </a: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case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smtClean="0">
                <a:solidFill>
                  <a:srgbClr val="000000"/>
                </a:solidFill>
                <a:latin typeface="Consolas" pitchFamily="49" charset="0"/>
              </a:rPr>
              <a:t>WAITING_TIME_MINIMIZING_STRATEGY:</a:t>
            </a:r>
            <a:endParaRPr lang="de-DE" altLang="de-DE" sz="140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dirty="0" smtClean="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400" b="0" dirty="0">
                <a:solidFill>
                  <a:srgbClr val="3F7F5F"/>
                </a:solidFill>
                <a:latin typeface="Consolas" pitchFamily="49" charset="0"/>
              </a:rPr>
              <a:t>... </a:t>
            </a:r>
            <a:endParaRPr lang="de-DE" altLang="de-DE" sz="1400" b="0" dirty="0" smtClean="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 smtClean="0">
                <a:solidFill>
                  <a:srgbClr val="7F0055"/>
                </a:solidFill>
                <a:latin typeface="Consolas" pitchFamily="49" charset="0"/>
              </a:rPr>
              <a:t>		break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3F7F5F"/>
                </a:solidFill>
                <a:latin typeface="Consolas" pitchFamily="49" charset="0"/>
              </a:rPr>
              <a:t>	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3F7F5F"/>
                </a:solidFill>
                <a:latin typeface="Consolas" pitchFamily="49" charset="0"/>
              </a:rPr>
              <a:t>    // </a:t>
            </a:r>
            <a:r>
              <a:rPr lang="de-DE" altLang="de-DE" sz="1400" b="0" dirty="0" err="1">
                <a:solidFill>
                  <a:srgbClr val="3F7F5F"/>
                </a:solidFill>
                <a:latin typeface="Consolas" pitchFamily="49" charset="0"/>
              </a:rPr>
              <a:t>and</a:t>
            </a:r>
            <a:r>
              <a:rPr lang="de-DE" altLang="de-DE" sz="1400" b="0" dirty="0">
                <a:solidFill>
                  <a:srgbClr val="3F7F5F"/>
                </a:solidFill>
                <a:latin typeface="Consolas" pitchFamily="49" charset="0"/>
              </a:rPr>
              <a:t> so on ...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400" b="0" dirty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6" name="Rechteck 4"/>
          <p:cNvSpPr>
            <a:spLocks noChangeArrowheads="1"/>
          </p:cNvSpPr>
          <p:nvPr/>
        </p:nvSpPr>
        <p:spPr bwMode="auto">
          <a:xfrm>
            <a:off x="5184006" y="1521335"/>
            <a:ext cx="3708042" cy="1066723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Elevator::</a:t>
            </a:r>
            <a:r>
              <a:rPr lang="de-DE" altLang="de-DE" sz="1400" dirty="0" err="1">
                <a:solidFill>
                  <a:srgbClr val="000000"/>
                </a:solidFill>
                <a:latin typeface="Consolas" pitchFamily="49" charset="0"/>
              </a:rPr>
              <a:t>moveToNextFloor</a:t>
            </a:r>
            <a:r>
              <a:rPr lang="de-DE" altLang="de-DE" sz="1400" dirty="0" smtClean="0">
                <a:solidFill>
                  <a:srgbClr val="000000"/>
                </a:solidFill>
                <a:latin typeface="Consolas" pitchFamily="49" charset="0"/>
              </a:rPr>
              <a:t>(){ 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 err="1" smtClean="0">
                <a:solidFill>
                  <a:srgbClr val="000000"/>
                </a:solidFill>
                <a:latin typeface="Consolas" pitchFamily="49" charset="0"/>
              </a:rPr>
              <a:t>currentFloor</a:t>
            </a:r>
            <a: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= </a:t>
            </a:r>
            <a:endParaRPr lang="de-DE" altLang="de-DE" sz="1400" b="0" dirty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de-DE" altLang="de-DE" sz="1400" b="0" dirty="0" err="1" smtClean="0">
                <a:solidFill>
                  <a:srgbClr val="000000"/>
                </a:solidFill>
                <a:latin typeface="Consolas" pitchFamily="49" charset="0"/>
              </a:rPr>
              <a:t>strategy</a:t>
            </a:r>
            <a: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-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&gt;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this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358775" y="4038406"/>
            <a:ext cx="4501257" cy="2411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b="1" smtClean="0"/>
              <a:t>"Dispatch" </a:t>
            </a:r>
            <a:r>
              <a:rPr lang="de-DE" b="1" dirty="0" smtClean="0"/>
              <a:t>von Hand</a:t>
            </a:r>
            <a:endParaRPr lang="de-DE" dirty="0"/>
          </a:p>
          <a:p>
            <a:pPr algn="l"/>
            <a:endParaRPr lang="de-DE" dirty="0" smtClean="0"/>
          </a:p>
          <a:p>
            <a:pPr algn="l"/>
            <a:r>
              <a:rPr lang="de-DE" dirty="0" smtClean="0"/>
              <a:t>Für </a:t>
            </a:r>
            <a:r>
              <a:rPr lang="de-DE" dirty="0"/>
              <a:t>jede neue Strategie muss die Logik hier (und eventuell an </a:t>
            </a:r>
            <a:r>
              <a:rPr lang="de-DE" b="1" dirty="0"/>
              <a:t>etlichen</a:t>
            </a:r>
            <a:r>
              <a:rPr lang="de-DE" dirty="0"/>
              <a:t> </a:t>
            </a:r>
            <a:r>
              <a:rPr lang="de-DE" b="1" dirty="0"/>
              <a:t>anderen</a:t>
            </a:r>
            <a:r>
              <a:rPr lang="de-DE" dirty="0"/>
              <a:t> </a:t>
            </a:r>
            <a:r>
              <a:rPr lang="de-DE" b="1" dirty="0"/>
              <a:t>Stellen</a:t>
            </a:r>
            <a:r>
              <a:rPr lang="de-DE" dirty="0"/>
              <a:t>) erweitert </a:t>
            </a:r>
            <a:r>
              <a:rPr lang="de-DE"/>
              <a:t>werden</a:t>
            </a:r>
            <a:r>
              <a:rPr lang="de-DE" smtClean="0"/>
              <a:t>!</a:t>
            </a:r>
            <a:br>
              <a:rPr lang="de-DE" smtClean="0"/>
            </a:br>
            <a:r>
              <a:rPr lang="de-DE" smtClean="0"/>
              <a:t/>
            </a:r>
            <a:br>
              <a:rPr lang="de-DE" smtClean="0"/>
            </a:br>
            <a:r>
              <a:rPr lang="de-DE" smtClean="0"/>
              <a:t>Fehleranfällig, schlecht wartbar</a:t>
            </a:r>
            <a:r>
              <a:rPr lang="de-DE" dirty="0"/>
              <a:t/>
            </a:r>
            <a:br>
              <a:rPr lang="de-DE" dirty="0"/>
            </a:br>
            <a:r>
              <a:rPr lang="de-DE" dirty="0"/>
              <a:t>(</a:t>
            </a:r>
            <a:r>
              <a:rPr lang="de-DE" b="1" dirty="0"/>
              <a:t>Fluch des </a:t>
            </a:r>
            <a:r>
              <a:rPr lang="de-DE" b="1" dirty="0" err="1"/>
              <a:t>switch-case</a:t>
            </a:r>
            <a:r>
              <a:rPr lang="de-DE" dirty="0"/>
              <a:t>)</a:t>
            </a:r>
          </a:p>
          <a:p>
            <a:pPr algn="l"/>
            <a:endParaRPr lang="en-US" dirty="0"/>
          </a:p>
        </p:txBody>
      </p:sp>
      <p:sp>
        <p:nvSpPr>
          <p:cNvPr id="9" name="Textfeld 8"/>
          <p:cNvSpPr txBox="1"/>
          <p:nvPr/>
        </p:nvSpPr>
        <p:spPr>
          <a:xfrm>
            <a:off x="5184006" y="4038406"/>
            <a:ext cx="3780482" cy="2411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defRPr/>
            </a:pPr>
            <a:r>
              <a:rPr lang="de-DE" b="1" dirty="0" smtClean="0"/>
              <a:t>Polymorpher </a:t>
            </a:r>
            <a:r>
              <a:rPr lang="de-DE" b="1" dirty="0" err="1" smtClean="0"/>
              <a:t>Dispatch</a:t>
            </a:r>
            <a:r>
              <a:rPr lang="de-DE" b="1" dirty="0" smtClean="0"/>
              <a:t/>
            </a:r>
            <a:br>
              <a:rPr lang="de-DE" b="1" dirty="0" smtClean="0"/>
            </a:b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Konkrete </a:t>
            </a:r>
            <a:r>
              <a:rPr lang="de-DE" b="1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ElevatorStrategy</a:t>
            </a:r>
            <a:r>
              <a:rPr lang="de-DE" dirty="0" smtClean="0"/>
              <a:t> wird </a:t>
            </a:r>
            <a:r>
              <a:rPr lang="de-DE" dirty="0"/>
              <a:t>bei der Erzeugung des Aufzugs gesetzt.</a:t>
            </a:r>
          </a:p>
          <a:p>
            <a:pPr algn="l">
              <a:defRPr/>
            </a:pPr>
            <a:endParaRPr lang="de-DE" dirty="0"/>
          </a:p>
          <a:p>
            <a:pPr algn="l">
              <a:defRPr/>
            </a:pPr>
            <a:r>
              <a:rPr lang="de-DE" dirty="0" smtClean="0"/>
              <a:t>Der obige Code ruft die </a:t>
            </a:r>
            <a:r>
              <a:rPr lang="de-DE" dirty="0"/>
              <a:t>Strategie </a:t>
            </a:r>
            <a:r>
              <a:rPr lang="de-DE" dirty="0" smtClean="0"/>
              <a:t>polymorph auf und </a:t>
            </a:r>
            <a:r>
              <a:rPr lang="de-DE" b="1" dirty="0" smtClean="0"/>
              <a:t>muss nicht mehr verändert werden</a:t>
            </a:r>
            <a:r>
              <a:rPr lang="de-DE" dirty="0" smtClean="0"/>
              <a:t>.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12532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Intermezzo</a:t>
            </a:r>
          </a:p>
        </p:txBody>
      </p:sp>
      <p:sp>
        <p:nvSpPr>
          <p:cNvPr id="9220" name="Textfeld 4"/>
          <p:cNvSpPr txBox="1">
            <a:spLocks noChangeArrowheads="1"/>
          </p:cNvSpPr>
          <p:nvPr/>
        </p:nvSpPr>
        <p:spPr bwMode="auto">
          <a:xfrm>
            <a:off x="252413" y="1987550"/>
            <a:ext cx="5662612" cy="13805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 smtClean="0"/>
              <a:t>Was </a:t>
            </a:r>
            <a:r>
              <a:rPr lang="de-DE" altLang="de-DE" sz="1800" b="0" dirty="0"/>
              <a:t>ist der </a:t>
            </a:r>
            <a:r>
              <a:rPr lang="de-DE" altLang="de-DE" sz="1800" dirty="0"/>
              <a:t>Vorteil von Polymorphie</a:t>
            </a:r>
            <a:r>
              <a:rPr lang="de-DE" altLang="de-DE" sz="1800" b="0" dirty="0"/>
              <a:t>? </a:t>
            </a:r>
            <a:r>
              <a:rPr lang="de-DE" altLang="de-DE" sz="1800" b="0" dirty="0" smtClean="0"/>
              <a:t/>
            </a:r>
            <a:br>
              <a:rPr lang="de-DE" altLang="de-DE" sz="1800" b="0" dirty="0" smtClean="0"/>
            </a:br>
            <a:r>
              <a:rPr lang="de-DE" altLang="de-DE" sz="1800" b="0" dirty="0" smtClean="0"/>
              <a:t/>
            </a:r>
            <a:br>
              <a:rPr lang="de-DE" altLang="de-DE" sz="1800" b="0" dirty="0" smtClean="0"/>
            </a:br>
            <a:endParaRPr lang="de-DE" altLang="de-DE" sz="1800" b="0" dirty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/>
              <a:t>Wie kann das so wichtig sein wenn z.B. C das nicht unterstützt (und C doch so weitverbreitet ist)?!</a:t>
            </a:r>
          </a:p>
        </p:txBody>
      </p:sp>
      <p:sp>
        <p:nvSpPr>
          <p:cNvPr id="9221" name="Textfeld 4"/>
          <p:cNvSpPr txBox="1">
            <a:spLocks noChangeArrowheads="1"/>
          </p:cNvSpPr>
          <p:nvPr/>
        </p:nvSpPr>
        <p:spPr bwMode="auto">
          <a:xfrm>
            <a:off x="250825" y="3789040"/>
            <a:ext cx="4465638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/>
              <a:t>Was hat Polymorphie mit Vererbung zu tun?  Geht es auch ohne Vererbung?</a:t>
            </a:r>
          </a:p>
        </p:txBody>
      </p:sp>
    </p:spTree>
    <p:extLst>
      <p:ext uri="{BB962C8B-B14F-4D97-AF65-F5344CB8AC3E}">
        <p14:creationId xmlns:p14="http://schemas.microsoft.com/office/powerpoint/2010/main" val="2522704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efaltete Ecke 4"/>
          <p:cNvSpPr/>
          <p:nvPr/>
        </p:nvSpPr>
        <p:spPr>
          <a:xfrm>
            <a:off x="179512" y="2365353"/>
            <a:ext cx="3722712" cy="4087983"/>
          </a:xfrm>
          <a:prstGeom prst="foldedCorner">
            <a:avLst>
              <a:gd name="adj" fmla="val 11381"/>
            </a:avLst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>
              <a:defRPr/>
            </a:pPr>
            <a:r>
              <a:rPr lang="de-DE" sz="1200" b="1" dirty="0">
                <a:solidFill>
                  <a:srgbClr val="7F0055"/>
                </a:solidFill>
                <a:latin typeface="Consolas"/>
              </a:rPr>
              <a:t>#</a:t>
            </a:r>
            <a:r>
              <a:rPr lang="de-DE" sz="1200" b="1" dirty="0" err="1">
                <a:solidFill>
                  <a:srgbClr val="7F0055"/>
                </a:solidFill>
                <a:latin typeface="Consolas"/>
              </a:rPr>
              <a:t>include</a:t>
            </a:r>
            <a:r>
              <a:rPr lang="de-DE" sz="12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200" b="1" dirty="0" smtClean="0">
                <a:solidFill>
                  <a:srgbClr val="2A00FF"/>
                </a:solidFill>
                <a:latin typeface="Consolas"/>
              </a:rPr>
              <a:t>&lt;</a:t>
            </a:r>
            <a:r>
              <a:rPr lang="de-DE" sz="1200" b="1" err="1" smtClean="0">
                <a:solidFill>
                  <a:srgbClr val="2A00FF"/>
                </a:solidFill>
                <a:latin typeface="Consolas"/>
              </a:rPr>
              <a:t>memory</a:t>
            </a:r>
            <a:r>
              <a:rPr lang="de-DE" sz="1200" b="1" smtClean="0">
                <a:solidFill>
                  <a:srgbClr val="2A00FF"/>
                </a:solidFill>
                <a:latin typeface="Consolas"/>
              </a:rPr>
              <a:t>&gt;</a:t>
            </a:r>
          </a:p>
          <a:p>
            <a:pPr algn="l">
              <a:defRPr/>
            </a:pPr>
            <a:endParaRPr lang="de-DE" sz="1200" b="1" dirty="0">
              <a:solidFill>
                <a:srgbClr val="2A00FF"/>
              </a:solidFill>
              <a:latin typeface="Consolas"/>
            </a:endParaRPr>
          </a:p>
          <a:p>
            <a:pPr algn="l">
              <a:defRPr/>
            </a:pPr>
            <a:r>
              <a:rPr lang="de-DE" sz="1200" b="1" dirty="0">
                <a:solidFill>
                  <a:srgbClr val="7F0055"/>
                </a:solidFill>
                <a:latin typeface="Consolas"/>
              </a:rPr>
              <a:t>#</a:t>
            </a:r>
            <a:r>
              <a:rPr lang="de-DE" sz="1200" b="1" err="1">
                <a:solidFill>
                  <a:srgbClr val="7F0055"/>
                </a:solidFill>
                <a:latin typeface="Consolas"/>
              </a:rPr>
              <a:t>include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200" b="1" smtClean="0">
                <a:solidFill>
                  <a:srgbClr val="2A00FF"/>
                </a:solidFill>
                <a:latin typeface="Consolas"/>
              </a:rPr>
              <a:t>"Floor.hpp"</a:t>
            </a:r>
            <a:endParaRPr lang="de-DE" sz="1200" b="1" dirty="0">
              <a:solidFill>
                <a:srgbClr val="2A00FF"/>
              </a:solidFill>
              <a:latin typeface="Consolas"/>
            </a:endParaRPr>
          </a:p>
          <a:p>
            <a:pPr algn="l">
              <a:defRPr/>
            </a:pPr>
            <a:endParaRPr lang="de-DE" sz="1200" dirty="0">
              <a:latin typeface="Consolas"/>
            </a:endParaRPr>
          </a:p>
          <a:p>
            <a:pPr algn="l">
              <a:defRPr/>
            </a:pPr>
            <a:r>
              <a:rPr lang="de-DE" sz="1200" b="1" dirty="0" err="1">
                <a:solidFill>
                  <a:srgbClr val="7F0055"/>
                </a:solidFill>
                <a:latin typeface="Consolas"/>
              </a:rPr>
              <a:t>class</a:t>
            </a:r>
            <a:r>
              <a:rPr lang="de-DE" sz="12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200" b="1" dirty="0">
                <a:solidFill>
                  <a:srgbClr val="005032"/>
                </a:solidFill>
                <a:latin typeface="Consolas"/>
              </a:rPr>
              <a:t>Elevator</a:t>
            </a:r>
            <a:r>
              <a:rPr lang="de-DE" sz="1200" b="1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pPr algn="l">
              <a:defRPr/>
            </a:pPr>
            <a:endParaRPr lang="de-DE" sz="1200" dirty="0">
              <a:latin typeface="Consolas"/>
            </a:endParaRPr>
          </a:p>
          <a:p>
            <a:pPr algn="l">
              <a:defRPr/>
            </a:pPr>
            <a:r>
              <a:rPr lang="de-DE" sz="1200" b="1" dirty="0" err="1">
                <a:solidFill>
                  <a:srgbClr val="7F0055"/>
                </a:solidFill>
                <a:latin typeface="Consolas"/>
              </a:rPr>
              <a:t>class</a:t>
            </a:r>
            <a:r>
              <a:rPr lang="de-DE" sz="12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200" b="1" dirty="0" err="1">
                <a:solidFill>
                  <a:srgbClr val="005032"/>
                </a:solidFill>
                <a:latin typeface="Consolas"/>
              </a:rPr>
              <a:t>ElevatorStrategy</a:t>
            </a:r>
            <a:r>
              <a:rPr lang="de-DE" sz="1200" b="1" dirty="0">
                <a:solidFill>
                  <a:srgbClr val="000000"/>
                </a:solidFill>
                <a:latin typeface="Consolas"/>
              </a:rPr>
              <a:t> {</a:t>
            </a:r>
          </a:p>
          <a:p>
            <a:pPr algn="l">
              <a:defRPr/>
            </a:pPr>
            <a:r>
              <a:rPr lang="de-DE" sz="1200" b="1" dirty="0" err="1">
                <a:solidFill>
                  <a:srgbClr val="7F0055"/>
                </a:solidFill>
                <a:latin typeface="Consolas"/>
              </a:rPr>
              <a:t>public</a:t>
            </a:r>
            <a:r>
              <a:rPr lang="de-DE" sz="1200" b="1" dirty="0">
                <a:solidFill>
                  <a:srgbClr val="000000"/>
                </a:solidFill>
                <a:latin typeface="Consolas"/>
              </a:rPr>
              <a:t>:</a:t>
            </a:r>
          </a:p>
          <a:p>
            <a:pPr algn="l">
              <a:defRPr/>
            </a:pPr>
            <a:r>
              <a:rPr lang="de-DE" sz="1200" b="1" dirty="0">
                <a:solidFill>
                  <a:srgbClr val="000000"/>
                </a:solidFill>
                <a:latin typeface="Consolas"/>
              </a:rPr>
              <a:t>  </a:t>
            </a:r>
            <a:r>
              <a:rPr lang="de-DE" sz="1200" b="1" dirty="0" err="1">
                <a:solidFill>
                  <a:srgbClr val="000000"/>
                </a:solidFill>
                <a:latin typeface="Consolas"/>
              </a:rPr>
              <a:t>ElevatorStrategy</a:t>
            </a:r>
            <a:r>
              <a:rPr lang="de-DE" sz="1200" b="1" dirty="0">
                <a:solidFill>
                  <a:srgbClr val="000000"/>
                </a:solidFill>
                <a:latin typeface="Consolas"/>
              </a:rPr>
              <a:t>(); </a:t>
            </a:r>
          </a:p>
          <a:p>
            <a:pPr algn="l">
              <a:defRPr/>
            </a:pPr>
            <a:r>
              <a:rPr lang="de-DE" sz="1200" b="1" dirty="0">
                <a:solidFill>
                  <a:srgbClr val="000000"/>
                </a:solidFill>
                <a:latin typeface="Consolas"/>
              </a:rPr>
              <a:t>  ~</a:t>
            </a:r>
            <a:r>
              <a:rPr lang="de-DE" sz="1200" b="1" dirty="0" err="1">
                <a:solidFill>
                  <a:srgbClr val="000000"/>
                </a:solidFill>
                <a:latin typeface="Consolas"/>
              </a:rPr>
              <a:t>ElevatorStrategy</a:t>
            </a:r>
            <a:r>
              <a:rPr lang="de-DE" sz="1200" b="1" dirty="0">
                <a:solidFill>
                  <a:srgbClr val="000000"/>
                </a:solidFill>
                <a:latin typeface="Consolas"/>
              </a:rPr>
              <a:t>();</a:t>
            </a:r>
          </a:p>
          <a:p>
            <a:pPr algn="l">
              <a:defRPr/>
            </a:pPr>
            <a:endParaRPr lang="de-DE" sz="1200" dirty="0">
              <a:latin typeface="Consolas"/>
            </a:endParaRPr>
          </a:p>
          <a:p>
            <a:pPr algn="l">
              <a:defRPr/>
            </a:pPr>
            <a:r>
              <a:rPr lang="en-US" sz="1200" b="1" dirty="0">
                <a:solidFill>
                  <a:srgbClr val="7F0055"/>
                </a:solidFill>
                <a:latin typeface="Consolas"/>
              </a:rPr>
              <a:t>  </a:t>
            </a:r>
            <a:r>
              <a:rPr lang="en-US" sz="1200" b="1" dirty="0" err="1">
                <a:solidFill>
                  <a:srgbClr val="7F0055"/>
                </a:solidFill>
                <a:latin typeface="Consolas"/>
              </a:rPr>
              <a:t>const</a:t>
            </a:r>
            <a:r>
              <a:rPr lang="en-US" sz="12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200" b="1" dirty="0">
                <a:solidFill>
                  <a:srgbClr val="005032"/>
                </a:solidFill>
                <a:latin typeface="Consolas"/>
              </a:rPr>
              <a:t>Floor</a:t>
            </a:r>
            <a:r>
              <a:rPr lang="en-US" sz="1200" b="1" dirty="0">
                <a:solidFill>
                  <a:srgbClr val="000000"/>
                </a:solidFill>
                <a:latin typeface="Consolas"/>
              </a:rPr>
              <a:t>* </a:t>
            </a:r>
          </a:p>
          <a:p>
            <a:pPr algn="l">
              <a:defRPr/>
            </a:pPr>
            <a:r>
              <a:rPr lang="en-US" sz="1200" b="1" dirty="0">
                <a:solidFill>
                  <a:srgbClr val="000000"/>
                </a:solidFill>
                <a:latin typeface="Consolas"/>
              </a:rPr>
              <a:t>  next(</a:t>
            </a:r>
            <a:r>
              <a:rPr lang="en-US" sz="1200" b="1" dirty="0" err="1">
                <a:solidFill>
                  <a:srgbClr val="7F0055"/>
                </a:solidFill>
                <a:latin typeface="Consolas"/>
              </a:rPr>
              <a:t>const</a:t>
            </a:r>
            <a:r>
              <a:rPr lang="en-US" sz="12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200" b="1" dirty="0" smtClean="0">
                <a:solidFill>
                  <a:srgbClr val="005032"/>
                </a:solidFill>
                <a:latin typeface="Consolas"/>
              </a:rPr>
              <a:t>Elevator </a:t>
            </a:r>
            <a:r>
              <a:rPr lang="en-US" sz="1200" b="1" dirty="0" smtClean="0">
                <a:solidFill>
                  <a:srgbClr val="000000"/>
                </a:solidFill>
                <a:latin typeface="Consolas"/>
              </a:rPr>
              <a:t>*elevator</a:t>
            </a:r>
            <a:r>
              <a:rPr lang="en-US" sz="1200" b="1" dirty="0">
                <a:solidFill>
                  <a:srgbClr val="000000"/>
                </a:solidFill>
                <a:latin typeface="Consolas"/>
              </a:rPr>
              <a:t>) </a:t>
            </a:r>
            <a:r>
              <a:rPr lang="en-US" sz="1200" b="1" dirty="0" err="1" smtClean="0">
                <a:solidFill>
                  <a:srgbClr val="7F0055"/>
                </a:solidFill>
                <a:latin typeface="Consolas"/>
              </a:rPr>
              <a:t>const</a:t>
            </a:r>
            <a:endParaRPr lang="en-US" sz="1200" b="1" dirty="0">
              <a:solidFill>
                <a:srgbClr val="7F0055"/>
              </a:solidFill>
              <a:latin typeface="Consolas"/>
            </a:endParaRPr>
          </a:p>
          <a:p>
            <a:pPr algn="l">
              <a:defRPr/>
            </a:pPr>
            <a:r>
              <a:rPr lang="en-US" sz="1200" b="1" dirty="0" smtClean="0">
                <a:solidFill>
                  <a:srgbClr val="7F0055"/>
                </a:solidFill>
                <a:latin typeface="Consolas"/>
              </a:rPr>
              <a:t>  override</a:t>
            </a:r>
            <a:r>
              <a:rPr lang="en-US" sz="1200" b="1" dirty="0" smtClean="0">
                <a:solidFill>
                  <a:srgbClr val="000000"/>
                </a:solidFill>
                <a:latin typeface="Consolas"/>
              </a:rPr>
              <a:t>;</a:t>
            </a:r>
            <a:endParaRPr lang="en-US" sz="1200" b="1" dirty="0">
              <a:solidFill>
                <a:srgbClr val="000000"/>
              </a:solidFill>
              <a:latin typeface="Consolas"/>
            </a:endParaRPr>
          </a:p>
          <a:p>
            <a:pPr algn="l">
              <a:defRPr/>
            </a:pPr>
            <a:r>
              <a:rPr lang="de-DE" sz="1200" dirty="0">
                <a:solidFill>
                  <a:srgbClr val="000000"/>
                </a:solidFill>
                <a:latin typeface="Consolas"/>
              </a:rPr>
              <a:t>};</a:t>
            </a:r>
          </a:p>
          <a:p>
            <a:pPr algn="l">
              <a:defRPr/>
            </a:pPr>
            <a:endParaRPr lang="de-DE" sz="1200" dirty="0">
              <a:latin typeface="Consolas"/>
            </a:endParaRPr>
          </a:p>
          <a:p>
            <a:pPr algn="l">
              <a:defRPr/>
            </a:pPr>
            <a:r>
              <a:rPr lang="de-DE" sz="1200" b="1" dirty="0" err="1">
                <a:solidFill>
                  <a:srgbClr val="7F0055"/>
                </a:solidFill>
                <a:latin typeface="Consolas"/>
              </a:rPr>
              <a:t>typedef</a:t>
            </a:r>
            <a:r>
              <a:rPr lang="de-DE" sz="1200" b="1" dirty="0">
                <a:solidFill>
                  <a:srgbClr val="000000"/>
                </a:solidFill>
                <a:latin typeface="Consolas"/>
              </a:rPr>
              <a:t> </a:t>
            </a:r>
          </a:p>
          <a:p>
            <a:pPr algn="l">
              <a:defRPr/>
            </a:pPr>
            <a:r>
              <a:rPr lang="de-DE" sz="1200" b="1" dirty="0" err="1" smtClean="0">
                <a:solidFill>
                  <a:srgbClr val="000000"/>
                </a:solidFill>
                <a:latin typeface="Consolas"/>
              </a:rPr>
              <a:t>std</a:t>
            </a:r>
            <a:r>
              <a:rPr lang="de-DE" sz="1200" b="1" dirty="0" smtClean="0">
                <a:solidFill>
                  <a:srgbClr val="000000"/>
                </a:solidFill>
                <a:latin typeface="Consolas"/>
              </a:rPr>
              <a:t>::</a:t>
            </a:r>
            <a:r>
              <a:rPr lang="de-DE" sz="1200" b="1" dirty="0" err="1">
                <a:solidFill>
                  <a:srgbClr val="005032"/>
                </a:solidFill>
                <a:latin typeface="Consolas"/>
              </a:rPr>
              <a:t>shared_ptr</a:t>
            </a:r>
            <a:r>
              <a:rPr lang="de-DE" sz="1200" b="1" dirty="0">
                <a:solidFill>
                  <a:srgbClr val="000000"/>
                </a:solidFill>
                <a:latin typeface="Consolas"/>
              </a:rPr>
              <a:t>&lt;</a:t>
            </a:r>
            <a:r>
              <a:rPr lang="de-DE" sz="1200" b="1" dirty="0" err="1">
                <a:solidFill>
                  <a:srgbClr val="005032"/>
                </a:solidFill>
                <a:latin typeface="Consolas"/>
              </a:rPr>
              <a:t>ElevatorStrategy</a:t>
            </a:r>
            <a:r>
              <a:rPr lang="de-DE" sz="1200" b="1" dirty="0">
                <a:solidFill>
                  <a:srgbClr val="000000"/>
                </a:solidFill>
                <a:latin typeface="Consolas"/>
              </a:rPr>
              <a:t>&gt; </a:t>
            </a:r>
          </a:p>
          <a:p>
            <a:pPr algn="l">
              <a:defRPr/>
            </a:pPr>
            <a:r>
              <a:rPr lang="de-DE" sz="1200" dirty="0" err="1">
                <a:solidFill>
                  <a:srgbClr val="005032"/>
                </a:solidFill>
                <a:latin typeface="Consolas"/>
              </a:rPr>
              <a:t>ElevatorStrategyPtr</a:t>
            </a:r>
            <a:r>
              <a:rPr lang="de-DE" sz="1200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pPr algn="l">
              <a:defRPr/>
            </a:pPr>
            <a:endParaRPr lang="de-DE" sz="1200" dirty="0">
              <a:latin typeface="Consolas"/>
            </a:endParaRPr>
          </a:p>
          <a:p>
            <a:pPr algn="l">
              <a:defRPr/>
            </a:pPr>
            <a:r>
              <a:rPr lang="de-DE" sz="1200" b="1" dirty="0" err="1">
                <a:solidFill>
                  <a:srgbClr val="7F0055"/>
                </a:solidFill>
                <a:latin typeface="Consolas"/>
              </a:rPr>
              <a:t>typedef</a:t>
            </a:r>
            <a:r>
              <a:rPr lang="de-DE" sz="1200" b="1" dirty="0">
                <a:solidFill>
                  <a:srgbClr val="000000"/>
                </a:solidFill>
                <a:latin typeface="Consolas"/>
              </a:rPr>
              <a:t> </a:t>
            </a:r>
          </a:p>
          <a:p>
            <a:pPr algn="l">
              <a:defRPr/>
            </a:pPr>
            <a:r>
              <a:rPr lang="de-DE" sz="1200" b="1" dirty="0" err="1" smtClean="0">
                <a:solidFill>
                  <a:srgbClr val="000000"/>
                </a:solidFill>
                <a:latin typeface="Consolas"/>
              </a:rPr>
              <a:t>std</a:t>
            </a:r>
            <a:r>
              <a:rPr lang="de-DE" sz="1200" b="1" dirty="0" smtClean="0">
                <a:solidFill>
                  <a:srgbClr val="000000"/>
                </a:solidFill>
                <a:latin typeface="Consolas"/>
              </a:rPr>
              <a:t>::</a:t>
            </a:r>
            <a:r>
              <a:rPr lang="de-DE" sz="1200" b="1" dirty="0" err="1">
                <a:solidFill>
                  <a:srgbClr val="005032"/>
                </a:solidFill>
                <a:latin typeface="Consolas"/>
              </a:rPr>
              <a:t>shared_ptr</a:t>
            </a:r>
            <a:r>
              <a:rPr lang="de-DE" sz="1200" b="1" dirty="0">
                <a:solidFill>
                  <a:srgbClr val="000000"/>
                </a:solidFill>
                <a:latin typeface="Consolas"/>
              </a:rPr>
              <a:t>&lt;</a:t>
            </a:r>
            <a:r>
              <a:rPr lang="de-DE" sz="1200" b="1" dirty="0" err="1">
                <a:solidFill>
                  <a:srgbClr val="7F0055"/>
                </a:solidFill>
                <a:latin typeface="Consolas"/>
              </a:rPr>
              <a:t>const</a:t>
            </a:r>
            <a:r>
              <a:rPr lang="de-DE" sz="12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200" b="1" dirty="0" err="1">
                <a:solidFill>
                  <a:srgbClr val="005032"/>
                </a:solidFill>
                <a:latin typeface="Consolas"/>
              </a:rPr>
              <a:t>ElevatorStrategy</a:t>
            </a:r>
            <a:r>
              <a:rPr lang="de-DE" sz="1200" b="1" dirty="0">
                <a:solidFill>
                  <a:srgbClr val="000000"/>
                </a:solidFill>
                <a:latin typeface="Consolas"/>
              </a:rPr>
              <a:t>&gt; </a:t>
            </a:r>
          </a:p>
          <a:p>
            <a:pPr algn="l">
              <a:defRPr/>
            </a:pPr>
            <a:r>
              <a:rPr lang="de-DE" sz="1200" dirty="0" err="1">
                <a:solidFill>
                  <a:srgbClr val="005032"/>
                </a:solidFill>
                <a:latin typeface="Consolas"/>
              </a:rPr>
              <a:t>ConstElevatorStrategyPtr</a:t>
            </a:r>
            <a:r>
              <a:rPr lang="de-DE" sz="1200" dirty="0">
                <a:solidFill>
                  <a:srgbClr val="000000"/>
                </a:solidFill>
                <a:latin typeface="Consolas"/>
              </a:rPr>
              <a:t>;</a:t>
            </a:r>
            <a:endParaRPr lang="de-DE" sz="1200" dirty="0">
              <a:solidFill>
                <a:srgbClr val="000000"/>
              </a:solidFill>
              <a:highlight>
                <a:srgbClr val="D4D4D4"/>
              </a:highlight>
              <a:latin typeface="Consolas"/>
            </a:endParaRPr>
          </a:p>
        </p:txBody>
      </p:sp>
      <p:sp>
        <p:nvSpPr>
          <p:cNvPr id="9" name="Rechteck 8"/>
          <p:cNvSpPr/>
          <p:nvPr/>
        </p:nvSpPr>
        <p:spPr bwMode="auto">
          <a:xfrm>
            <a:off x="1907704" y="2362697"/>
            <a:ext cx="1994520" cy="26597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ElevatorStrategy.hpp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126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/>
              <a:t>Ein Blick auf die Klassen</a:t>
            </a:r>
            <a:br>
              <a:rPr lang="de-DE" altLang="de-DE" dirty="0"/>
            </a:br>
            <a:r>
              <a:rPr lang="de-DE" altLang="de-DE" dirty="0"/>
              <a:t>	</a:t>
            </a:r>
            <a:r>
              <a:rPr lang="de-DE" altLang="de-DE" dirty="0" err="1" smtClean="0"/>
              <a:t>ElevatorStrategy</a:t>
            </a:r>
            <a:endParaRPr lang="de-DE" altLang="de-DE" dirty="0" smtClean="0"/>
          </a:p>
        </p:txBody>
      </p:sp>
      <p:sp>
        <p:nvSpPr>
          <p:cNvPr id="11268" name="Rechteck 7"/>
          <p:cNvSpPr>
            <a:spLocks noChangeArrowheads="1"/>
          </p:cNvSpPr>
          <p:nvPr/>
        </p:nvSpPr>
        <p:spPr bwMode="auto">
          <a:xfrm>
            <a:off x="4140200" y="1603376"/>
            <a:ext cx="4874592" cy="2689720"/>
          </a:xfrm>
          <a:prstGeom prst="foldedCorner">
            <a:avLst>
              <a:gd name="adj" fmla="val 10617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"ElevatorStrategy.hpp"</a:t>
            </a:r>
            <a:endParaRPr lang="de-DE" altLang="de-DE" sz="1200" dirty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 dirty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200" dirty="0" smtClean="0">
                <a:solidFill>
                  <a:srgbClr val="000000"/>
                </a:solidFill>
                <a:latin typeface="Consolas" pitchFamily="49" charset="0"/>
              </a:rPr>
              <a:t>{ </a:t>
            </a:r>
            <a:r>
              <a:rPr lang="de-DE" altLang="de-DE" sz="1200" b="0" dirty="0" smtClean="0">
                <a:solidFill>
                  <a:srgbClr val="3F7F5F"/>
                </a:solidFill>
                <a:latin typeface="Consolas" pitchFamily="49" charset="0"/>
              </a:rPr>
              <a:t>/* ... */ </a:t>
            </a:r>
            <a:r>
              <a:rPr lang="de-DE" altLang="de-DE" sz="1200" b="0" dirty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2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::~</a:t>
            </a: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200" dirty="0" smtClean="0">
                <a:solidFill>
                  <a:srgbClr val="000000"/>
                </a:solidFill>
                <a:latin typeface="Consolas" pitchFamily="49" charset="0"/>
              </a:rPr>
              <a:t>{</a:t>
            </a:r>
            <a:r>
              <a:rPr lang="de-DE" altLang="de-DE" sz="1200" b="0" dirty="0">
                <a:solidFill>
                  <a:srgbClr val="3F7F5F"/>
                </a:solidFill>
                <a:latin typeface="Consolas" pitchFamily="49" charset="0"/>
              </a:rPr>
              <a:t>/* ... */ </a:t>
            </a:r>
            <a:r>
              <a:rPr lang="de-DE" altLang="de-DE" sz="1200" b="0" dirty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2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dirty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en-US" altLang="de-DE" sz="1200" dirty="0">
                <a:solidFill>
                  <a:srgbClr val="000000"/>
                </a:solidFill>
                <a:latin typeface="Consolas" pitchFamily="49" charset="0"/>
              </a:rPr>
              <a:t>*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dirty="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en-US" altLang="de-DE" sz="1200" dirty="0">
                <a:solidFill>
                  <a:srgbClr val="000000"/>
                </a:solidFill>
                <a:latin typeface="Consolas" pitchFamily="49" charset="0"/>
              </a:rPr>
              <a:t>::next(</a:t>
            </a:r>
            <a:r>
              <a:rPr lang="en-US" altLang="de-DE" sz="120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dirty="0" smtClean="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en-US" altLang="de-DE" sz="1200" dirty="0" smtClean="0">
                <a:solidFill>
                  <a:srgbClr val="000000"/>
                </a:solidFill>
                <a:latin typeface="Consolas" pitchFamily="49" charset="0"/>
              </a:rPr>
              <a:t>*elevator</a:t>
            </a:r>
            <a:r>
              <a:rPr lang="en-US" altLang="de-DE" sz="1200" dirty="0">
                <a:solidFill>
                  <a:srgbClr val="000000"/>
                </a:solidFill>
                <a:latin typeface="Consolas" pitchFamily="49" charset="0"/>
              </a:rPr>
              <a:t>) </a:t>
            </a:r>
            <a:r>
              <a:rPr lang="en-US" altLang="de-DE" sz="120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 dirty="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en-US" altLang="de-DE" sz="1200" dirty="0" smtClean="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 smtClean="0">
                <a:solidFill>
                  <a:srgbClr val="3F7F5F"/>
                </a:solidFill>
                <a:latin typeface="Consolas" pitchFamily="49" charset="0"/>
              </a:rPr>
              <a:t>  /* Do </a:t>
            </a:r>
            <a:r>
              <a:rPr lang="de-DE" altLang="de-DE" sz="1200" b="0" dirty="0" err="1" smtClean="0">
                <a:solidFill>
                  <a:srgbClr val="3F7F5F"/>
                </a:solidFill>
                <a:latin typeface="Consolas" pitchFamily="49" charset="0"/>
              </a:rPr>
              <a:t>nothing</a:t>
            </a:r>
            <a:r>
              <a:rPr lang="de-DE" altLang="de-DE" sz="1200" b="0" dirty="0" smtClean="0">
                <a:solidFill>
                  <a:srgbClr val="3F7F5F"/>
                </a:solidFill>
                <a:latin typeface="Consolas" pitchFamily="49" charset="0"/>
              </a:rPr>
              <a:t> */</a:t>
            </a:r>
            <a:r>
              <a:rPr lang="de-DE" altLang="de-DE" sz="1200" dirty="0" smtClean="0">
                <a:solidFill>
                  <a:srgbClr val="7F0055"/>
                </a:solidFill>
                <a:latin typeface="Consolas" pitchFamily="49" charset="0"/>
              </a:rPr>
              <a:t>  </a:t>
            </a:r>
            <a:endParaRPr lang="de-DE" altLang="de-DE" sz="1200" dirty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elevator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getCurrentFloor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200" b="0" dirty="0"/>
          </a:p>
        </p:txBody>
      </p:sp>
      <p:sp>
        <p:nvSpPr>
          <p:cNvPr id="6" name="Abgerundete rechteckige Legende 5"/>
          <p:cNvSpPr/>
          <p:nvPr/>
        </p:nvSpPr>
        <p:spPr>
          <a:xfrm>
            <a:off x="149712" y="1406186"/>
            <a:ext cx="3990487" cy="798678"/>
          </a:xfrm>
          <a:prstGeom prst="wedgeRoundRectCallout">
            <a:avLst>
              <a:gd name="adj1" fmla="val -25161"/>
              <a:gd name="adj2" fmla="val 15407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600" b="1" smtClean="0">
                <a:solidFill>
                  <a:schemeClr val="bg1"/>
                </a:solidFill>
              </a:rPr>
              <a:t>Vorausdeklaration </a:t>
            </a:r>
            <a:r>
              <a:rPr lang="de-DE" sz="1600" smtClean="0">
                <a:solidFill>
                  <a:schemeClr val="bg1"/>
                </a:solidFill>
              </a:rPr>
              <a:t>(Forward Declaration, statt </a:t>
            </a:r>
            <a:r>
              <a:rPr lang="de-DE" sz="1600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sz="1600" b="1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include</a:t>
            </a:r>
            <a:r>
              <a:rPr lang="de-DE" sz="1600" dirty="0">
                <a:solidFill>
                  <a:schemeClr val="bg1"/>
                </a:solidFill>
              </a:rPr>
              <a:t>), um zyklische Abhängigkeit </a:t>
            </a:r>
            <a:r>
              <a:rPr lang="de-DE" sz="1600" dirty="0" smtClean="0">
                <a:solidFill>
                  <a:schemeClr val="bg1"/>
                </a:solidFill>
              </a:rPr>
              <a:t>zu vermeiden</a:t>
            </a:r>
            <a:endParaRPr lang="de-DE" sz="1600" dirty="0">
              <a:solidFill>
                <a:schemeClr val="bg1"/>
              </a:solidFill>
            </a:endParaRPr>
          </a:p>
        </p:txBody>
      </p:sp>
      <p:sp>
        <p:nvSpPr>
          <p:cNvPr id="12" name="Abgerundete rechteckige Legende 11"/>
          <p:cNvSpPr/>
          <p:nvPr/>
        </p:nvSpPr>
        <p:spPr>
          <a:xfrm>
            <a:off x="4435395" y="501747"/>
            <a:ext cx="2814638" cy="731837"/>
          </a:xfrm>
          <a:prstGeom prst="wedgeRoundRectCallout">
            <a:avLst>
              <a:gd name="adj1" fmla="val -3022"/>
              <a:gd name="adj2" fmla="val 10528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In </a:t>
            </a:r>
            <a:r>
              <a:rPr lang="de-DE">
                <a:solidFill>
                  <a:schemeClr val="bg1"/>
                </a:solidFill>
              </a:rPr>
              <a:t>der </a:t>
            </a:r>
            <a:r>
              <a:rPr lang="de-DE" smtClean="0">
                <a:solidFill>
                  <a:schemeClr val="bg1"/>
                </a:solidFill>
              </a:rPr>
              <a:t>.cpp-Datei </a:t>
            </a:r>
            <a:r>
              <a:rPr lang="de-DE" dirty="0">
                <a:solidFill>
                  <a:schemeClr val="bg1"/>
                </a:solidFill>
              </a:rPr>
              <a:t>ist dies aber kein Problem!</a:t>
            </a:r>
          </a:p>
        </p:txBody>
      </p:sp>
      <p:sp>
        <p:nvSpPr>
          <p:cNvPr id="10" name="Gefaltete Ecke 9"/>
          <p:cNvSpPr/>
          <p:nvPr/>
        </p:nvSpPr>
        <p:spPr bwMode="auto">
          <a:xfrm>
            <a:off x="7020272" y="1603376"/>
            <a:ext cx="1994520" cy="321203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r"/>
            <a:r>
              <a:rPr lang="de-DE" sz="1600" dirty="0"/>
              <a:t>ElevatorStrategy.cpp</a:t>
            </a:r>
            <a:endParaRPr lang="en-US" sz="1600" dirty="0"/>
          </a:p>
        </p:txBody>
      </p:sp>
      <p:sp>
        <p:nvSpPr>
          <p:cNvPr id="11" name="Abgerundetes Rechteck 10"/>
          <p:cNvSpPr/>
          <p:nvPr/>
        </p:nvSpPr>
        <p:spPr>
          <a:xfrm>
            <a:off x="4572000" y="4869160"/>
            <a:ext cx="4357884" cy="1444353"/>
          </a:xfrm>
          <a:prstGeom prst="round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 smtClean="0">
                <a:solidFill>
                  <a:schemeClr val="bg1"/>
                </a:solidFill>
              </a:rPr>
              <a:t>Vorausdeklarationen </a:t>
            </a:r>
            <a:r>
              <a:rPr lang="de-DE" dirty="0" smtClean="0">
                <a:solidFill>
                  <a:schemeClr val="bg1"/>
                </a:solidFill>
              </a:rPr>
              <a:t>können nur dann verwendet werden, wenn </a:t>
            </a:r>
            <a:r>
              <a:rPr lang="de-DE" b="1" dirty="0" smtClean="0">
                <a:solidFill>
                  <a:schemeClr val="bg1"/>
                </a:solidFill>
              </a:rPr>
              <a:t>nur Referenzen oder Pointer </a:t>
            </a:r>
            <a:r>
              <a:rPr lang="de-DE" dirty="0" smtClean="0">
                <a:solidFill>
                  <a:schemeClr val="bg1"/>
                </a:solidFill>
              </a:rPr>
              <a:t>auf die referenzierte Klasse (Elevator)genutzt werden 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7987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2" grpId="0" animBg="1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/>
              <a:t>Ein Blick auf die Klassen</a:t>
            </a:r>
            <a:br>
              <a:rPr lang="de-DE" altLang="de-DE" dirty="0"/>
            </a:br>
            <a:r>
              <a:rPr lang="de-DE" altLang="de-DE" dirty="0"/>
              <a:t>	</a:t>
            </a:r>
            <a:r>
              <a:rPr lang="de-DE" altLang="de-DE" dirty="0" smtClean="0"/>
              <a:t>Elevator</a:t>
            </a:r>
          </a:p>
        </p:txBody>
      </p:sp>
      <p:sp>
        <p:nvSpPr>
          <p:cNvPr id="12291" name="Rechteck 4"/>
          <p:cNvSpPr>
            <a:spLocks noChangeArrowheads="1"/>
          </p:cNvSpPr>
          <p:nvPr/>
        </p:nvSpPr>
        <p:spPr bwMode="auto">
          <a:xfrm>
            <a:off x="51757" y="1558821"/>
            <a:ext cx="4232906" cy="3679350"/>
          </a:xfrm>
          <a:prstGeom prst="foldedCorner">
            <a:avLst>
              <a:gd name="adj" fmla="val 9440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"ElevatorStrategy.hpp"</a:t>
            </a:r>
            <a:endParaRPr lang="de-DE" altLang="de-DE" sz="1200" dirty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 dirty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>
                <a:solidFill>
                  <a:srgbClr val="005032"/>
                </a:solidFill>
                <a:latin typeface="Consolas" pitchFamily="49" charset="0"/>
              </a:rPr>
              <a:t>Elevator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 Elevator(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*,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          </a:t>
            </a:r>
            <a:r>
              <a:rPr lang="de-DE" altLang="de-DE" sz="1200" dirty="0" err="1">
                <a:solidFill>
                  <a:srgbClr val="005032"/>
                </a:solidFill>
                <a:latin typeface="Consolas" pitchFamily="49" charset="0"/>
              </a:rPr>
              <a:t>ConstElevatorStrategyPtr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 ~Elevator();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dirty="0">
                <a:solidFill>
                  <a:srgbClr val="7F0055"/>
                </a:solidFill>
                <a:latin typeface="Consolas" pitchFamily="49" charset="0"/>
              </a:rPr>
              <a:t>  inline</a:t>
            </a:r>
            <a:r>
              <a:rPr lang="en-US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dirty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en-US" altLang="de-DE" sz="1200" dirty="0">
                <a:solidFill>
                  <a:srgbClr val="000000"/>
                </a:solidFill>
                <a:latin typeface="Consolas" pitchFamily="49" charset="0"/>
              </a:rPr>
              <a:t>* </a:t>
            </a:r>
            <a:r>
              <a:rPr lang="en-US" altLang="de-DE" sz="1200" dirty="0" err="1">
                <a:solidFill>
                  <a:srgbClr val="000000"/>
                </a:solidFill>
                <a:latin typeface="Consolas" pitchFamily="49" charset="0"/>
              </a:rPr>
              <a:t>getCurrentFloor</a:t>
            </a:r>
            <a:r>
              <a:rPr lang="en-US" altLang="de-DE" sz="1200" dirty="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en-US" altLang="de-DE" sz="120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 dirty="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en-US" altLang="de-DE" sz="1200" dirty="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    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 err="1">
                <a:solidFill>
                  <a:srgbClr val="0000C0"/>
                </a:solidFill>
                <a:latin typeface="Consolas" pitchFamily="49" charset="0"/>
              </a:rPr>
              <a:t>currentFloor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 }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moveToNextFloor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 dirty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200" dirty="0" err="1" smtClean="0">
                <a:solidFill>
                  <a:srgbClr val="0000C0"/>
                </a:solidFill>
                <a:latin typeface="Consolas" pitchFamily="49" charset="0"/>
              </a:rPr>
              <a:t>currentFloor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200" b="0" dirty="0" err="1">
                <a:solidFill>
                  <a:srgbClr val="005032"/>
                </a:solidFill>
                <a:latin typeface="Consolas" pitchFamily="49" charset="0"/>
              </a:rPr>
              <a:t>ConstElevatorStrategyPtr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dirty="0" err="1">
                <a:solidFill>
                  <a:srgbClr val="0000C0"/>
                </a:solidFill>
                <a:latin typeface="Consolas" pitchFamily="49" charset="0"/>
              </a:rPr>
              <a:t>strategy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12293" name="Rechteck 7"/>
          <p:cNvSpPr>
            <a:spLocks noChangeArrowheads="1"/>
          </p:cNvSpPr>
          <p:nvPr/>
        </p:nvSpPr>
        <p:spPr bwMode="auto">
          <a:xfrm>
            <a:off x="4351339" y="1569223"/>
            <a:ext cx="4685158" cy="4380727"/>
          </a:xfrm>
          <a:prstGeom prst="foldedCorner">
            <a:avLst>
              <a:gd name="adj" fmla="val 9005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200" dirty="0" err="1">
                <a:solidFill>
                  <a:srgbClr val="2A00FF"/>
                </a:solidFill>
                <a:latin typeface="Consolas" pitchFamily="49" charset="0"/>
              </a:rPr>
              <a:t>iostream</a:t>
            </a:r>
            <a:r>
              <a:rPr lang="de-DE" altLang="de-DE" sz="1200" dirty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endl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 dirty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Elevator::Elevator(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 dirty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200" dirty="0" err="1" smtClean="0">
                <a:solidFill>
                  <a:srgbClr val="000000"/>
                </a:solidFill>
                <a:latin typeface="Consolas" pitchFamily="49" charset="0"/>
              </a:rPr>
              <a:t>currentFloor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,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                  </a:t>
            </a:r>
            <a:r>
              <a:rPr lang="de-DE" altLang="de-DE" sz="1200" b="0" dirty="0" err="1">
                <a:solidFill>
                  <a:srgbClr val="005032"/>
                </a:solidFill>
                <a:latin typeface="Consolas" pitchFamily="49" charset="0"/>
              </a:rPr>
              <a:t>ConstElevatorStrategyPtr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strategy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):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 err="1">
                <a:solidFill>
                  <a:srgbClr val="0000C0"/>
                </a:solidFill>
                <a:latin typeface="Consolas" pitchFamily="49" charset="0"/>
              </a:rPr>
              <a:t>currentFloor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currentFloor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), </a:t>
            </a:r>
            <a:r>
              <a:rPr lang="de-DE" altLang="de-DE" sz="1200" b="0" dirty="0" err="1">
                <a:solidFill>
                  <a:srgbClr val="0000C0"/>
                </a:solidFill>
                <a:latin typeface="Consolas" pitchFamily="49" charset="0"/>
              </a:rPr>
              <a:t>strategy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strategy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"Elevator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():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endParaRPr lang="de-DE" altLang="de-DE" sz="1200" b="0" dirty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      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"Creating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elevator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."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dirty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Elevator::~Elevator(){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"~</a:t>
            </a:r>
            <a:r>
              <a:rPr lang="de-DE" altLang="de-DE" sz="1200" b="0" dirty="0">
                <a:solidFill>
                  <a:srgbClr val="2A00FF"/>
                </a:solidFill>
                <a:latin typeface="Consolas" pitchFamily="49" charset="0"/>
              </a:rPr>
              <a:t>Elevator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():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endParaRPr lang="de-DE" altLang="de-DE" sz="1200" b="0" dirty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     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"Destroying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elevator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."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dirty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Elevator::</a:t>
            </a: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moveToNextFloor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(){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"Elevator</a:t>
            </a:r>
            <a:r>
              <a:rPr lang="de-DE" altLang="de-DE" sz="1200" b="0" dirty="0">
                <a:solidFill>
                  <a:srgbClr val="2A00FF"/>
                </a:solidFill>
                <a:latin typeface="Consolas" pitchFamily="49" charset="0"/>
              </a:rPr>
              <a:t>::</a:t>
            </a:r>
            <a:r>
              <a:rPr lang="de-DE" altLang="de-DE" sz="1200" b="0" dirty="0" err="1">
                <a:solidFill>
                  <a:srgbClr val="2A00FF"/>
                </a:solidFill>
                <a:latin typeface="Consolas" pitchFamily="49" charset="0"/>
              </a:rPr>
              <a:t>moveToNextFloor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():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endParaRPr lang="de-DE" altLang="de-DE" sz="1200" b="0" dirty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 dirty="0">
                <a:solidFill>
                  <a:srgbClr val="000000"/>
                </a:solidFill>
                <a:latin typeface="Consolas" pitchFamily="49" charset="0"/>
              </a:rPr>
              <a:t>       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en-US" altLang="de-DE" sz="1200" b="0" dirty="0">
                <a:solidFill>
                  <a:srgbClr val="2A00FF"/>
                </a:solidFill>
                <a:latin typeface="Consolas" pitchFamily="49" charset="0"/>
              </a:rPr>
              <a:t>Polymorphic call to </a:t>
            </a:r>
            <a:r>
              <a:rPr lang="en-US" altLang="de-DE" sz="1200" b="0">
                <a:solidFill>
                  <a:srgbClr val="2A00FF"/>
                </a:solidFill>
                <a:latin typeface="Consolas" pitchFamily="49" charset="0"/>
              </a:rPr>
              <a:t>strategy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."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b="0" dirty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200" dirty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2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C0"/>
                </a:solidFill>
                <a:latin typeface="Consolas" pitchFamily="49" charset="0"/>
              </a:rPr>
              <a:t>  </a:t>
            </a:r>
            <a:r>
              <a:rPr lang="de-DE" altLang="de-DE" sz="1200" b="0" dirty="0" err="1">
                <a:solidFill>
                  <a:srgbClr val="0000C0"/>
                </a:solidFill>
                <a:latin typeface="Consolas" pitchFamily="49" charset="0"/>
              </a:rPr>
              <a:t>currentFloor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200" b="0" dirty="0" err="1">
                <a:solidFill>
                  <a:srgbClr val="0000C0"/>
                </a:solidFill>
                <a:latin typeface="Consolas" pitchFamily="49" charset="0"/>
              </a:rPr>
              <a:t>strategy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this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} </a:t>
            </a:r>
            <a:endParaRPr lang="de-DE" altLang="de-DE" sz="1200" b="0" dirty="0"/>
          </a:p>
        </p:txBody>
      </p:sp>
      <p:sp>
        <p:nvSpPr>
          <p:cNvPr id="10" name="Abgerundete rechteckige Legende 9"/>
          <p:cNvSpPr/>
          <p:nvPr/>
        </p:nvSpPr>
        <p:spPr>
          <a:xfrm>
            <a:off x="0" y="5217298"/>
            <a:ext cx="4530725" cy="974725"/>
          </a:xfrm>
          <a:prstGeom prst="wedgeRoundRectCallout">
            <a:avLst>
              <a:gd name="adj1" fmla="val -29788"/>
              <a:gd name="adj2" fmla="val -11999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 err="1">
                <a:solidFill>
                  <a:schemeClr val="bg1"/>
                </a:solidFill>
                <a:latin typeface="Consolas"/>
              </a:rPr>
              <a:t>const</a:t>
            </a:r>
            <a:r>
              <a:rPr lang="de-DE" b="1" dirty="0">
                <a:solidFill>
                  <a:schemeClr val="bg1"/>
                </a:solidFill>
                <a:latin typeface="Consolas"/>
              </a:rPr>
              <a:t> </a:t>
            </a:r>
            <a:r>
              <a:rPr lang="de-DE" b="1" dirty="0" err="1">
                <a:solidFill>
                  <a:schemeClr val="bg1"/>
                </a:solidFill>
                <a:latin typeface="Consolas"/>
              </a:rPr>
              <a:t>Floor</a:t>
            </a:r>
            <a:r>
              <a:rPr lang="de-DE" dirty="0">
                <a:solidFill>
                  <a:schemeClr val="bg1"/>
                </a:solidFill>
              </a:rPr>
              <a:t>* und nicht </a:t>
            </a:r>
            <a:r>
              <a:rPr lang="de-DE" b="1" dirty="0" err="1">
                <a:solidFill>
                  <a:schemeClr val="bg1"/>
                </a:solidFill>
                <a:latin typeface="Consolas"/>
              </a:rPr>
              <a:t>const</a:t>
            </a:r>
            <a:r>
              <a:rPr lang="de-DE" b="1" dirty="0">
                <a:solidFill>
                  <a:schemeClr val="bg1"/>
                </a:solidFill>
                <a:latin typeface="Consolas"/>
              </a:rPr>
              <a:t> </a:t>
            </a:r>
            <a:r>
              <a:rPr lang="de-DE" b="1" dirty="0" err="1">
                <a:solidFill>
                  <a:schemeClr val="bg1"/>
                </a:solidFill>
                <a:latin typeface="Consolas"/>
              </a:rPr>
              <a:t>Floor</a:t>
            </a:r>
            <a:r>
              <a:rPr lang="de-DE" dirty="0">
                <a:solidFill>
                  <a:schemeClr val="bg1"/>
                </a:solidFill>
              </a:rPr>
              <a:t>&amp;, da der Zeiger sich ändert (aber nicht das Objekt worauf gezeigt wird!)</a:t>
            </a:r>
          </a:p>
        </p:txBody>
      </p:sp>
      <p:sp>
        <p:nvSpPr>
          <p:cNvPr id="11" name="Abgerundete rechteckige Legende 10"/>
          <p:cNvSpPr/>
          <p:nvPr/>
        </p:nvSpPr>
        <p:spPr>
          <a:xfrm>
            <a:off x="4878006" y="5903651"/>
            <a:ext cx="3744913" cy="804863"/>
          </a:xfrm>
          <a:prstGeom prst="wedgeRoundRectCallout">
            <a:avLst>
              <a:gd name="adj1" fmla="val -15755"/>
              <a:gd name="adj2" fmla="val -7026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Verwendung der Strategie bleibt gleich, egal welche konkrete Strategie verwendet wird</a:t>
            </a:r>
          </a:p>
        </p:txBody>
      </p:sp>
      <p:sp>
        <p:nvSpPr>
          <p:cNvPr id="12" name="Rechteck 11"/>
          <p:cNvSpPr/>
          <p:nvPr/>
        </p:nvSpPr>
        <p:spPr bwMode="auto">
          <a:xfrm>
            <a:off x="2915816" y="1558821"/>
            <a:ext cx="1368847" cy="50405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Elevator.hpp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3" name="Rechteck 12"/>
          <p:cNvSpPr/>
          <p:nvPr/>
        </p:nvSpPr>
        <p:spPr bwMode="auto">
          <a:xfrm>
            <a:off x="7618041" y="1571269"/>
            <a:ext cx="1418456" cy="50405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Elevator.cpp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2137730" y="1900147"/>
            <a:ext cx="2324100" cy="731837"/>
          </a:xfrm>
          <a:prstGeom prst="wedgeRoundRectCallout">
            <a:avLst>
              <a:gd name="adj1" fmla="val 1287"/>
              <a:gd name="adj2" fmla="val 6514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 smtClean="0">
                <a:solidFill>
                  <a:schemeClr val="bg1"/>
                </a:solidFill>
              </a:rPr>
              <a:t>Parameter ohne </a:t>
            </a:r>
            <a:r>
              <a:rPr lang="de-DE" dirty="0">
                <a:solidFill>
                  <a:schemeClr val="bg1"/>
                </a:solidFill>
              </a:rPr>
              <a:t>Namen </a:t>
            </a:r>
            <a:r>
              <a:rPr lang="de-DE" dirty="0" smtClean="0">
                <a:solidFill>
                  <a:schemeClr val="bg1"/>
                </a:solidFill>
              </a:rPr>
              <a:t>möglich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2708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9" grpId="0" animBg="1"/>
    </p:bld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/>
        </p:nvSpPr>
        <p:spPr bwMode="auto">
          <a:xfrm>
            <a:off x="6660232" y="1520825"/>
            <a:ext cx="2208026" cy="397991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 dirty="0" smtClean="0"/>
              <a:t>ElevatorStrategy.cpp</a:t>
            </a:r>
            <a:endParaRPr lang="en-US" dirty="0"/>
          </a:p>
        </p:txBody>
      </p:sp>
      <p:sp>
        <p:nvSpPr>
          <p:cNvPr id="1434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smtClean="0"/>
              <a:t>Sichtbarkeits-</a:t>
            </a:r>
            <a:r>
              <a:rPr lang="de-DE" altLang="de-DE" dirty="0" err="1" smtClean="0"/>
              <a:t>Modifier</a:t>
            </a:r>
            <a:r>
              <a:rPr lang="de-DE" altLang="de-DE" dirty="0" smtClean="0"/>
              <a:t> bei Vererbung</a:t>
            </a:r>
          </a:p>
        </p:txBody>
      </p:sp>
      <p:sp>
        <p:nvSpPr>
          <p:cNvPr id="14341" name="Rechteck 5"/>
          <p:cNvSpPr>
            <a:spLocks noChangeArrowheads="1"/>
          </p:cNvSpPr>
          <p:nvPr/>
        </p:nvSpPr>
        <p:spPr bwMode="auto">
          <a:xfrm>
            <a:off x="301774" y="1537515"/>
            <a:ext cx="3600450" cy="2467549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 smtClean="0">
                <a:solidFill>
                  <a:srgbClr val="7F0055"/>
                </a:solidFill>
                <a:latin typeface="Consolas" pitchFamily="49" charset="0"/>
              </a:rPr>
              <a:t/>
            </a:r>
            <a:br>
              <a:rPr lang="de-DE" altLang="de-DE" sz="1200" dirty="0" smtClean="0">
                <a:solidFill>
                  <a:srgbClr val="7F0055"/>
                </a:solidFill>
                <a:latin typeface="Consolas" pitchFamily="49" charset="0"/>
              </a:rPr>
            </a:br>
            <a:r>
              <a:rPr lang="de-DE" altLang="de-DE" sz="1200" dirty="0" smtClean="0">
                <a:solidFill>
                  <a:srgbClr val="7F0055"/>
                </a:solidFill>
                <a:latin typeface="Consolas" pitchFamily="49" charset="0"/>
              </a:rPr>
              <a:t/>
            </a:r>
            <a:br>
              <a:rPr lang="de-DE" altLang="de-DE" sz="1200" dirty="0" smtClean="0">
                <a:solidFill>
                  <a:srgbClr val="7F0055"/>
                </a:solidFill>
                <a:latin typeface="Consolas" pitchFamily="49" charset="0"/>
              </a:rPr>
            </a:br>
            <a:r>
              <a:rPr lang="de-DE" altLang="de-DE" sz="1200" dirty="0" smtClean="0">
                <a:solidFill>
                  <a:srgbClr val="7F0055"/>
                </a:solidFill>
                <a:latin typeface="Consolas" pitchFamily="49" charset="0"/>
              </a:rPr>
              <a:t/>
            </a:r>
            <a:br>
              <a:rPr lang="de-DE" altLang="de-DE" sz="1200" dirty="0" smtClean="0">
                <a:solidFill>
                  <a:srgbClr val="7F0055"/>
                </a:solidFill>
                <a:latin typeface="Consolas" pitchFamily="49" charset="0"/>
              </a:rPr>
            </a:br>
            <a:r>
              <a:rPr lang="de-DE" altLang="de-DE" sz="1200" dirty="0" smtClean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"ElevatorStrategy.hpp"</a:t>
            </a:r>
            <a:endParaRPr lang="de-DE" altLang="de-DE" sz="1200" dirty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 err="1">
                <a:solidFill>
                  <a:srgbClr val="005032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 smtClean="0">
                <a:solidFill>
                  <a:srgbClr val="000000"/>
                </a:solidFill>
                <a:latin typeface="Consolas" pitchFamily="49" charset="0"/>
              </a:rPr>
              <a:t>    : 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 err="1">
                <a:solidFill>
                  <a:srgbClr val="005032"/>
                </a:solidFill>
                <a:latin typeface="Consolas" pitchFamily="49" charset="0"/>
              </a:rPr>
              <a:t>ElevatorStrategy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 ~</a:t>
            </a: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dirty="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en-US" altLang="de-DE" sz="120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dirty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en-US" altLang="de-DE" sz="1200" dirty="0">
                <a:solidFill>
                  <a:srgbClr val="000000"/>
                </a:solidFill>
                <a:latin typeface="Consolas" pitchFamily="49" charset="0"/>
              </a:rPr>
              <a:t>*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dirty="0">
                <a:solidFill>
                  <a:srgbClr val="000000"/>
                </a:solidFill>
                <a:latin typeface="Consolas" pitchFamily="49" charset="0"/>
              </a:rPr>
              <a:t>  next(</a:t>
            </a:r>
            <a:r>
              <a:rPr lang="en-US" altLang="de-DE" sz="120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dirty="0" smtClean="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en-US" altLang="de-DE" sz="1200" dirty="0" smtClean="0">
                <a:solidFill>
                  <a:srgbClr val="000000"/>
                </a:solidFill>
                <a:latin typeface="Consolas" pitchFamily="49" charset="0"/>
              </a:rPr>
              <a:t>*elevator</a:t>
            </a:r>
            <a:r>
              <a:rPr lang="en-US" altLang="de-DE" sz="1200" dirty="0">
                <a:solidFill>
                  <a:srgbClr val="000000"/>
                </a:solidFill>
                <a:latin typeface="Consolas" pitchFamily="49" charset="0"/>
              </a:rPr>
              <a:t>) </a:t>
            </a:r>
            <a:r>
              <a:rPr lang="en-US" altLang="de-DE" sz="120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}; </a:t>
            </a:r>
            <a:endParaRPr lang="de-DE" altLang="de-DE" sz="1200" b="0" dirty="0"/>
          </a:p>
        </p:txBody>
      </p:sp>
      <p:sp>
        <p:nvSpPr>
          <p:cNvPr id="14342" name="Rechteck 6"/>
          <p:cNvSpPr>
            <a:spLocks noChangeArrowheads="1"/>
          </p:cNvSpPr>
          <p:nvPr/>
        </p:nvSpPr>
        <p:spPr bwMode="auto">
          <a:xfrm>
            <a:off x="3987117" y="1520825"/>
            <a:ext cx="4895850" cy="4716487"/>
          </a:xfrm>
          <a:prstGeom prst="foldedCorner">
            <a:avLst>
              <a:gd name="adj" fmla="val 10520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 smtClean="0">
                <a:solidFill>
                  <a:srgbClr val="7F0055"/>
                </a:solidFill>
                <a:latin typeface="Consolas" pitchFamily="49" charset="0"/>
              </a:rPr>
              <a:t/>
            </a:r>
            <a:br>
              <a:rPr lang="de-DE" altLang="de-DE" sz="1200" dirty="0" smtClean="0">
                <a:solidFill>
                  <a:srgbClr val="7F0055"/>
                </a:solidFill>
                <a:latin typeface="Consolas" pitchFamily="49" charset="0"/>
              </a:rPr>
            </a:br>
            <a:r>
              <a:rPr lang="de-DE" altLang="de-DE" sz="1200" dirty="0" smtClean="0">
                <a:solidFill>
                  <a:srgbClr val="7F0055"/>
                </a:solidFill>
                <a:latin typeface="Consolas" pitchFamily="49" charset="0"/>
              </a:rPr>
              <a:t/>
            </a:r>
            <a:br>
              <a:rPr lang="de-DE" altLang="de-DE" sz="1200" dirty="0" smtClean="0">
                <a:solidFill>
                  <a:srgbClr val="7F0055"/>
                </a:solidFill>
                <a:latin typeface="Consolas" pitchFamily="49" charset="0"/>
              </a:rPr>
            </a:br>
            <a:r>
              <a:rPr lang="de-DE" altLang="de-DE" sz="1200" dirty="0" smtClean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"EnergyMinimizingStrategy.hpp"</a:t>
            </a:r>
            <a:endParaRPr lang="de-DE" altLang="de-DE" sz="1200" dirty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 dirty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 smtClean="0">
                <a:solidFill>
                  <a:srgbClr val="000000"/>
                </a:solidFill>
                <a:latin typeface="Consolas" pitchFamily="49" charset="0"/>
              </a:rPr>
              <a:t>    : </a:t>
            </a: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dirty="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200" b="0" dirty="0" smtClean="0">
                <a:solidFill>
                  <a:srgbClr val="3F7F5F"/>
                </a:solidFill>
                <a:latin typeface="Consolas" pitchFamily="49" charset="0"/>
              </a:rPr>
              <a:t>...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 smtClean="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2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::~</a:t>
            </a: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"~</a:t>
            </a:r>
            <a:r>
              <a:rPr lang="de-DE" altLang="de-DE" sz="1200" b="0" dirty="0" err="1">
                <a:solidFill>
                  <a:srgbClr val="2A00FF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():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endParaRPr lang="de-DE" altLang="de-DE" sz="1200" b="0" dirty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 dirty="0">
                <a:solidFill>
                  <a:srgbClr val="000000"/>
                </a:solidFill>
                <a:latin typeface="Consolas" pitchFamily="49" charset="0"/>
              </a:rPr>
              <a:t>       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"Destroying </a:t>
            </a:r>
            <a:r>
              <a:rPr lang="en-US" altLang="de-DE" sz="1200" b="0" dirty="0">
                <a:solidFill>
                  <a:srgbClr val="2A00FF"/>
                </a:solidFill>
                <a:latin typeface="Consolas" pitchFamily="49" charset="0"/>
              </a:rPr>
              <a:t>energy </a:t>
            </a:r>
            <a:r>
              <a:rPr lang="en-US" altLang="de-DE" sz="1200" b="0">
                <a:solidFill>
                  <a:srgbClr val="2A00FF"/>
                </a:solidFill>
                <a:latin typeface="Consolas" pitchFamily="49" charset="0"/>
              </a:rPr>
              <a:t>minimizing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strategy"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2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 dirty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en-US" altLang="de-DE" sz="1200" dirty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2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* </a:t>
            </a: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::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 smtClean="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de-DE" altLang="de-DE" sz="1200" dirty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200" dirty="0" err="1" smtClean="0">
                <a:solidFill>
                  <a:srgbClr val="000000"/>
                </a:solidFill>
                <a:latin typeface="Consolas" pitchFamily="49" charset="0"/>
              </a:rPr>
              <a:t>elevator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) </a:t>
            </a:r>
            <a:r>
              <a:rPr lang="en-US" altLang="de-DE" sz="120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"EnergyMinimizingStrategy</a:t>
            </a:r>
            <a:r>
              <a:rPr lang="de-DE" altLang="de-DE" sz="1200" b="0" dirty="0">
                <a:solidFill>
                  <a:srgbClr val="2A00FF"/>
                </a:solidFill>
                <a:latin typeface="Consolas" pitchFamily="49" charset="0"/>
              </a:rPr>
              <a:t>::</a:t>
            </a:r>
            <a:r>
              <a:rPr lang="de-DE" altLang="de-DE" sz="1200" b="0" dirty="0" err="1">
                <a:solidFill>
                  <a:srgbClr val="2A00FF"/>
                </a:solidFill>
                <a:latin typeface="Consolas" pitchFamily="49" charset="0"/>
              </a:rPr>
              <a:t>next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(...):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endParaRPr lang="de-DE" altLang="de-DE" sz="1200" b="0" dirty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 dirty="0">
                <a:solidFill>
                  <a:srgbClr val="000000"/>
                </a:solidFill>
                <a:latin typeface="Consolas" pitchFamily="49" charset="0"/>
              </a:rPr>
              <a:t>       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"Perform </a:t>
            </a:r>
            <a:r>
              <a:rPr lang="en-US" altLang="de-DE" sz="1200" b="0" dirty="0">
                <a:solidFill>
                  <a:srgbClr val="2A00FF"/>
                </a:solidFill>
                <a:latin typeface="Consolas" pitchFamily="49" charset="0"/>
              </a:rPr>
              <a:t>some complex </a:t>
            </a:r>
            <a:r>
              <a:rPr lang="en-US" altLang="de-DE" sz="1200" b="0">
                <a:solidFill>
                  <a:srgbClr val="2A00FF"/>
                </a:solidFill>
                <a:latin typeface="Consolas" pitchFamily="49" charset="0"/>
              </a:rPr>
              <a:t>calculation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..."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2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 dirty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en-US" altLang="de-DE" sz="1200" dirty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2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elevator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getCurrentFloor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200" b="0" dirty="0"/>
          </a:p>
        </p:txBody>
      </p:sp>
      <p:sp>
        <p:nvSpPr>
          <p:cNvPr id="10" name="Abgerundete rechteckige Legende 9"/>
          <p:cNvSpPr/>
          <p:nvPr/>
        </p:nvSpPr>
        <p:spPr>
          <a:xfrm>
            <a:off x="268783" y="4149080"/>
            <a:ext cx="3718333" cy="1656184"/>
          </a:xfrm>
          <a:prstGeom prst="wedgeRoundRectCallout">
            <a:avLst>
              <a:gd name="adj1" fmla="val -21173"/>
              <a:gd name="adj2" fmla="val -7232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de-DE" b="1" i="1" dirty="0">
                <a:solidFill>
                  <a:schemeClr val="bg1"/>
                </a:solidFill>
              </a:rPr>
              <a:t>-</a:t>
            </a:r>
            <a:r>
              <a:rPr lang="de-DE" b="1" dirty="0">
                <a:solidFill>
                  <a:schemeClr val="bg1"/>
                </a:solidFill>
              </a:rPr>
              <a:t>Vererbung</a:t>
            </a:r>
            <a:r>
              <a:rPr lang="de-DE" dirty="0">
                <a:solidFill>
                  <a:schemeClr val="bg1"/>
                </a:solidFill>
              </a:rPr>
              <a:t> entspricht dem Vererbungskonzept in Java</a:t>
            </a:r>
            <a:r>
              <a:rPr lang="de-DE">
                <a:solidFill>
                  <a:schemeClr val="bg1"/>
                </a:solidFill>
              </a:rPr>
              <a:t>. </a:t>
            </a:r>
            <a:endParaRPr lang="de-DE" smtClean="0">
              <a:solidFill>
                <a:schemeClr val="bg1"/>
              </a:solidFill>
            </a:endParaRPr>
          </a:p>
          <a:p>
            <a:pPr>
              <a:defRPr/>
            </a:pPr>
            <a:endParaRPr lang="de-DE" b="1" i="1">
              <a:solidFill>
                <a:schemeClr val="bg1"/>
              </a:solidFill>
            </a:endParaRPr>
          </a:p>
          <a:p>
            <a:pPr>
              <a:defRPr/>
            </a:pP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protected-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r>
              <a:rPr lang="de-DE" dirty="0">
                <a:solidFill>
                  <a:schemeClr val="bg1"/>
                </a:solidFill>
              </a:rPr>
              <a:t>und </a:t>
            </a:r>
            <a:r>
              <a:rPr lang="de-DE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private</a:t>
            </a:r>
            <a:r>
              <a:rPr lang="de-DE" b="1" dirty="0" smtClean="0">
                <a:solidFill>
                  <a:schemeClr val="bg1"/>
                </a:solidFill>
              </a:rPr>
              <a:t>-</a:t>
            </a:r>
            <a:r>
              <a:rPr lang="de-DE" dirty="0" smtClean="0">
                <a:solidFill>
                  <a:schemeClr val="bg1"/>
                </a:solidFill>
              </a:rPr>
              <a:t>Vererbung </a:t>
            </a:r>
            <a:r>
              <a:rPr lang="de-DE" dirty="0">
                <a:solidFill>
                  <a:schemeClr val="bg1"/>
                </a:solidFill>
              </a:rPr>
              <a:t>schränken die Sichtbarkeit weiter ein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6362700" y="2852936"/>
            <a:ext cx="1746250" cy="885825"/>
          </a:xfrm>
          <a:prstGeom prst="wedgeRoundRectCallout">
            <a:avLst>
              <a:gd name="adj1" fmla="val -95315"/>
              <a:gd name="adj2" fmla="val -3785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 smtClean="0">
                <a:solidFill>
                  <a:schemeClr val="bg1"/>
                </a:solidFill>
              </a:rPr>
              <a:t>Wie </a:t>
            </a:r>
            <a:r>
              <a:rPr lang="de-DE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super()-</a:t>
            </a:r>
            <a:r>
              <a:rPr lang="de-DE" dirty="0">
                <a:solidFill>
                  <a:schemeClr val="bg1"/>
                </a:solidFill>
              </a:rPr>
              <a:t>Aufruf in Java</a:t>
            </a:r>
          </a:p>
        </p:txBody>
      </p:sp>
      <p:sp>
        <p:nvSpPr>
          <p:cNvPr id="11" name="Rechteck 10"/>
          <p:cNvSpPr/>
          <p:nvPr/>
        </p:nvSpPr>
        <p:spPr bwMode="auto">
          <a:xfrm>
            <a:off x="1619672" y="1537515"/>
            <a:ext cx="2288946" cy="43132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 dirty="0" smtClean="0"/>
              <a:t>ElevatorStrategy.hpp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3764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</p:bld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hteck 14"/>
          <p:cNvSpPr/>
          <p:nvPr/>
        </p:nvSpPr>
        <p:spPr bwMode="auto">
          <a:xfrm>
            <a:off x="2300140" y="2369603"/>
            <a:ext cx="3101925" cy="757916"/>
          </a:xfrm>
          <a:prstGeom prst="rect">
            <a:avLst/>
          </a:prstGeom>
          <a:solidFill>
            <a:schemeClr val="accent2">
              <a:lumMod val="75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wrap="square" rtlCol="0" anchor="b" anchorCtr="0">
            <a:noAutofit/>
          </a:bodyPr>
          <a:lstStyle/>
          <a:p>
            <a:pPr>
              <a:buSzTx/>
            </a:pPr>
            <a:r>
              <a:rPr lang="en-US">
                <a:solidFill>
                  <a:schemeClr val="bg1"/>
                </a:solidFill>
              </a:rPr>
              <a:t>:EnergyMinimizingStrategy</a:t>
            </a:r>
            <a:endParaRPr lang="en-US" dirty="0" err="1">
              <a:solidFill>
                <a:schemeClr val="bg1"/>
              </a:solidFill>
            </a:endParaRPr>
          </a:p>
        </p:txBody>
      </p:sp>
      <p:sp>
        <p:nvSpPr>
          <p:cNvPr id="15363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smtClean="0"/>
              <a:t>Konstruktion </a:t>
            </a:r>
            <a:r>
              <a:rPr lang="de-DE" altLang="de-DE" smtClean="0"/>
              <a:t>und Destruktion bei </a:t>
            </a:r>
            <a:r>
              <a:rPr lang="de-DE" altLang="de-DE" dirty="0" smtClean="0"/>
              <a:t>Vererbung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4318244"/>
            <a:ext cx="8640763" cy="1267726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b="1" smtClean="0"/>
              <a:t>Vorteil</a:t>
            </a:r>
            <a:r>
              <a:rPr lang="en-US" smtClean="0"/>
              <a:t>: Während der Konstruktion von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EnergyMinimizingStrategy</a:t>
            </a:r>
            <a:r>
              <a:rPr lang="en-US" smtClean="0"/>
              <a:t> kann auf die Felder von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ElevatorStrategy</a:t>
            </a:r>
            <a:r>
              <a:rPr lang="en-US" smtClean="0"/>
              <a:t> zugegriffen werden.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mtClean="0"/>
              <a:t>Wird spannend bei </a:t>
            </a:r>
            <a:r>
              <a:rPr lang="en-US" b="1" smtClean="0"/>
              <a:t>Mehrfachvererbung</a:t>
            </a:r>
            <a:r>
              <a:rPr lang="en-US" smtClean="0"/>
              <a:t> (siehe später)</a:t>
            </a:r>
            <a:endParaRPr lang="en-US"/>
          </a:p>
        </p:txBody>
      </p:sp>
      <p:sp>
        <p:nvSpPr>
          <p:cNvPr id="9" name="Pfeil nach rechts 8"/>
          <p:cNvSpPr/>
          <p:nvPr/>
        </p:nvSpPr>
        <p:spPr bwMode="auto">
          <a:xfrm rot="5400000">
            <a:off x="4873835" y="2809826"/>
            <a:ext cx="1592033" cy="484187"/>
          </a:xfrm>
          <a:prstGeom prst="rightArrow">
            <a:avLst/>
          </a:prstGeom>
          <a:solidFill>
            <a:srgbClr val="8CED79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1" name="Abgerundete rechteckige Legende 10"/>
          <p:cNvSpPr/>
          <p:nvPr/>
        </p:nvSpPr>
        <p:spPr>
          <a:xfrm>
            <a:off x="2540010" y="1556792"/>
            <a:ext cx="2782887" cy="606425"/>
          </a:xfrm>
          <a:prstGeom prst="wedgeRoundRectCallout">
            <a:avLst>
              <a:gd name="adj1" fmla="val 63627"/>
              <a:gd name="adj2" fmla="val 57707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 dirty="0">
                <a:solidFill>
                  <a:schemeClr val="bg1"/>
                </a:solidFill>
              </a:rPr>
              <a:t>Konstruktionsreihenfolge</a:t>
            </a:r>
          </a:p>
        </p:txBody>
      </p:sp>
      <p:sp>
        <p:nvSpPr>
          <p:cNvPr id="12" name="Pfeil nach rechts 11"/>
          <p:cNvSpPr/>
          <p:nvPr/>
        </p:nvSpPr>
        <p:spPr bwMode="auto">
          <a:xfrm rot="16200000">
            <a:off x="5348513" y="2845035"/>
            <a:ext cx="1664040" cy="485775"/>
          </a:xfrm>
          <a:prstGeom prst="rightArrow">
            <a:avLst/>
          </a:prstGeom>
          <a:solidFill>
            <a:srgbClr val="C00000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3" name="Abgerundete rechteckige Legende 12"/>
          <p:cNvSpPr/>
          <p:nvPr/>
        </p:nvSpPr>
        <p:spPr>
          <a:xfrm>
            <a:off x="6500977" y="1558379"/>
            <a:ext cx="2643023" cy="604838"/>
          </a:xfrm>
          <a:prstGeom prst="wedgeRoundRectCallout">
            <a:avLst>
              <a:gd name="adj1" fmla="val -62806"/>
              <a:gd name="adj2" fmla="val 5541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 dirty="0">
                <a:solidFill>
                  <a:schemeClr val="bg1"/>
                </a:solidFill>
              </a:rPr>
              <a:t>Destruktionsreihenfolge</a:t>
            </a:r>
          </a:p>
        </p:txBody>
      </p:sp>
      <p:sp>
        <p:nvSpPr>
          <p:cNvPr id="2" name="Rechteck 1"/>
          <p:cNvSpPr/>
          <p:nvPr/>
        </p:nvSpPr>
        <p:spPr bwMode="auto">
          <a:xfrm>
            <a:off x="2349899" y="2392859"/>
            <a:ext cx="3023406" cy="349968"/>
          </a:xfrm>
          <a:prstGeom prst="rect">
            <a:avLst/>
          </a:prstGeom>
          <a:solidFill>
            <a:schemeClr val="accent2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spAutoFit/>
          </a:bodyPr>
          <a:lstStyle/>
          <a:p>
            <a:pPr>
              <a:buSzTx/>
            </a:pPr>
            <a:r>
              <a:rPr lang="en-US">
                <a:solidFill>
                  <a:schemeClr val="bg1"/>
                </a:solidFill>
              </a:rPr>
              <a:t>:ElevatorStrategy</a:t>
            </a:r>
            <a:endParaRPr lang="en-US" dirty="0" err="1">
              <a:solidFill>
                <a:schemeClr val="bg1"/>
              </a:solidFill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358776" y="1556792"/>
            <a:ext cx="2120760" cy="606425"/>
          </a:xfrm>
          <a:prstGeom prst="wedgeRoundRectCallout">
            <a:avLst>
              <a:gd name="adj1" fmla="val 46389"/>
              <a:gd name="adj2" fmla="val 10515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 smtClean="0">
                <a:solidFill>
                  <a:schemeClr val="bg1"/>
                </a:solidFill>
              </a:rPr>
              <a:t>(Teil-)Instanz der Basisklasse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7" name="Abgerundete rechteckige Legende 16"/>
          <p:cNvSpPr/>
          <p:nvPr/>
        </p:nvSpPr>
        <p:spPr>
          <a:xfrm>
            <a:off x="739810" y="3428736"/>
            <a:ext cx="3600399" cy="606425"/>
          </a:xfrm>
          <a:prstGeom prst="wedgeRoundRectCallout">
            <a:avLst>
              <a:gd name="adj1" fmla="val 29192"/>
              <a:gd name="adj2" fmla="val -10675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 smtClean="0">
                <a:solidFill>
                  <a:schemeClr val="bg1"/>
                </a:solidFill>
              </a:rPr>
              <a:t>Unterklassen-spezifische Daten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6153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Probelauf unserer Simulation</a:t>
            </a:r>
          </a:p>
        </p:txBody>
      </p:sp>
      <p:sp>
        <p:nvSpPr>
          <p:cNvPr id="17411" name="Rechteck 3"/>
          <p:cNvSpPr>
            <a:spLocks noChangeArrowheads="1"/>
          </p:cNvSpPr>
          <p:nvPr/>
        </p:nvSpPr>
        <p:spPr bwMode="auto">
          <a:xfrm>
            <a:off x="1835150" y="2349500"/>
            <a:ext cx="5689600" cy="3448332"/>
          </a:xfrm>
          <a:prstGeom prst="foldedCorner">
            <a:avLst>
              <a:gd name="adj" fmla="val 12802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200" dirty="0" err="1">
                <a:solidFill>
                  <a:srgbClr val="2A00FF"/>
                </a:solidFill>
                <a:latin typeface="Consolas" pitchFamily="49" charset="0"/>
              </a:rPr>
              <a:t>iostream</a:t>
            </a:r>
            <a:r>
              <a:rPr lang="de-DE" altLang="de-DE" sz="1200" dirty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"Building.hpp"</a:t>
            </a:r>
            <a:endParaRPr lang="de-DE" altLang="de-DE" sz="1200" dirty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"ElevatorStrategy.hpp"</a:t>
            </a:r>
            <a:endParaRPr lang="de-DE" altLang="de-DE" sz="1200" dirty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"EnergyMinimizingStrategy.hpp"</a:t>
            </a:r>
            <a:endParaRPr lang="de-DE" altLang="de-DE" sz="1200" dirty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200" b="0" dirty="0" err="1" smtClean="0">
                <a:solidFill>
                  <a:srgbClr val="005032"/>
                </a:solidFill>
                <a:latin typeface="Consolas" pitchFamily="49" charset="0"/>
              </a:rPr>
              <a:t>ElevatorStrategy</a:t>
            </a:r>
            <a:r>
              <a:rPr lang="de-DE" altLang="de-DE" sz="1200" b="0" dirty="0" smtClean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200" b="0" dirty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200" b="0" dirty="0" err="1" smtClean="0">
                <a:solidFill>
                  <a:srgbClr val="000000"/>
                </a:solidFill>
                <a:latin typeface="Consolas" pitchFamily="49" charset="0"/>
              </a:rPr>
              <a:t>strg</a:t>
            </a:r>
            <a:r>
              <a:rPr lang="de-DE" altLang="de-DE" sz="1200" b="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 err="1">
                <a:solidFill>
                  <a:srgbClr val="005032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3F7F5F"/>
                </a:solidFill>
                <a:latin typeface="Consolas" pitchFamily="49" charset="0"/>
              </a:rPr>
              <a:t>  // Do </a:t>
            </a:r>
            <a:r>
              <a:rPr lang="de-DE" altLang="de-DE" sz="1200" b="0" dirty="0" err="1">
                <a:solidFill>
                  <a:srgbClr val="3F7F5F"/>
                </a:solidFill>
                <a:latin typeface="Consolas" pitchFamily="49" charset="0"/>
              </a:rPr>
              <a:t>something</a:t>
            </a:r>
            <a:r>
              <a:rPr lang="de-DE" altLang="de-DE" sz="1200" b="0" dirty="0">
                <a:solidFill>
                  <a:srgbClr val="3F7F5F"/>
                </a:solidFill>
                <a:latin typeface="Consolas" pitchFamily="49" charset="0"/>
              </a:rPr>
              <a:t>...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200" b="0" dirty="0" err="1">
                <a:solidFill>
                  <a:srgbClr val="005032"/>
                </a:solidFill>
                <a:latin typeface="Consolas" pitchFamily="49" charset="0"/>
              </a:rPr>
              <a:t>ConstElevatorStrategyPtr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strategy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strg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5032"/>
                </a:solidFill>
                <a:latin typeface="Consolas" pitchFamily="49" charset="0"/>
              </a:rPr>
              <a:t>  Building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hbi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(6, 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strategy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hbi.getElevator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().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moveToNextFloor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3" name="Abgerundete rechteckige Legende 2"/>
          <p:cNvSpPr/>
          <p:nvPr/>
        </p:nvSpPr>
        <p:spPr bwMode="auto">
          <a:xfrm>
            <a:off x="4427984" y="1532607"/>
            <a:ext cx="2592288" cy="707852"/>
          </a:xfrm>
          <a:prstGeom prst="wedgeRoundRectCallout">
            <a:avLst>
              <a:gd name="adj1" fmla="val -62358"/>
              <a:gd name="adj2" fmla="val -105871"/>
              <a:gd name="adj3" fmla="val 16667"/>
            </a:avLst>
          </a:prstGeom>
          <a:solidFill>
            <a:schemeClr val="tx1"/>
          </a:solidFill>
          <a:ln>
            <a:noFill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en-US" sz="18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Eure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 </a:t>
            </a:r>
            <a:r>
              <a:rPr kumimoji="0" lang="en-US" sz="18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Aufgabe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 in der </a:t>
            </a:r>
            <a:r>
              <a:rPr kumimoji="0" lang="en-US" sz="18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Übung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5407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hteck 14"/>
          <p:cNvSpPr>
            <a:spLocks noChangeArrowheads="1"/>
          </p:cNvSpPr>
          <p:nvPr/>
        </p:nvSpPr>
        <p:spPr bwMode="auto">
          <a:xfrm>
            <a:off x="250825" y="6030913"/>
            <a:ext cx="5703888" cy="311150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35" name="Rechteck 14"/>
          <p:cNvSpPr>
            <a:spLocks noChangeArrowheads="1"/>
          </p:cNvSpPr>
          <p:nvPr/>
        </p:nvSpPr>
        <p:spPr bwMode="auto">
          <a:xfrm>
            <a:off x="250825" y="4017963"/>
            <a:ext cx="5703888" cy="414337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36" name="Rechteck 14"/>
          <p:cNvSpPr>
            <a:spLocks noChangeArrowheads="1"/>
          </p:cNvSpPr>
          <p:nvPr/>
        </p:nvSpPr>
        <p:spPr bwMode="auto">
          <a:xfrm>
            <a:off x="250825" y="1612900"/>
            <a:ext cx="5703888" cy="376238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37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Probelauf unserer Simulation</a:t>
            </a:r>
          </a:p>
        </p:txBody>
      </p:sp>
      <p:sp>
        <p:nvSpPr>
          <p:cNvPr id="18438" name="Rechteck 3"/>
          <p:cNvSpPr>
            <a:spLocks noChangeArrowheads="1"/>
          </p:cNvSpPr>
          <p:nvPr/>
        </p:nvSpPr>
        <p:spPr bwMode="auto">
          <a:xfrm>
            <a:off x="323850" y="1581150"/>
            <a:ext cx="6624638" cy="4757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ElevatorStrategy</a:t>
            </a:r>
            <a:r>
              <a:rPr lang="de-DE" altLang="de-DE" sz="1200" b="0" dirty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(): </a:t>
            </a:r>
            <a:r>
              <a:rPr lang="de-DE" altLang="de-DE" sz="1200" b="0" dirty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Creating</a:t>
            </a:r>
            <a:r>
              <a:rPr lang="de-DE" altLang="de-DE" sz="1200" b="0" dirty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dirty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basic</a:t>
            </a:r>
            <a:r>
              <a:rPr lang="de-DE" altLang="de-DE" sz="1200" b="0" dirty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dirty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strategy</a:t>
            </a:r>
            <a:endParaRPr lang="de-DE" altLang="de-DE" sz="1200" b="0" dirty="0">
              <a:solidFill>
                <a:srgbClr val="005AA9"/>
              </a:solidFill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EnergyMinimizingStrategy</a:t>
            </a:r>
            <a:r>
              <a:rPr lang="de-DE" altLang="de-DE" sz="1200" b="0" dirty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(): </a:t>
            </a:r>
            <a:r>
              <a:rPr lang="de-DE" altLang="de-DE" sz="1200" b="0" dirty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Creating</a:t>
            </a:r>
            <a:r>
              <a:rPr lang="de-DE" altLang="de-DE" sz="1200" b="0" dirty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dirty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energy</a:t>
            </a:r>
            <a:r>
              <a:rPr lang="de-DE" altLang="de-DE" sz="1200" b="0" dirty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dirty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minimizing</a:t>
            </a:r>
            <a:r>
              <a:rPr lang="de-DE" altLang="de-DE" sz="1200" b="0" dirty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dirty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strategy</a:t>
            </a:r>
            <a:endParaRPr lang="de-DE" altLang="de-DE" sz="1200" b="0" dirty="0">
              <a:solidFill>
                <a:srgbClr val="005AA9"/>
              </a:solidFill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 dirty="0">
                <a:latin typeface="Consolas" pitchFamily="49" charset="0"/>
                <a:cs typeface="Consolas" pitchFamily="49" charset="0"/>
              </a:rPr>
              <a:t>Floor(): </a:t>
            </a:r>
            <a:r>
              <a:rPr lang="de-DE" altLang="de-DE" sz="1000" b="0" dirty="0" err="1">
                <a:latin typeface="Consolas" pitchFamily="49" charset="0"/>
                <a:cs typeface="Consolas" pitchFamily="49" charset="0"/>
              </a:rPr>
              <a:t>Creating</a:t>
            </a:r>
            <a:r>
              <a:rPr lang="de-DE" altLang="de-DE" sz="1000" b="0" dirty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dirty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 dirty="0">
                <a:latin typeface="Consolas" pitchFamily="49" charset="0"/>
                <a:cs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 dirty="0">
                <a:latin typeface="Consolas" pitchFamily="49" charset="0"/>
                <a:cs typeface="Consolas" pitchFamily="49" charset="0"/>
              </a:rPr>
              <a:t>Floor(</a:t>
            </a:r>
            <a:r>
              <a:rPr lang="en-US" altLang="de-DE" sz="1000" b="0" dirty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de-DE" sz="1000" b="0" dirty="0">
                <a:latin typeface="Consolas" pitchFamily="49" charset="0"/>
                <a:cs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 dirty="0">
                <a:latin typeface="Consolas" pitchFamily="49" charset="0"/>
                <a:cs typeface="Consolas" pitchFamily="49" charset="0"/>
              </a:rPr>
              <a:t>Floor(</a:t>
            </a:r>
            <a:r>
              <a:rPr lang="en-US" altLang="de-DE" sz="1000" b="0" dirty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de-DE" sz="1000" b="0" dirty="0">
                <a:latin typeface="Consolas" pitchFamily="49" charset="0"/>
                <a:cs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 dirty="0">
                <a:latin typeface="Consolas" pitchFamily="49" charset="0"/>
                <a:cs typeface="Consolas" pitchFamily="49" charset="0"/>
              </a:rPr>
              <a:t>Floor(</a:t>
            </a:r>
            <a:r>
              <a:rPr lang="en-US" altLang="de-DE" sz="1000" b="0" dirty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de-DE" sz="1000" b="0" dirty="0">
                <a:latin typeface="Consolas" pitchFamily="49" charset="0"/>
                <a:cs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 dirty="0">
                <a:latin typeface="Consolas" pitchFamily="49" charset="0"/>
                <a:cs typeface="Consolas" pitchFamily="49" charset="0"/>
              </a:rPr>
              <a:t>Floor(</a:t>
            </a:r>
            <a:r>
              <a:rPr lang="en-US" altLang="de-DE" sz="1000" b="0" dirty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de-DE" sz="1000" b="0" dirty="0">
                <a:latin typeface="Consolas" pitchFamily="49" charset="0"/>
                <a:cs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 dirty="0">
                <a:latin typeface="Consolas" pitchFamily="49" charset="0"/>
                <a:cs typeface="Consolas" pitchFamily="49" charset="0"/>
              </a:rPr>
              <a:t>Floor(</a:t>
            </a:r>
            <a:r>
              <a:rPr lang="en-US" altLang="de-DE" sz="1000" b="0" dirty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de-DE" sz="1000" b="0" dirty="0">
                <a:latin typeface="Consolas" pitchFamily="49" charset="0"/>
                <a:cs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 dirty="0">
                <a:latin typeface="Consolas" pitchFamily="49" charset="0"/>
                <a:cs typeface="Consolas" pitchFamily="49" charset="0"/>
              </a:rPr>
              <a:t>Floor(</a:t>
            </a:r>
            <a:r>
              <a:rPr lang="en-US" altLang="de-DE" sz="1000" b="0" dirty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de-DE" sz="1000" b="0" dirty="0">
                <a:latin typeface="Consolas" pitchFamily="49" charset="0"/>
                <a:cs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 dirty="0">
                <a:latin typeface="Consolas" pitchFamily="49" charset="0"/>
                <a:cs typeface="Consolas" pitchFamily="49" charset="0"/>
              </a:rPr>
              <a:t>~Floor(): </a:t>
            </a:r>
            <a:r>
              <a:rPr lang="de-DE" altLang="de-DE" sz="1000" b="0" dirty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000" b="0" dirty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dirty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 dirty="0">
                <a:latin typeface="Consolas" pitchFamily="49" charset="0"/>
                <a:cs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 dirty="0">
                <a:latin typeface="Consolas" pitchFamily="49" charset="0"/>
                <a:cs typeface="Consolas" pitchFamily="49" charset="0"/>
              </a:rPr>
              <a:t>Elevator(): </a:t>
            </a:r>
            <a:r>
              <a:rPr lang="de-DE" altLang="de-DE" sz="1000" b="0" dirty="0" err="1">
                <a:latin typeface="Consolas" pitchFamily="49" charset="0"/>
                <a:cs typeface="Consolas" pitchFamily="49" charset="0"/>
              </a:rPr>
              <a:t>Creating</a:t>
            </a:r>
            <a:r>
              <a:rPr lang="de-DE" altLang="de-DE" sz="1000" b="0" dirty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dirty="0" err="1">
                <a:latin typeface="Consolas" pitchFamily="49" charset="0"/>
                <a:cs typeface="Consolas" pitchFamily="49" charset="0"/>
              </a:rPr>
              <a:t>elevator</a:t>
            </a:r>
            <a:r>
              <a:rPr lang="de-DE" altLang="de-DE" sz="1000" b="0" dirty="0">
                <a:latin typeface="Consolas" pitchFamily="49" charset="0"/>
                <a:cs typeface="Consolas" pitchFamily="49" charset="0"/>
              </a:rPr>
              <a:t>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 dirty="0">
                <a:latin typeface="Consolas" pitchFamily="49" charset="0"/>
                <a:cs typeface="Consolas" pitchFamily="49" charset="0"/>
              </a:rPr>
              <a:t>Building(...): Creating building with 6 floors.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 dirty="0">
                <a:latin typeface="Consolas" pitchFamily="49" charset="0"/>
                <a:cs typeface="Consolas" pitchFamily="49" charset="0"/>
              </a:rPr>
              <a:t>Building(...): Elevator is on Floor: 0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b="0" dirty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dirty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Elevator::</a:t>
            </a:r>
            <a:r>
              <a:rPr lang="en-US" altLang="de-DE" sz="1200" dirty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moveToNextFloor</a:t>
            </a:r>
            <a:r>
              <a:rPr lang="en-US" altLang="de-DE" sz="1200" dirty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():  Polymorphic call to strategy.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dirty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ElevatorStrategy</a:t>
            </a:r>
            <a:r>
              <a:rPr lang="en-US" altLang="de-DE" sz="1200" dirty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::next(...): Using basic strategy ...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b="0" dirty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latin typeface="Consolas" pitchFamily="49" charset="0"/>
                <a:cs typeface="Consolas" pitchFamily="49" charset="0"/>
              </a:rPr>
              <a:t>~Building(): </a:t>
            </a:r>
            <a:r>
              <a:rPr lang="de-DE" altLang="de-DE" sz="1200" b="0" dirty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200" b="0" dirty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dirty="0" err="1">
                <a:latin typeface="Consolas" pitchFamily="49" charset="0"/>
                <a:cs typeface="Consolas" pitchFamily="49" charset="0"/>
              </a:rPr>
              <a:t>building</a:t>
            </a:r>
            <a:r>
              <a:rPr lang="de-DE" altLang="de-DE" sz="1200" b="0" dirty="0">
                <a:latin typeface="Consolas" pitchFamily="49" charset="0"/>
                <a:cs typeface="Consolas" pitchFamily="49" charset="0"/>
              </a:rPr>
              <a:t>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latin typeface="Consolas" pitchFamily="49" charset="0"/>
                <a:cs typeface="Consolas" pitchFamily="49" charset="0"/>
              </a:rPr>
              <a:t>~Elevator(): </a:t>
            </a:r>
            <a:r>
              <a:rPr lang="de-DE" altLang="de-DE" sz="1200" b="0" dirty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200" b="0" dirty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dirty="0" err="1">
                <a:latin typeface="Consolas" pitchFamily="49" charset="0"/>
                <a:cs typeface="Consolas" pitchFamily="49" charset="0"/>
              </a:rPr>
              <a:t>elevator</a:t>
            </a:r>
            <a:r>
              <a:rPr lang="de-DE" altLang="de-DE" sz="1200" b="0" dirty="0">
                <a:latin typeface="Consolas" pitchFamily="49" charset="0"/>
                <a:cs typeface="Consolas" pitchFamily="49" charset="0"/>
              </a:rPr>
              <a:t>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 dirty="0">
                <a:latin typeface="Consolas" pitchFamily="49" charset="0"/>
                <a:cs typeface="Consolas" pitchFamily="49" charset="0"/>
              </a:rPr>
              <a:t>~Floor(): </a:t>
            </a:r>
            <a:r>
              <a:rPr lang="de-DE" altLang="de-DE" sz="1000" b="0" dirty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000" b="0" dirty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dirty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 dirty="0">
                <a:latin typeface="Consolas" pitchFamily="49" charset="0"/>
                <a:cs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 dirty="0">
                <a:latin typeface="Consolas" pitchFamily="49" charset="0"/>
                <a:cs typeface="Consolas" pitchFamily="49" charset="0"/>
              </a:rPr>
              <a:t>~Floor(): </a:t>
            </a:r>
            <a:r>
              <a:rPr lang="de-DE" altLang="de-DE" sz="1000" b="0" dirty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000" b="0" dirty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dirty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 dirty="0">
                <a:latin typeface="Consolas" pitchFamily="49" charset="0"/>
                <a:cs typeface="Consolas" pitchFamily="49" charset="0"/>
              </a:rPr>
              <a:t>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 dirty="0">
                <a:latin typeface="Consolas" pitchFamily="49" charset="0"/>
                <a:cs typeface="Consolas" pitchFamily="49" charset="0"/>
              </a:rPr>
              <a:t>~Floor(): </a:t>
            </a:r>
            <a:r>
              <a:rPr lang="de-DE" altLang="de-DE" sz="1000" b="0" dirty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000" b="0" dirty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dirty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 dirty="0">
                <a:latin typeface="Consolas" pitchFamily="49" charset="0"/>
                <a:cs typeface="Consolas" pitchFamily="49" charset="0"/>
              </a:rPr>
              <a:t> [2]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 dirty="0">
                <a:latin typeface="Consolas" pitchFamily="49" charset="0"/>
                <a:cs typeface="Consolas" pitchFamily="49" charset="0"/>
              </a:rPr>
              <a:t>~Floor(): </a:t>
            </a:r>
            <a:r>
              <a:rPr lang="de-DE" altLang="de-DE" sz="1000" b="0" dirty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000" b="0" dirty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dirty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 dirty="0">
                <a:latin typeface="Consolas" pitchFamily="49" charset="0"/>
                <a:cs typeface="Consolas" pitchFamily="49" charset="0"/>
              </a:rPr>
              <a:t> [3]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 dirty="0">
                <a:latin typeface="Consolas" pitchFamily="49" charset="0"/>
                <a:cs typeface="Consolas" pitchFamily="49" charset="0"/>
              </a:rPr>
              <a:t>~Floor(): </a:t>
            </a:r>
            <a:r>
              <a:rPr lang="de-DE" altLang="de-DE" sz="1000" b="0" dirty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000" b="0" dirty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dirty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 dirty="0">
                <a:latin typeface="Consolas" pitchFamily="49" charset="0"/>
                <a:cs typeface="Consolas" pitchFamily="49" charset="0"/>
              </a:rPr>
              <a:t> [4]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 dirty="0">
                <a:latin typeface="Consolas" pitchFamily="49" charset="0"/>
                <a:cs typeface="Consolas" pitchFamily="49" charset="0"/>
              </a:rPr>
              <a:t>~Floor(): </a:t>
            </a:r>
            <a:r>
              <a:rPr lang="de-DE" altLang="de-DE" sz="1000" b="0" dirty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000" b="0" dirty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dirty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 dirty="0">
                <a:latin typeface="Consolas" pitchFamily="49" charset="0"/>
                <a:cs typeface="Consolas" pitchFamily="49" charset="0"/>
              </a:rPr>
              <a:t> [5]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~</a:t>
            </a:r>
            <a:r>
              <a:rPr lang="de-DE" altLang="de-DE" sz="1200" dirty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ElevatorStrategy</a:t>
            </a:r>
            <a:r>
              <a:rPr lang="de-DE" altLang="de-DE" sz="1200" dirty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(): </a:t>
            </a:r>
            <a:r>
              <a:rPr lang="de-DE" altLang="de-DE" sz="1200" dirty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200" dirty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dirty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basic</a:t>
            </a:r>
            <a:r>
              <a:rPr lang="de-DE" altLang="de-DE" sz="1200" dirty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dirty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strategy</a:t>
            </a:r>
            <a:endParaRPr lang="de-DE" altLang="de-DE" sz="1200" dirty="0">
              <a:solidFill>
                <a:srgbClr val="005AA9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Abgerundete rechteckige Legende 5"/>
          <p:cNvSpPr/>
          <p:nvPr/>
        </p:nvSpPr>
        <p:spPr>
          <a:xfrm>
            <a:off x="6249478" y="1497806"/>
            <a:ext cx="2782888" cy="606425"/>
          </a:xfrm>
          <a:prstGeom prst="wedgeRoundRectCallout">
            <a:avLst>
              <a:gd name="adj1" fmla="val -62691"/>
              <a:gd name="adj2" fmla="val -882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 err="1">
                <a:solidFill>
                  <a:schemeClr val="bg1"/>
                </a:solidFill>
              </a:rPr>
              <a:t>Konstruktoren</a:t>
            </a:r>
            <a:r>
              <a:rPr lang="de-DE" dirty="0">
                <a:solidFill>
                  <a:schemeClr val="bg1"/>
                </a:solidFill>
              </a:rPr>
              <a:t> werden richtig aufgerufen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5990230" y="3827463"/>
            <a:ext cx="2782888" cy="604837"/>
          </a:xfrm>
          <a:prstGeom prst="wedgeRoundRectCallout">
            <a:avLst>
              <a:gd name="adj1" fmla="val -56868"/>
              <a:gd name="adj2" fmla="val 1194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Polymorpher Aufruf hat aber </a:t>
            </a:r>
            <a:r>
              <a:rPr lang="de-DE" b="1" dirty="0">
                <a:solidFill>
                  <a:schemeClr val="bg1"/>
                </a:solidFill>
              </a:rPr>
              <a:t>nicht funktioniert!</a:t>
            </a:r>
          </a:p>
        </p:txBody>
      </p:sp>
      <p:sp>
        <p:nvSpPr>
          <p:cNvPr id="10" name="Abgerundete rechteckige Legende 9"/>
          <p:cNvSpPr/>
          <p:nvPr/>
        </p:nvSpPr>
        <p:spPr>
          <a:xfrm>
            <a:off x="5990230" y="5421198"/>
            <a:ext cx="2782888" cy="816113"/>
          </a:xfrm>
          <a:prstGeom prst="wedgeRoundRectCallout">
            <a:avLst>
              <a:gd name="adj1" fmla="val -59364"/>
              <a:gd name="adj2" fmla="val 4133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Destruktor der Subklasse wurde nicht aufgerufen!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8658064" y="3655908"/>
            <a:ext cx="441146" cy="9510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6000" b="1" dirty="0" smtClean="0">
                <a:solidFill>
                  <a:srgbClr val="005AA9"/>
                </a:solidFill>
              </a:rPr>
              <a:t>!</a:t>
            </a:r>
            <a:endParaRPr lang="en-US" sz="6000" b="1" dirty="0">
              <a:solidFill>
                <a:srgbClr val="005AA9"/>
              </a:solidFill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8658064" y="5434891"/>
            <a:ext cx="441146" cy="9510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6000" b="1" dirty="0" smtClean="0">
                <a:solidFill>
                  <a:srgbClr val="005AA9"/>
                </a:solidFill>
              </a:rPr>
              <a:t>!</a:t>
            </a:r>
            <a:endParaRPr lang="en-US" sz="6000" b="1" dirty="0">
              <a:solidFill>
                <a:srgbClr val="005AA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4836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10" grpId="0" animBg="1"/>
      <p:bldP spid="2" grpId="0"/>
      <p:bldP spid="11" grpId="0"/>
    </p:bld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Virtuelle Methoden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altLang="de-DE" b="0" dirty="0"/>
              <a:t>Im Gegensatz zu Java ist bei C++ aus Effizienzgründen die </a:t>
            </a:r>
            <a:r>
              <a:rPr lang="de-DE" altLang="de-DE" b="1" dirty="0"/>
              <a:t>polymorphe Behandlung</a:t>
            </a:r>
            <a:r>
              <a:rPr lang="de-DE" altLang="de-DE" b="0" dirty="0"/>
              <a:t> von Methoden </a:t>
            </a:r>
            <a:r>
              <a:rPr lang="de-DE" altLang="de-DE" b="1" dirty="0"/>
              <a:t>per Default </a:t>
            </a:r>
            <a:r>
              <a:rPr lang="de-DE" altLang="de-DE" b="1" dirty="0" smtClean="0"/>
              <a:t>ausgeschaltet</a:t>
            </a:r>
          </a:p>
          <a:p>
            <a:endParaRPr lang="de-DE" altLang="de-DE" dirty="0"/>
          </a:p>
          <a:p>
            <a:r>
              <a:rPr lang="de-DE" altLang="de-DE" b="0" dirty="0"/>
              <a:t>Es muss explizit mit dem </a:t>
            </a:r>
            <a:r>
              <a:rPr lang="de-DE" altLang="de-DE" b="1" dirty="0"/>
              <a:t>Schlüsselwort </a:t>
            </a:r>
            <a:r>
              <a:rPr lang="de-DE" alt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virtual</a:t>
            </a:r>
            <a:r>
              <a:rPr lang="de-DE" altLang="de-DE" b="0" dirty="0"/>
              <a:t> angegeben werden, welche Methoden polymorph zu behandeln sind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0021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hteck 14"/>
          <p:cNvSpPr>
            <a:spLocks noChangeArrowheads="1"/>
          </p:cNvSpPr>
          <p:nvPr/>
        </p:nvSpPr>
        <p:spPr bwMode="auto">
          <a:xfrm>
            <a:off x="468313" y="4872038"/>
            <a:ext cx="712787" cy="501650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0483" name="Rechteck 14"/>
          <p:cNvSpPr>
            <a:spLocks noChangeArrowheads="1"/>
          </p:cNvSpPr>
          <p:nvPr/>
        </p:nvSpPr>
        <p:spPr bwMode="auto">
          <a:xfrm>
            <a:off x="468313" y="2481263"/>
            <a:ext cx="712787" cy="501650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048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smtClean="0"/>
              <a:t>Virtuelle Methoden</a:t>
            </a:r>
          </a:p>
        </p:txBody>
      </p:sp>
      <p:sp>
        <p:nvSpPr>
          <p:cNvPr id="20485" name="Rechteck 4"/>
          <p:cNvSpPr>
            <a:spLocks noChangeArrowheads="1"/>
          </p:cNvSpPr>
          <p:nvPr/>
        </p:nvSpPr>
        <p:spPr bwMode="auto">
          <a:xfrm>
            <a:off x="250825" y="1933575"/>
            <a:ext cx="6678613" cy="1544682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 err="1">
                <a:solidFill>
                  <a:srgbClr val="005032"/>
                </a:solidFill>
                <a:latin typeface="Consolas" pitchFamily="49" charset="0"/>
              </a:rPr>
              <a:t>ElevatorStrategy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virtual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~</a:t>
            </a: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dirty="0">
                <a:solidFill>
                  <a:srgbClr val="7F0055"/>
                </a:solidFill>
                <a:latin typeface="Consolas" pitchFamily="49" charset="0"/>
              </a:rPr>
              <a:t>  virtual</a:t>
            </a:r>
            <a:r>
              <a:rPr lang="en-US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dirty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en-US" altLang="de-DE" sz="1200" dirty="0">
                <a:solidFill>
                  <a:srgbClr val="000000"/>
                </a:solidFill>
                <a:latin typeface="Consolas" pitchFamily="49" charset="0"/>
              </a:rPr>
              <a:t>* next(</a:t>
            </a:r>
            <a:r>
              <a:rPr lang="en-US" altLang="de-DE" sz="120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dirty="0" smtClean="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en-US" altLang="de-DE" sz="1200" dirty="0" smtClean="0">
                <a:solidFill>
                  <a:srgbClr val="000000"/>
                </a:solidFill>
                <a:latin typeface="Consolas" pitchFamily="49" charset="0"/>
              </a:rPr>
              <a:t>*elevator</a:t>
            </a:r>
            <a:r>
              <a:rPr lang="en-US" altLang="de-DE" sz="1200" dirty="0">
                <a:solidFill>
                  <a:srgbClr val="000000"/>
                </a:solidFill>
                <a:latin typeface="Consolas" pitchFamily="49" charset="0"/>
              </a:rPr>
              <a:t>) </a:t>
            </a:r>
            <a:r>
              <a:rPr lang="en-US" altLang="de-DE" sz="120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}; </a:t>
            </a:r>
            <a:endParaRPr lang="de-DE" altLang="de-DE" sz="1200" b="0" dirty="0"/>
          </a:p>
        </p:txBody>
      </p:sp>
      <p:sp>
        <p:nvSpPr>
          <p:cNvPr id="20486" name="Rechteck 5"/>
          <p:cNvSpPr>
            <a:spLocks noChangeArrowheads="1"/>
          </p:cNvSpPr>
          <p:nvPr/>
        </p:nvSpPr>
        <p:spPr bwMode="auto">
          <a:xfrm>
            <a:off x="250825" y="4302125"/>
            <a:ext cx="6121400" cy="1544682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 err="1">
                <a:solidFill>
                  <a:srgbClr val="005032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: 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 err="1">
                <a:solidFill>
                  <a:srgbClr val="005032"/>
                </a:solidFill>
                <a:latin typeface="Consolas" pitchFamily="49" charset="0"/>
              </a:rPr>
              <a:t>ElevatorStrategy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virtual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~</a:t>
            </a: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dirty="0">
                <a:solidFill>
                  <a:srgbClr val="7F0055"/>
                </a:solidFill>
                <a:latin typeface="Consolas" pitchFamily="49" charset="0"/>
              </a:rPr>
              <a:t>  virtual</a:t>
            </a:r>
            <a:r>
              <a:rPr lang="en-US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dirty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en-US" altLang="de-DE" sz="1200" dirty="0">
                <a:solidFill>
                  <a:srgbClr val="000000"/>
                </a:solidFill>
                <a:latin typeface="Consolas" pitchFamily="49" charset="0"/>
              </a:rPr>
              <a:t>* next(</a:t>
            </a:r>
            <a:r>
              <a:rPr lang="en-US" altLang="de-DE" sz="120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dirty="0" smtClean="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en-US" altLang="de-DE" sz="1200" dirty="0" smtClean="0">
                <a:solidFill>
                  <a:srgbClr val="000000"/>
                </a:solidFill>
                <a:latin typeface="Consolas" pitchFamily="49" charset="0"/>
              </a:rPr>
              <a:t>*elevator</a:t>
            </a:r>
            <a:r>
              <a:rPr lang="en-US" altLang="de-DE" sz="1200" dirty="0">
                <a:solidFill>
                  <a:srgbClr val="000000"/>
                </a:solidFill>
                <a:latin typeface="Consolas" pitchFamily="49" charset="0"/>
              </a:rPr>
              <a:t>) </a:t>
            </a:r>
            <a:r>
              <a:rPr lang="en-US" altLang="de-DE" sz="120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468209" y="3345612"/>
            <a:ext cx="7233592" cy="411207"/>
          </a:xfrm>
          <a:prstGeom prst="wedgeRoundRectCallout">
            <a:avLst>
              <a:gd name="adj1" fmla="val -44980"/>
              <a:gd name="adj2" fmla="val -12536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Methoden werden als virtuell gekennzeichnet (</a:t>
            </a:r>
            <a:r>
              <a:rPr lang="de-DE" b="1" dirty="0">
                <a:solidFill>
                  <a:schemeClr val="bg1"/>
                </a:solidFill>
              </a:rPr>
              <a:t>nur im Header</a:t>
            </a:r>
            <a:r>
              <a:rPr lang="de-DE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11" name="Abgerundete rechteckige Legende 10"/>
          <p:cNvSpPr/>
          <p:nvPr/>
        </p:nvSpPr>
        <p:spPr>
          <a:xfrm>
            <a:off x="468209" y="5733255"/>
            <a:ext cx="8526963" cy="616745"/>
          </a:xfrm>
          <a:prstGeom prst="wedgeRoundRectCallout">
            <a:avLst>
              <a:gd name="adj1" fmla="val -43266"/>
              <a:gd name="adj2" fmla="val -10072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virtual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r>
              <a:rPr lang="de-DE" dirty="0">
                <a:solidFill>
                  <a:schemeClr val="bg1"/>
                </a:solidFill>
              </a:rPr>
              <a:t>muss nicht in Subklassen wiederholt werden, wird aber häufig der </a:t>
            </a:r>
            <a:r>
              <a:rPr lang="de-DE" dirty="0" smtClean="0">
                <a:solidFill>
                  <a:schemeClr val="bg1"/>
                </a:solidFill>
              </a:rPr>
              <a:t>Übersicht halber </a:t>
            </a:r>
            <a:r>
              <a:rPr lang="de-DE" dirty="0">
                <a:solidFill>
                  <a:schemeClr val="bg1"/>
                </a:solidFill>
              </a:rPr>
              <a:t>gemacht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3282950" y="1749425"/>
            <a:ext cx="5575300" cy="731838"/>
          </a:xfrm>
          <a:prstGeom prst="wedgeRoundRectCallout">
            <a:avLst>
              <a:gd name="adj1" fmla="val -56933"/>
              <a:gd name="adj2" fmla="val 5262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>
                <a:solidFill>
                  <a:schemeClr val="bg1"/>
                </a:solidFill>
              </a:rPr>
              <a:t>Regel</a:t>
            </a:r>
            <a:r>
              <a:rPr lang="de-DE" dirty="0">
                <a:solidFill>
                  <a:schemeClr val="bg1"/>
                </a:solidFill>
              </a:rPr>
              <a:t>:  Klassen mit virtuellen Methoden sollten einen </a:t>
            </a:r>
            <a:r>
              <a:rPr lang="de-DE" b="1" dirty="0">
                <a:solidFill>
                  <a:schemeClr val="bg1"/>
                </a:solidFill>
              </a:rPr>
              <a:t>virtuellen Destruktor</a:t>
            </a:r>
            <a:r>
              <a:rPr lang="de-DE" dirty="0">
                <a:solidFill>
                  <a:schemeClr val="bg1"/>
                </a:solidFill>
              </a:rPr>
              <a:t> besitzen!</a:t>
            </a:r>
          </a:p>
        </p:txBody>
      </p:sp>
    </p:spTree>
    <p:extLst>
      <p:ext uri="{BB962C8B-B14F-4D97-AF65-F5344CB8AC3E}">
        <p14:creationId xmlns:p14="http://schemas.microsoft.com/office/powerpoint/2010/main" val="167837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Ergänzende Ressourcen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2572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Intermezzo</a:t>
            </a:r>
          </a:p>
        </p:txBody>
      </p:sp>
      <p:sp>
        <p:nvSpPr>
          <p:cNvPr id="16388" name="Textfeld 4"/>
          <p:cNvSpPr txBox="1">
            <a:spLocks noChangeArrowheads="1"/>
          </p:cNvSpPr>
          <p:nvPr/>
        </p:nvSpPr>
        <p:spPr bwMode="auto">
          <a:xfrm>
            <a:off x="252413" y="1987550"/>
            <a:ext cx="5759450" cy="13805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 smtClean="0"/>
              <a:t>Warum muss der </a:t>
            </a:r>
            <a:r>
              <a:rPr lang="de-DE" altLang="de-DE" sz="1800" dirty="0" smtClean="0"/>
              <a:t>Destruktor</a:t>
            </a:r>
            <a:r>
              <a:rPr lang="de-DE" altLang="de-DE" sz="1800" b="0" dirty="0" smtClean="0"/>
              <a:t> in einer Klasse mit </a:t>
            </a:r>
            <a:r>
              <a:rPr lang="de-DE" altLang="de-DE" sz="1800" dirty="0" smtClean="0"/>
              <a:t>virtuellen</a:t>
            </a:r>
            <a:r>
              <a:rPr lang="de-DE" altLang="de-DE" sz="1800" b="0" dirty="0" smtClean="0"/>
              <a:t> </a:t>
            </a:r>
            <a:r>
              <a:rPr lang="de-DE" altLang="de-DE" sz="1800" dirty="0" smtClean="0"/>
              <a:t>Methoden</a:t>
            </a:r>
            <a:r>
              <a:rPr lang="de-DE" altLang="de-DE" sz="1800" b="0" dirty="0" smtClean="0"/>
              <a:t> auch </a:t>
            </a:r>
            <a:r>
              <a:rPr lang="de-DE" altLang="de-DE" sz="1800" dirty="0" smtClean="0"/>
              <a:t>virtuell</a:t>
            </a:r>
            <a:r>
              <a:rPr lang="de-DE" altLang="de-DE" sz="1800" b="0" dirty="0" smtClean="0"/>
              <a:t> sein?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 smtClean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Wo sind </a:t>
            </a:r>
            <a:r>
              <a:rPr lang="de-DE" altLang="de-DE" sz="1800" smtClean="0"/>
              <a:t>virtuelle Konstruktoren </a:t>
            </a:r>
            <a:r>
              <a:rPr lang="de-DE" altLang="de-DE" sz="1800" b="0" smtClean="0"/>
              <a:t>nützlich?</a:t>
            </a:r>
            <a:endParaRPr lang="de-DE" altLang="de-DE" sz="1800" b="0" dirty="0"/>
          </a:p>
        </p:txBody>
      </p:sp>
    </p:spTree>
    <p:extLst>
      <p:ext uri="{BB962C8B-B14F-4D97-AF65-F5344CB8AC3E}">
        <p14:creationId xmlns:p14="http://schemas.microsoft.com/office/powerpoint/2010/main" val="657630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smtClean="0"/>
              <a:t>Exkurs: Virtual </a:t>
            </a:r>
            <a:r>
              <a:rPr lang="de-DE" altLang="de-DE" dirty="0" err="1" smtClean="0"/>
              <a:t>Method</a:t>
            </a:r>
            <a:r>
              <a:rPr lang="de-DE" altLang="de-DE" dirty="0" smtClean="0"/>
              <a:t> Table</a:t>
            </a:r>
            <a:br>
              <a:rPr lang="de-DE" altLang="de-DE" dirty="0" smtClean="0"/>
            </a:br>
            <a:r>
              <a:rPr lang="de-DE" altLang="de-DE" dirty="0"/>
              <a:t> </a:t>
            </a:r>
            <a:r>
              <a:rPr lang="de-DE" altLang="de-DE" dirty="0" smtClean="0"/>
              <a:t>   </a:t>
            </a:r>
            <a:r>
              <a:rPr lang="de-DE" altLang="de-DE" sz="2000" dirty="0" smtClean="0"/>
              <a:t>Der Mechanismus der dynamischen Bindung</a:t>
            </a:r>
          </a:p>
        </p:txBody>
      </p:sp>
      <p:sp>
        <p:nvSpPr>
          <p:cNvPr id="42" name="Inhaltsplatzhalter 41"/>
          <p:cNvSpPr>
            <a:spLocks noGrp="1"/>
          </p:cNvSpPr>
          <p:nvPr>
            <p:ph idx="1"/>
          </p:nvPr>
        </p:nvSpPr>
        <p:spPr>
          <a:xfrm>
            <a:off x="250825" y="1484313"/>
            <a:ext cx="8893175" cy="4968875"/>
          </a:xfrm>
        </p:spPr>
        <p:txBody>
          <a:bodyPr/>
          <a:lstStyle/>
          <a:p>
            <a:r>
              <a:rPr lang="de-DE" b="0" smtClean="0"/>
              <a:t>Egal, </a:t>
            </a:r>
            <a:r>
              <a:rPr lang="de-DE" b="0" dirty="0" smtClean="0"/>
              <a:t>wie der Pointer auf ein Objekt deklariert ist (z.B. </a:t>
            </a:r>
            <a:r>
              <a:rPr lang="de-DE" b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ElevatorStrategy</a:t>
            </a:r>
            <a:r>
              <a:rPr lang="de-DE" b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de-DE" b="0" i="1" dirty="0" smtClean="0"/>
              <a:t>)</a:t>
            </a:r>
            <a:r>
              <a:rPr lang="de-DE" b="0" dirty="0" smtClean="0"/>
              <a:t>, </a:t>
            </a:r>
            <a:r>
              <a:rPr lang="de-DE" b="1" dirty="0" smtClean="0"/>
              <a:t>das Objekt behält seinen Typ </a:t>
            </a:r>
            <a:r>
              <a:rPr lang="de-DE" b="0" dirty="0" smtClean="0"/>
              <a:t>(z.B</a:t>
            </a:r>
            <a:r>
              <a:rPr lang="de-DE" b="0" smtClean="0"/>
              <a:t>. </a:t>
            </a:r>
            <a:r>
              <a:rPr lang="de-DE" b="0" smtClean="0">
                <a:latin typeface="Consolas" panose="020B0609020204030204" pitchFamily="49" charset="0"/>
                <a:cs typeface="Consolas" panose="020B0609020204030204" pitchFamily="49" charset="0"/>
              </a:rPr>
              <a:t>EnergyMinimizingStrategy*</a:t>
            </a:r>
            <a:r>
              <a:rPr lang="de-DE" b="0" smtClean="0"/>
              <a:t>).</a:t>
            </a:r>
            <a:endParaRPr lang="de-DE" b="0" dirty="0" smtClean="0"/>
          </a:p>
          <a:p>
            <a:r>
              <a:rPr lang="de-DE" b="1" dirty="0" smtClean="0"/>
              <a:t>Jede Klasse </a:t>
            </a:r>
            <a:r>
              <a:rPr lang="de-DE" b="0" dirty="0" smtClean="0"/>
              <a:t>besitzt </a:t>
            </a:r>
            <a:r>
              <a:rPr lang="de-DE" b="0" smtClean="0"/>
              <a:t>eine </a:t>
            </a:r>
            <a:r>
              <a:rPr lang="de-DE" b="1" smtClean="0"/>
              <a:t>Lookup-Tabelle </a:t>
            </a:r>
            <a:r>
              <a:rPr lang="de-DE" b="1" dirty="0" smtClean="0"/>
              <a:t>(</a:t>
            </a:r>
            <a:r>
              <a:rPr lang="de-DE" b="1" i="1" dirty="0" err="1" smtClean="0"/>
              <a:t>vtable</a:t>
            </a:r>
            <a:r>
              <a:rPr lang="de-DE" b="1" dirty="0" smtClean="0"/>
              <a:t>)</a:t>
            </a:r>
            <a:r>
              <a:rPr lang="de-DE" i="1" dirty="0" smtClean="0"/>
              <a:t>,</a:t>
            </a:r>
            <a:r>
              <a:rPr lang="de-DE" b="0" dirty="0" smtClean="0"/>
              <a:t> die jeder </a:t>
            </a:r>
            <a:r>
              <a:rPr lang="de-DE" dirty="0" smtClean="0"/>
              <a:t>virtuellen </a:t>
            </a:r>
            <a:r>
              <a:rPr lang="de-DE" b="0" dirty="0" smtClean="0"/>
              <a:t>Methode ihre Implementierung zuweist.</a:t>
            </a:r>
            <a:endParaRPr lang="en-US" b="0" dirty="0"/>
          </a:p>
        </p:txBody>
      </p:sp>
      <p:sp>
        <p:nvSpPr>
          <p:cNvPr id="2" name="Rechteck 1"/>
          <p:cNvSpPr/>
          <p:nvPr/>
        </p:nvSpPr>
        <p:spPr>
          <a:xfrm>
            <a:off x="8011328" y="6021288"/>
            <a:ext cx="988284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b="1" dirty="0" smtClean="0">
                <a:solidFill>
                  <a:schemeClr val="bg1"/>
                </a:solidFill>
              </a:rPr>
              <a:t>/</a:t>
            </a:r>
            <a:r>
              <a:rPr lang="en-US" b="1" dirty="0" err="1" smtClean="0">
                <a:solidFill>
                  <a:schemeClr val="bg1"/>
                </a:solidFill>
              </a:rPr>
              <a:t>VTable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7079456" y="6021288"/>
            <a:ext cx="659155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[DE]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4" name="Rectangle 9"/>
          <p:cNvSpPr>
            <a:spLocks noChangeArrowheads="1"/>
          </p:cNvSpPr>
          <p:nvPr/>
        </p:nvSpPr>
        <p:spPr bwMode="auto">
          <a:xfrm>
            <a:off x="583357" y="3137001"/>
            <a:ext cx="1801813" cy="1463676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Rectangle 10"/>
          <p:cNvSpPr>
            <a:spLocks noChangeArrowheads="1"/>
          </p:cNvSpPr>
          <p:nvPr/>
        </p:nvSpPr>
        <p:spPr bwMode="auto">
          <a:xfrm>
            <a:off x="583357" y="3229225"/>
            <a:ext cx="1801813" cy="1371452"/>
          </a:xfrm>
          <a:prstGeom prst="rect">
            <a:avLst/>
          </a:prstGeom>
          <a:noFill/>
          <a:ln w="15875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Rectangle 11"/>
          <p:cNvSpPr>
            <a:spLocks noChangeArrowheads="1"/>
          </p:cNvSpPr>
          <p:nvPr/>
        </p:nvSpPr>
        <p:spPr bwMode="auto">
          <a:xfrm>
            <a:off x="898134" y="3362468"/>
            <a:ext cx="121988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1" i="1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&lt;&lt;abstract&gt;&gt;</a:t>
            </a:r>
            <a:r>
              <a:rPr kumimoji="0" lang="en-US" altLang="en-US" sz="1200" b="1" i="1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200" b="1" i="1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200" b="1" i="1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ElevatorStrategy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Line 12"/>
          <p:cNvSpPr>
            <a:spLocks noChangeShapeType="1"/>
          </p:cNvSpPr>
          <p:nvPr/>
        </p:nvSpPr>
        <p:spPr bwMode="auto">
          <a:xfrm>
            <a:off x="583357" y="3845027"/>
            <a:ext cx="1787525" cy="0"/>
          </a:xfrm>
          <a:prstGeom prst="line">
            <a:avLst/>
          </a:prstGeom>
          <a:noFill/>
          <a:ln w="15875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Rectangle 14"/>
          <p:cNvSpPr>
            <a:spLocks noChangeArrowheads="1"/>
          </p:cNvSpPr>
          <p:nvPr/>
        </p:nvSpPr>
        <p:spPr bwMode="auto">
          <a:xfrm>
            <a:off x="642838" y="3875469"/>
            <a:ext cx="1712007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77800" algn="l"/>
              </a:tabLst>
            </a:pPr>
            <a:r>
              <a:rPr kumimoji="0" lang="en-US" altLang="en-US" sz="1200" b="0" i="1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+	next(Elevator*): int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77800" algn="l"/>
              </a:tabLst>
            </a:pPr>
            <a:r>
              <a:rPr lang="en-US" altLang="en-US" sz="1200" smtClean="0">
                <a:solidFill>
                  <a:srgbClr val="000000"/>
                </a:solidFill>
              </a:rPr>
              <a:t>+	getBuilding() : Building</a:t>
            </a:r>
            <a:endParaRPr kumimoji="0" lang="en-US" altLang="en-US" sz="1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77800" algn="l"/>
              </a:tabLst>
            </a:pPr>
            <a:r>
              <a:rPr lang="en-US" altLang="en-US" sz="1200" smtClean="0">
                <a:solidFill>
                  <a:srgbClr val="000000"/>
                </a:solidFill>
              </a:rPr>
              <a:t>+	getName() : String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4" name="Rectangle 19"/>
          <p:cNvSpPr>
            <a:spLocks noChangeArrowheads="1"/>
          </p:cNvSpPr>
          <p:nvPr/>
        </p:nvSpPr>
        <p:spPr bwMode="auto">
          <a:xfrm>
            <a:off x="583357" y="5179837"/>
            <a:ext cx="1801813" cy="974589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Rectangle 20"/>
          <p:cNvSpPr>
            <a:spLocks noChangeArrowheads="1"/>
          </p:cNvSpPr>
          <p:nvPr/>
        </p:nvSpPr>
        <p:spPr bwMode="auto">
          <a:xfrm>
            <a:off x="583357" y="5179837"/>
            <a:ext cx="1801813" cy="913459"/>
          </a:xfrm>
          <a:prstGeom prst="rect">
            <a:avLst/>
          </a:prstGeom>
          <a:noFill/>
          <a:ln w="15875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" name="Rectangle 21"/>
          <p:cNvSpPr>
            <a:spLocks noChangeArrowheads="1"/>
          </p:cNvSpPr>
          <p:nvPr/>
        </p:nvSpPr>
        <p:spPr bwMode="auto">
          <a:xfrm>
            <a:off x="1053933" y="5322712"/>
            <a:ext cx="844783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1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EMStrategy</a:t>
            </a:r>
            <a:endParaRPr kumimoji="0" lang="en-US" altLang="en-US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7" name="Line 22"/>
          <p:cNvSpPr>
            <a:spLocks noChangeShapeType="1"/>
          </p:cNvSpPr>
          <p:nvPr/>
        </p:nvSpPr>
        <p:spPr bwMode="auto">
          <a:xfrm>
            <a:off x="583357" y="5605287"/>
            <a:ext cx="1785938" cy="0"/>
          </a:xfrm>
          <a:prstGeom prst="line">
            <a:avLst/>
          </a:prstGeom>
          <a:noFill/>
          <a:ln w="15875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Line 29"/>
          <p:cNvSpPr>
            <a:spLocks noChangeShapeType="1"/>
          </p:cNvSpPr>
          <p:nvPr/>
        </p:nvSpPr>
        <p:spPr bwMode="auto">
          <a:xfrm flipH="1">
            <a:off x="1486049" y="4865509"/>
            <a:ext cx="0" cy="314327"/>
          </a:xfrm>
          <a:prstGeom prst="line">
            <a:avLst/>
          </a:prstGeom>
          <a:noFill/>
          <a:ln w="1587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Freeform 30"/>
          <p:cNvSpPr>
            <a:spLocks/>
          </p:cNvSpPr>
          <p:nvPr/>
        </p:nvSpPr>
        <p:spPr bwMode="auto">
          <a:xfrm>
            <a:off x="1383457" y="4600677"/>
            <a:ext cx="187325" cy="250825"/>
          </a:xfrm>
          <a:custGeom>
            <a:avLst/>
            <a:gdLst>
              <a:gd name="T0" fmla="*/ 118 w 118"/>
              <a:gd name="T1" fmla="*/ 158 h 158"/>
              <a:gd name="T2" fmla="*/ 0 w 118"/>
              <a:gd name="T3" fmla="*/ 158 h 158"/>
              <a:gd name="T4" fmla="*/ 59 w 118"/>
              <a:gd name="T5" fmla="*/ 0 h 158"/>
              <a:gd name="T6" fmla="*/ 118 w 118"/>
              <a:gd name="T7" fmla="*/ 158 h 1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18" h="158">
                <a:moveTo>
                  <a:pt x="118" y="158"/>
                </a:moveTo>
                <a:lnTo>
                  <a:pt x="0" y="158"/>
                </a:lnTo>
                <a:lnTo>
                  <a:pt x="59" y="0"/>
                </a:lnTo>
                <a:lnTo>
                  <a:pt x="118" y="15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Freeform 31"/>
          <p:cNvSpPr>
            <a:spLocks/>
          </p:cNvSpPr>
          <p:nvPr/>
        </p:nvSpPr>
        <p:spPr bwMode="auto">
          <a:xfrm>
            <a:off x="1383457" y="4600677"/>
            <a:ext cx="187325" cy="250825"/>
          </a:xfrm>
          <a:custGeom>
            <a:avLst/>
            <a:gdLst>
              <a:gd name="T0" fmla="*/ 118 w 118"/>
              <a:gd name="T1" fmla="*/ 158 h 158"/>
              <a:gd name="T2" fmla="*/ 0 w 118"/>
              <a:gd name="T3" fmla="*/ 158 h 158"/>
              <a:gd name="T4" fmla="*/ 59 w 118"/>
              <a:gd name="T5" fmla="*/ 0 h 158"/>
              <a:gd name="T6" fmla="*/ 118 w 118"/>
              <a:gd name="T7" fmla="*/ 158 h 1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18" h="158">
                <a:moveTo>
                  <a:pt x="118" y="158"/>
                </a:moveTo>
                <a:lnTo>
                  <a:pt x="0" y="158"/>
                </a:lnTo>
                <a:lnTo>
                  <a:pt x="59" y="0"/>
                </a:lnTo>
                <a:lnTo>
                  <a:pt x="118" y="158"/>
                </a:lnTo>
                <a:close/>
              </a:path>
            </a:pathLst>
          </a:custGeom>
          <a:noFill/>
          <a:ln w="1587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37" name="Objekt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1912278"/>
              </p:ext>
            </p:extLst>
          </p:nvPr>
        </p:nvGraphicFramePr>
        <p:xfrm>
          <a:off x="3328988" y="3376613"/>
          <a:ext cx="3552825" cy="1076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558" name="Arbeitsblatt" r:id="rId4" imgW="3552843" imgH="1076314" progId="Excel.Sheet.12">
                  <p:embed/>
                </p:oleObj>
              </mc:Choice>
              <mc:Fallback>
                <p:oleObj name="Arbeitsblatt" r:id="rId4" imgW="3552843" imgH="1076314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328988" y="3376613"/>
                        <a:ext cx="3552825" cy="1076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0" name="Gerade Verbindung mit Pfeil 39"/>
          <p:cNvCxnSpPr>
            <a:endCxn id="15" idx="3"/>
          </p:cNvCxnSpPr>
          <p:nvPr/>
        </p:nvCxnSpPr>
        <p:spPr bwMode="auto">
          <a:xfrm flipH="1">
            <a:off x="2385170" y="3906939"/>
            <a:ext cx="944234" cy="8012"/>
          </a:xfrm>
          <a:prstGeom prst="straightConnector1">
            <a:avLst/>
          </a:prstGeom>
          <a:solidFill>
            <a:schemeClr val="accent1"/>
          </a:solidFill>
          <a:ln w="34925" cap="flat" cmpd="sng" algn="ctr">
            <a:solidFill>
              <a:schemeClr val="tx1"/>
            </a:solidFill>
            <a:prstDash val="sysDot"/>
            <a:round/>
            <a:headEnd type="arrow" w="lg" len="lg"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" name="Gerade Verbindung mit Pfeil 42"/>
          <p:cNvCxnSpPr/>
          <p:nvPr/>
        </p:nvCxnSpPr>
        <p:spPr bwMode="auto">
          <a:xfrm flipH="1">
            <a:off x="2385171" y="5761212"/>
            <a:ext cx="948355" cy="9175"/>
          </a:xfrm>
          <a:prstGeom prst="straightConnector1">
            <a:avLst/>
          </a:prstGeom>
          <a:solidFill>
            <a:schemeClr val="accent1"/>
          </a:solidFill>
          <a:ln w="34925" cap="flat" cmpd="sng" algn="ctr">
            <a:solidFill>
              <a:schemeClr val="tx1"/>
            </a:solidFill>
            <a:prstDash val="sysDot"/>
            <a:round/>
            <a:headEnd type="arrow" w="lg" len="lg"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8" name="Abgerundete rechteckige Legende 47"/>
          <p:cNvSpPr/>
          <p:nvPr/>
        </p:nvSpPr>
        <p:spPr>
          <a:xfrm>
            <a:off x="6154022" y="2636251"/>
            <a:ext cx="2927614" cy="1095549"/>
          </a:xfrm>
          <a:prstGeom prst="wedgeRoundRectCallout">
            <a:avLst>
              <a:gd name="adj1" fmla="val -55841"/>
              <a:gd name="adj2" fmla="val 3980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dirty="0" smtClean="0">
                <a:solidFill>
                  <a:schemeClr val="bg1"/>
                </a:solidFill>
              </a:rPr>
              <a:t>Enthält standardmäßig</a:t>
            </a:r>
            <a:r>
              <a:rPr lang="de-DE" b="1" dirty="0" smtClean="0">
                <a:solidFill>
                  <a:schemeClr val="bg1"/>
                </a:solidFill>
              </a:rPr>
              <a:t>:</a:t>
            </a:r>
            <a:r>
              <a:rPr lang="de-DE" dirty="0" smtClean="0">
                <a:solidFill>
                  <a:schemeClr val="bg1"/>
                </a:solidFill>
              </a:rPr>
              <a:t/>
            </a:r>
            <a:br>
              <a:rPr lang="de-DE" dirty="0" smtClean="0">
                <a:solidFill>
                  <a:schemeClr val="bg1"/>
                </a:solidFill>
              </a:rPr>
            </a:br>
            <a:r>
              <a:rPr lang="de-DE" b="1" dirty="0" smtClean="0">
                <a:solidFill>
                  <a:schemeClr val="bg1"/>
                </a:solidFill>
              </a:rPr>
              <a:t>Java,…</a:t>
            </a:r>
            <a:r>
              <a:rPr lang="de-DE" dirty="0" smtClean="0">
                <a:solidFill>
                  <a:schemeClr val="bg1"/>
                </a:solidFill>
              </a:rPr>
              <a:t> : alle Methoden</a:t>
            </a:r>
            <a:br>
              <a:rPr lang="de-DE" dirty="0" smtClean="0">
                <a:solidFill>
                  <a:schemeClr val="bg1"/>
                </a:solidFill>
              </a:rPr>
            </a:br>
            <a:r>
              <a:rPr lang="de-DE" b="1" dirty="0" smtClean="0">
                <a:solidFill>
                  <a:schemeClr val="bg1"/>
                </a:solidFill>
              </a:rPr>
              <a:t>C++,… </a:t>
            </a:r>
            <a:r>
              <a:rPr lang="de-DE" dirty="0" smtClean="0">
                <a:solidFill>
                  <a:schemeClr val="bg1"/>
                </a:solidFill>
              </a:rPr>
              <a:t>: keine Methode</a:t>
            </a:r>
            <a:endParaRPr lang="de-DE" b="1" dirty="0">
              <a:solidFill>
                <a:schemeClr val="bg1"/>
              </a:solidFill>
            </a:endParaRPr>
          </a:p>
        </p:txBody>
      </p:sp>
      <p:sp>
        <p:nvSpPr>
          <p:cNvPr id="50" name="Abgerundete rechteckige Legende 49"/>
          <p:cNvSpPr/>
          <p:nvPr/>
        </p:nvSpPr>
        <p:spPr>
          <a:xfrm>
            <a:off x="7079456" y="4081444"/>
            <a:ext cx="1957040" cy="1679768"/>
          </a:xfrm>
          <a:prstGeom prst="wedgeRoundRectCallout">
            <a:avLst>
              <a:gd name="adj1" fmla="val -59420"/>
              <a:gd name="adj2" fmla="val -4539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 dirty="0" smtClean="0">
                <a:solidFill>
                  <a:schemeClr val="bg1"/>
                </a:solidFill>
              </a:rPr>
              <a:t>Falls </a:t>
            </a:r>
            <a:r>
              <a:rPr lang="de-DE" b="1" smtClean="0">
                <a:solidFill>
                  <a:schemeClr val="bg1"/>
                </a:solidFill>
              </a:rPr>
              <a:t>kein Eintrag/NULL:</a:t>
            </a:r>
            <a:r>
              <a:rPr lang="de-DE" b="1" dirty="0" smtClean="0">
                <a:solidFill>
                  <a:schemeClr val="bg1"/>
                </a:solidFill>
              </a:rPr>
              <a:t/>
            </a:r>
            <a:br>
              <a:rPr lang="de-DE" b="1" dirty="0" smtClean="0">
                <a:solidFill>
                  <a:schemeClr val="bg1"/>
                </a:solidFill>
              </a:rPr>
            </a:br>
            <a:r>
              <a:rPr lang="de-DE" dirty="0" smtClean="0">
                <a:solidFill>
                  <a:schemeClr val="bg1"/>
                </a:solidFill>
              </a:rPr>
              <a:t>Verwende Methode des Typs des Pointers.</a:t>
            </a:r>
            <a:endParaRPr lang="de-DE" b="1" dirty="0">
              <a:solidFill>
                <a:schemeClr val="bg1"/>
              </a:solidFill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5148063" y="6251165"/>
            <a:ext cx="3577531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6"/>
              </a:rPr>
              <a:t>https://</a:t>
            </a:r>
            <a:r>
              <a:rPr lang="en-US" sz="1200" smtClean="0">
                <a:hlinkClick r:id="rId6"/>
              </a:rPr>
              <a:t>en.wikipedia.org/wiki/Virtual_method_table</a:t>
            </a:r>
            <a:r>
              <a:rPr lang="en-US" sz="1200" smtClean="0"/>
              <a:t> </a:t>
            </a:r>
            <a:endParaRPr lang="en-US" sz="1200"/>
          </a:p>
        </p:txBody>
      </p:sp>
      <p:graphicFrame>
        <p:nvGraphicFramePr>
          <p:cNvPr id="38" name="Objekt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8756605"/>
              </p:ext>
            </p:extLst>
          </p:nvPr>
        </p:nvGraphicFramePr>
        <p:xfrm>
          <a:off x="3341688" y="5184775"/>
          <a:ext cx="3552825" cy="809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559" name="Arbeitsblatt" r:id="rId7" imgW="3552843" imgH="809440" progId="Excel.Sheet.12">
                  <p:embed/>
                </p:oleObj>
              </mc:Choice>
              <mc:Fallback>
                <p:oleObj name="Arbeitsblatt" r:id="rId7" imgW="3552843" imgH="80944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341688" y="5184775"/>
                        <a:ext cx="3552825" cy="809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" name="Rectangle 14"/>
          <p:cNvSpPr>
            <a:spLocks noChangeArrowheads="1"/>
          </p:cNvSpPr>
          <p:nvPr/>
        </p:nvSpPr>
        <p:spPr bwMode="auto">
          <a:xfrm>
            <a:off x="620322" y="5646612"/>
            <a:ext cx="173452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77800" algn="l"/>
              </a:tabLst>
            </a:pPr>
            <a:r>
              <a:rPr kumimoji="0" lang="en-US" altLang="en-US" sz="1200" b="0" i="1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+	</a:t>
            </a:r>
            <a:r>
              <a:rPr kumimoji="0" lang="en-US" altLang="en-US" sz="1200" b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next(Elevator*): int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77800" algn="l"/>
              </a:tabLst>
            </a:pPr>
            <a:r>
              <a:rPr lang="en-US" altLang="en-US" sz="1200" smtClean="0">
                <a:solidFill>
                  <a:srgbClr val="000000"/>
                </a:solidFill>
              </a:rPr>
              <a:t>+	getName() : String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2853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/>
      <p:bldP spid="17" grpId="0" animBg="1"/>
      <p:bldP spid="19" grpId="0"/>
      <p:bldP spid="24" grpId="0" animBg="1"/>
      <p:bldP spid="25" grpId="0" animBg="1"/>
      <p:bldP spid="26" grpId="0"/>
      <p:bldP spid="27" grpId="0" animBg="1"/>
      <p:bldP spid="34" grpId="0" animBg="1"/>
      <p:bldP spid="35" grpId="0" animBg="1"/>
      <p:bldP spid="36" grpId="0" animBg="1"/>
      <p:bldP spid="48" grpId="0" animBg="1"/>
      <p:bldP spid="50" grpId="0" animBg="1"/>
      <p:bldP spid="41" grpId="0"/>
    </p:bld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hteck 14"/>
          <p:cNvSpPr>
            <a:spLocks noChangeArrowheads="1"/>
          </p:cNvSpPr>
          <p:nvPr/>
        </p:nvSpPr>
        <p:spPr bwMode="auto">
          <a:xfrm>
            <a:off x="250825" y="3989388"/>
            <a:ext cx="6481763" cy="414337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07" name="Rechteck 14"/>
          <p:cNvSpPr>
            <a:spLocks noChangeArrowheads="1"/>
          </p:cNvSpPr>
          <p:nvPr/>
        </p:nvSpPr>
        <p:spPr bwMode="auto">
          <a:xfrm>
            <a:off x="250825" y="5780088"/>
            <a:ext cx="6481763" cy="414337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0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Probelauf mit virtuellen Methoden</a:t>
            </a:r>
          </a:p>
        </p:txBody>
      </p:sp>
      <p:sp>
        <p:nvSpPr>
          <p:cNvPr id="21509" name="Rechteck 3"/>
          <p:cNvSpPr>
            <a:spLocks noChangeArrowheads="1"/>
          </p:cNvSpPr>
          <p:nvPr/>
        </p:nvSpPr>
        <p:spPr bwMode="auto">
          <a:xfrm>
            <a:off x="323850" y="1582738"/>
            <a:ext cx="7632700" cy="4643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(): 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basic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strategy</a:t>
            </a:r>
            <a:endParaRPr lang="de-DE" altLang="de-DE" sz="12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(): 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energy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minimizing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strategy</a:t>
            </a:r>
            <a:endParaRPr lang="de-DE" altLang="de-DE" sz="12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 dirty="0">
                <a:solidFill>
                  <a:srgbClr val="000000"/>
                </a:solidFill>
                <a:latin typeface="Consolas" pitchFamily="49" charset="0"/>
              </a:rPr>
              <a:t>Floor(): </a:t>
            </a:r>
            <a:r>
              <a:rPr lang="de-DE" altLang="de-DE" sz="1000" b="0" dirty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0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dirty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 dirty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 dirty="0">
                <a:solidFill>
                  <a:srgbClr val="000000"/>
                </a:solidFill>
                <a:latin typeface="Consolas" pitchFamily="49" charset="0"/>
              </a:rPr>
              <a:t>Floor(</a:t>
            </a:r>
            <a:r>
              <a:rPr lang="en-US" altLang="de-DE" sz="1000" b="0" dirty="0" err="1">
                <a:solidFill>
                  <a:srgbClr val="000000"/>
                </a:solidFill>
                <a:latin typeface="Consolas" pitchFamily="49" charset="0"/>
              </a:rPr>
              <a:t>const</a:t>
            </a:r>
            <a:r>
              <a:rPr lang="en-US" altLang="de-DE" sz="1000" b="0" dirty="0">
                <a:solidFill>
                  <a:srgbClr val="000000"/>
                </a:solidFill>
                <a:latin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 dirty="0">
                <a:solidFill>
                  <a:srgbClr val="000000"/>
                </a:solidFill>
                <a:latin typeface="Consolas" pitchFamily="49" charset="0"/>
              </a:rPr>
              <a:t>Floor(</a:t>
            </a:r>
            <a:r>
              <a:rPr lang="en-US" altLang="de-DE" sz="1000" b="0" dirty="0" err="1">
                <a:solidFill>
                  <a:srgbClr val="000000"/>
                </a:solidFill>
                <a:latin typeface="Consolas" pitchFamily="49" charset="0"/>
              </a:rPr>
              <a:t>const</a:t>
            </a:r>
            <a:r>
              <a:rPr lang="en-US" altLang="de-DE" sz="1000" b="0" dirty="0">
                <a:solidFill>
                  <a:srgbClr val="000000"/>
                </a:solidFill>
                <a:latin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 dirty="0">
                <a:solidFill>
                  <a:srgbClr val="000000"/>
                </a:solidFill>
                <a:latin typeface="Consolas" pitchFamily="49" charset="0"/>
              </a:rPr>
              <a:t>Floor(</a:t>
            </a:r>
            <a:r>
              <a:rPr lang="en-US" altLang="de-DE" sz="1000" b="0" dirty="0" err="1">
                <a:solidFill>
                  <a:srgbClr val="000000"/>
                </a:solidFill>
                <a:latin typeface="Consolas" pitchFamily="49" charset="0"/>
              </a:rPr>
              <a:t>const</a:t>
            </a:r>
            <a:r>
              <a:rPr lang="en-US" altLang="de-DE" sz="1000" b="0" dirty="0">
                <a:solidFill>
                  <a:srgbClr val="000000"/>
                </a:solidFill>
                <a:latin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 dirty="0">
                <a:solidFill>
                  <a:srgbClr val="000000"/>
                </a:solidFill>
                <a:latin typeface="Consolas" pitchFamily="49" charset="0"/>
              </a:rPr>
              <a:t>Floor(</a:t>
            </a:r>
            <a:r>
              <a:rPr lang="en-US" altLang="de-DE" sz="1000" b="0" dirty="0" err="1">
                <a:solidFill>
                  <a:srgbClr val="000000"/>
                </a:solidFill>
                <a:latin typeface="Consolas" pitchFamily="49" charset="0"/>
              </a:rPr>
              <a:t>const</a:t>
            </a:r>
            <a:r>
              <a:rPr lang="en-US" altLang="de-DE" sz="1000" b="0" dirty="0">
                <a:solidFill>
                  <a:srgbClr val="000000"/>
                </a:solidFill>
                <a:latin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 dirty="0">
                <a:solidFill>
                  <a:srgbClr val="000000"/>
                </a:solidFill>
                <a:latin typeface="Consolas" pitchFamily="49" charset="0"/>
              </a:rPr>
              <a:t>Floor(</a:t>
            </a:r>
            <a:r>
              <a:rPr lang="en-US" altLang="de-DE" sz="1000" b="0" dirty="0" err="1">
                <a:solidFill>
                  <a:srgbClr val="000000"/>
                </a:solidFill>
                <a:latin typeface="Consolas" pitchFamily="49" charset="0"/>
              </a:rPr>
              <a:t>const</a:t>
            </a:r>
            <a:r>
              <a:rPr lang="en-US" altLang="de-DE" sz="1000" b="0" dirty="0">
                <a:solidFill>
                  <a:srgbClr val="000000"/>
                </a:solidFill>
                <a:latin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 dirty="0">
                <a:solidFill>
                  <a:srgbClr val="000000"/>
                </a:solidFill>
                <a:latin typeface="Consolas" pitchFamily="49" charset="0"/>
              </a:rPr>
              <a:t>Floor(</a:t>
            </a:r>
            <a:r>
              <a:rPr lang="en-US" altLang="de-DE" sz="1000" b="0" dirty="0" err="1">
                <a:solidFill>
                  <a:srgbClr val="000000"/>
                </a:solidFill>
                <a:latin typeface="Consolas" pitchFamily="49" charset="0"/>
              </a:rPr>
              <a:t>const</a:t>
            </a:r>
            <a:r>
              <a:rPr lang="en-US" altLang="de-DE" sz="1000" b="0" dirty="0">
                <a:solidFill>
                  <a:srgbClr val="000000"/>
                </a:solidFill>
                <a:latin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 dirty="0">
                <a:solidFill>
                  <a:srgbClr val="000000"/>
                </a:solidFill>
                <a:latin typeface="Consolas" pitchFamily="49" charset="0"/>
              </a:rPr>
              <a:t>~Floor(): </a:t>
            </a:r>
            <a:r>
              <a:rPr lang="de-DE" altLang="de-DE" sz="1000" b="0" dirty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dirty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 dirty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0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 dirty="0">
                <a:solidFill>
                  <a:srgbClr val="000000"/>
                </a:solidFill>
                <a:latin typeface="Consolas" pitchFamily="49" charset="0"/>
              </a:rPr>
              <a:t>Elevator(): </a:t>
            </a:r>
            <a:r>
              <a:rPr lang="de-DE" altLang="de-DE" sz="1000" b="0" dirty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0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dirty="0" err="1">
                <a:solidFill>
                  <a:srgbClr val="000000"/>
                </a:solidFill>
                <a:latin typeface="Consolas" pitchFamily="49" charset="0"/>
              </a:rPr>
              <a:t>elevator</a:t>
            </a:r>
            <a:r>
              <a:rPr lang="de-DE" altLang="de-DE" sz="1000" b="0" dirty="0">
                <a:solidFill>
                  <a:srgbClr val="000000"/>
                </a:solidFill>
                <a:latin typeface="Consolas" pitchFamily="49" charset="0"/>
              </a:rPr>
              <a:t>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 dirty="0">
                <a:solidFill>
                  <a:srgbClr val="000000"/>
                </a:solidFill>
                <a:latin typeface="Consolas" pitchFamily="49" charset="0"/>
              </a:rPr>
              <a:t>Building(...): Creating building with 6 floors.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 dirty="0">
                <a:solidFill>
                  <a:srgbClr val="000000"/>
                </a:solidFill>
                <a:latin typeface="Consolas" pitchFamily="49" charset="0"/>
              </a:rPr>
              <a:t>Building(...): Elevator is on Floor: 0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 dirty="0">
                <a:solidFill>
                  <a:srgbClr val="005AA9"/>
                </a:solidFill>
                <a:latin typeface="Consolas" pitchFamily="49" charset="0"/>
              </a:rPr>
              <a:t>Elevator::</a:t>
            </a:r>
            <a:r>
              <a:rPr lang="en-US" altLang="de-DE" sz="1200" b="0" dirty="0" err="1">
                <a:solidFill>
                  <a:srgbClr val="005AA9"/>
                </a:solidFill>
                <a:latin typeface="Consolas" pitchFamily="49" charset="0"/>
              </a:rPr>
              <a:t>moveToNextFloor</a:t>
            </a:r>
            <a:r>
              <a:rPr lang="en-US" altLang="de-DE" sz="1200" b="0" dirty="0">
                <a:solidFill>
                  <a:srgbClr val="005AA9"/>
                </a:solidFill>
                <a:latin typeface="Consolas" pitchFamily="49" charset="0"/>
              </a:rPr>
              <a:t>():  Polymorphic call to strategy.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dirty="0" err="1">
                <a:solidFill>
                  <a:srgbClr val="005AA9"/>
                </a:solidFill>
                <a:latin typeface="Consolas" pitchFamily="49" charset="0"/>
              </a:rPr>
              <a:t>EnergyMinimizingStrategy</a:t>
            </a:r>
            <a:r>
              <a:rPr lang="en-US" altLang="de-DE" sz="1200" dirty="0">
                <a:solidFill>
                  <a:srgbClr val="005AA9"/>
                </a:solidFill>
                <a:latin typeface="Consolas" pitchFamily="49" charset="0"/>
              </a:rPr>
              <a:t>::next(...): Perform some complex calculation ...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 dirty="0">
                <a:solidFill>
                  <a:srgbClr val="000000"/>
                </a:solidFill>
                <a:latin typeface="Consolas" pitchFamily="49" charset="0"/>
              </a:rPr>
              <a:t>~Building(): </a:t>
            </a:r>
            <a:r>
              <a:rPr lang="de-DE" altLang="de-DE" sz="1000" b="0" dirty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dirty="0" err="1">
                <a:solidFill>
                  <a:srgbClr val="000000"/>
                </a:solidFill>
                <a:latin typeface="Consolas" pitchFamily="49" charset="0"/>
              </a:rPr>
              <a:t>building</a:t>
            </a:r>
            <a:r>
              <a:rPr lang="de-DE" altLang="de-DE" sz="1000" b="0" dirty="0">
                <a:solidFill>
                  <a:srgbClr val="000000"/>
                </a:solidFill>
                <a:latin typeface="Consolas" pitchFamily="49" charset="0"/>
              </a:rPr>
              <a:t>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 dirty="0">
                <a:solidFill>
                  <a:srgbClr val="000000"/>
                </a:solidFill>
                <a:latin typeface="Consolas" pitchFamily="49" charset="0"/>
              </a:rPr>
              <a:t>~Elevator(): </a:t>
            </a:r>
            <a:r>
              <a:rPr lang="de-DE" altLang="de-DE" sz="1000" b="0" dirty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dirty="0" err="1">
                <a:solidFill>
                  <a:srgbClr val="000000"/>
                </a:solidFill>
                <a:latin typeface="Consolas" pitchFamily="49" charset="0"/>
              </a:rPr>
              <a:t>elevator</a:t>
            </a:r>
            <a:r>
              <a:rPr lang="de-DE" altLang="de-DE" sz="1000" b="0" dirty="0">
                <a:solidFill>
                  <a:srgbClr val="000000"/>
                </a:solidFill>
                <a:latin typeface="Consolas" pitchFamily="49" charset="0"/>
              </a:rPr>
              <a:t>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 dirty="0">
                <a:solidFill>
                  <a:srgbClr val="000000"/>
                </a:solidFill>
                <a:latin typeface="Consolas" pitchFamily="49" charset="0"/>
              </a:rPr>
              <a:t>~Floor(): </a:t>
            </a:r>
            <a:r>
              <a:rPr lang="de-DE" altLang="de-DE" sz="1000" b="0" dirty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dirty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 dirty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 dirty="0">
                <a:solidFill>
                  <a:srgbClr val="000000"/>
                </a:solidFill>
                <a:latin typeface="Consolas" pitchFamily="49" charset="0"/>
              </a:rPr>
              <a:t>~Floor(): </a:t>
            </a:r>
            <a:r>
              <a:rPr lang="de-DE" altLang="de-DE" sz="1000" b="0" dirty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dirty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 dirty="0">
                <a:solidFill>
                  <a:srgbClr val="000000"/>
                </a:solidFill>
                <a:latin typeface="Consolas" pitchFamily="49" charset="0"/>
              </a:rPr>
              <a:t>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 dirty="0">
                <a:solidFill>
                  <a:srgbClr val="000000"/>
                </a:solidFill>
                <a:latin typeface="Consolas" pitchFamily="49" charset="0"/>
              </a:rPr>
              <a:t>~Floor(): </a:t>
            </a:r>
            <a:r>
              <a:rPr lang="de-DE" altLang="de-DE" sz="1000" b="0" dirty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dirty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 dirty="0">
                <a:solidFill>
                  <a:srgbClr val="000000"/>
                </a:solidFill>
                <a:latin typeface="Consolas" pitchFamily="49" charset="0"/>
              </a:rPr>
              <a:t> [2]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 dirty="0">
                <a:solidFill>
                  <a:srgbClr val="000000"/>
                </a:solidFill>
                <a:latin typeface="Consolas" pitchFamily="49" charset="0"/>
              </a:rPr>
              <a:t>~Floor(): </a:t>
            </a:r>
            <a:r>
              <a:rPr lang="de-DE" altLang="de-DE" sz="1000" b="0" dirty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dirty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 dirty="0">
                <a:solidFill>
                  <a:srgbClr val="000000"/>
                </a:solidFill>
                <a:latin typeface="Consolas" pitchFamily="49" charset="0"/>
              </a:rPr>
              <a:t> [3]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 dirty="0">
                <a:solidFill>
                  <a:srgbClr val="000000"/>
                </a:solidFill>
                <a:latin typeface="Consolas" pitchFamily="49" charset="0"/>
              </a:rPr>
              <a:t>~Floor(): </a:t>
            </a:r>
            <a:r>
              <a:rPr lang="de-DE" altLang="de-DE" sz="1000" b="0" dirty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dirty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 dirty="0">
                <a:solidFill>
                  <a:srgbClr val="000000"/>
                </a:solidFill>
                <a:latin typeface="Consolas" pitchFamily="49" charset="0"/>
              </a:rPr>
              <a:t> [4]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 dirty="0">
                <a:solidFill>
                  <a:srgbClr val="000000"/>
                </a:solidFill>
                <a:latin typeface="Consolas" pitchFamily="49" charset="0"/>
              </a:rPr>
              <a:t>~Floor(): </a:t>
            </a:r>
            <a:r>
              <a:rPr lang="de-DE" altLang="de-DE" sz="1000" b="0" dirty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dirty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 dirty="0">
                <a:solidFill>
                  <a:srgbClr val="000000"/>
                </a:solidFill>
                <a:latin typeface="Consolas" pitchFamily="49" charset="0"/>
              </a:rPr>
              <a:t> [5]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0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005AA9"/>
                </a:solidFill>
                <a:latin typeface="Consolas" pitchFamily="49" charset="0"/>
              </a:rPr>
              <a:t>~</a:t>
            </a:r>
            <a:r>
              <a:rPr lang="de-DE" altLang="de-DE" sz="1200" dirty="0" err="1">
                <a:solidFill>
                  <a:srgbClr val="005AA9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 dirty="0">
                <a:solidFill>
                  <a:srgbClr val="005AA9"/>
                </a:solidFill>
                <a:latin typeface="Consolas" pitchFamily="49" charset="0"/>
              </a:rPr>
              <a:t>(): </a:t>
            </a:r>
            <a:r>
              <a:rPr lang="de-DE" altLang="de-DE" sz="1200" dirty="0" err="1">
                <a:solidFill>
                  <a:srgbClr val="005AA9"/>
                </a:solidFill>
                <a:latin typeface="Consolas" pitchFamily="49" charset="0"/>
              </a:rPr>
              <a:t>Destroying</a:t>
            </a:r>
            <a:r>
              <a:rPr lang="de-DE" altLang="de-DE" sz="1200" dirty="0">
                <a:solidFill>
                  <a:srgbClr val="005AA9"/>
                </a:solidFill>
                <a:latin typeface="Consolas" pitchFamily="49" charset="0"/>
              </a:rPr>
              <a:t> </a:t>
            </a:r>
            <a:r>
              <a:rPr lang="de-DE" altLang="de-DE" sz="1200" dirty="0" err="1">
                <a:solidFill>
                  <a:srgbClr val="005AA9"/>
                </a:solidFill>
                <a:latin typeface="Consolas" pitchFamily="49" charset="0"/>
              </a:rPr>
              <a:t>energy</a:t>
            </a:r>
            <a:r>
              <a:rPr lang="de-DE" altLang="de-DE" sz="1200" dirty="0">
                <a:solidFill>
                  <a:srgbClr val="005AA9"/>
                </a:solidFill>
                <a:latin typeface="Consolas" pitchFamily="49" charset="0"/>
              </a:rPr>
              <a:t> </a:t>
            </a:r>
            <a:r>
              <a:rPr lang="de-DE" altLang="de-DE" sz="1200" dirty="0" err="1">
                <a:solidFill>
                  <a:srgbClr val="005AA9"/>
                </a:solidFill>
                <a:latin typeface="Consolas" pitchFamily="49" charset="0"/>
              </a:rPr>
              <a:t>minimizing</a:t>
            </a:r>
            <a:r>
              <a:rPr lang="de-DE" altLang="de-DE" sz="1200" dirty="0">
                <a:solidFill>
                  <a:srgbClr val="005AA9"/>
                </a:solidFill>
                <a:latin typeface="Consolas" pitchFamily="49" charset="0"/>
              </a:rPr>
              <a:t> </a:t>
            </a:r>
            <a:r>
              <a:rPr lang="de-DE" altLang="de-DE" sz="1200" dirty="0" err="1">
                <a:solidFill>
                  <a:srgbClr val="005AA9"/>
                </a:solidFill>
                <a:latin typeface="Consolas" pitchFamily="49" charset="0"/>
              </a:rPr>
              <a:t>strategy</a:t>
            </a:r>
            <a:endParaRPr lang="de-DE" altLang="de-DE" sz="1200" dirty="0">
              <a:solidFill>
                <a:srgbClr val="005AA9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5AA9"/>
                </a:solidFill>
                <a:latin typeface="Consolas" pitchFamily="49" charset="0"/>
              </a:rPr>
              <a:t>~</a:t>
            </a:r>
            <a:r>
              <a:rPr lang="de-DE" altLang="de-DE" sz="1200" b="0" dirty="0" err="1">
                <a:solidFill>
                  <a:srgbClr val="005AA9"/>
                </a:solidFill>
                <a:latin typeface="Consolas" pitchFamily="49" charset="0"/>
              </a:rPr>
              <a:t>ElevatorStrategy</a:t>
            </a:r>
            <a:r>
              <a:rPr lang="de-DE" altLang="de-DE" sz="1200" b="0" dirty="0">
                <a:solidFill>
                  <a:srgbClr val="005AA9"/>
                </a:solidFill>
                <a:latin typeface="Consolas" pitchFamily="49" charset="0"/>
              </a:rPr>
              <a:t>(): </a:t>
            </a:r>
            <a:r>
              <a:rPr lang="de-DE" altLang="de-DE" sz="1200" b="0" dirty="0" err="1">
                <a:solidFill>
                  <a:srgbClr val="005AA9"/>
                </a:solidFill>
                <a:latin typeface="Consolas" pitchFamily="49" charset="0"/>
              </a:rPr>
              <a:t>Destroying</a:t>
            </a:r>
            <a:r>
              <a:rPr lang="de-DE" altLang="de-DE" sz="1200" b="0" dirty="0">
                <a:solidFill>
                  <a:srgbClr val="005AA9"/>
                </a:solidFill>
                <a:latin typeface="Consolas" pitchFamily="49" charset="0"/>
              </a:rPr>
              <a:t> </a:t>
            </a:r>
            <a:r>
              <a:rPr lang="de-DE" altLang="de-DE" sz="1200" b="0" dirty="0" err="1">
                <a:solidFill>
                  <a:srgbClr val="005AA9"/>
                </a:solidFill>
                <a:latin typeface="Consolas" pitchFamily="49" charset="0"/>
              </a:rPr>
              <a:t>basic</a:t>
            </a:r>
            <a:r>
              <a:rPr lang="de-DE" altLang="de-DE" sz="1200" b="0" dirty="0">
                <a:solidFill>
                  <a:srgbClr val="005AA9"/>
                </a:solidFill>
                <a:latin typeface="Consolas" pitchFamily="49" charset="0"/>
              </a:rPr>
              <a:t> </a:t>
            </a:r>
            <a:r>
              <a:rPr lang="de-DE" altLang="de-DE" sz="1200" b="0" dirty="0" err="1">
                <a:solidFill>
                  <a:srgbClr val="005AA9"/>
                </a:solidFill>
                <a:latin typeface="Consolas" pitchFamily="49" charset="0"/>
              </a:rPr>
              <a:t>strategy</a:t>
            </a:r>
            <a:endParaRPr lang="de-DE" altLang="de-DE" sz="1200" b="0" dirty="0">
              <a:solidFill>
                <a:srgbClr val="005AA9"/>
              </a:solidFill>
              <a:latin typeface="Consolas" pitchFamily="49" charset="0"/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5435600" y="3125788"/>
            <a:ext cx="2784475" cy="606425"/>
          </a:xfrm>
          <a:prstGeom prst="wedgeRoundRectCallout">
            <a:avLst>
              <a:gd name="adj1" fmla="val -41063"/>
              <a:gd name="adj2" fmla="val 9806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Polymorpher Aufruf funktioniert jetzt</a:t>
            </a:r>
          </a:p>
        </p:txBody>
      </p:sp>
      <p:sp>
        <p:nvSpPr>
          <p:cNvPr id="10" name="Abgerundete rechteckige Legende 9"/>
          <p:cNvSpPr/>
          <p:nvPr/>
        </p:nvSpPr>
        <p:spPr>
          <a:xfrm>
            <a:off x="4889500" y="4630738"/>
            <a:ext cx="4075113" cy="885825"/>
          </a:xfrm>
          <a:prstGeom prst="wedgeRoundRectCallout">
            <a:avLst>
              <a:gd name="adj1" fmla="val -11559"/>
              <a:gd name="adj2" fmla="val 10953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Und alle </a:t>
            </a:r>
            <a:r>
              <a:rPr lang="de-DE" dirty="0" err="1">
                <a:solidFill>
                  <a:schemeClr val="bg1"/>
                </a:solidFill>
              </a:rPr>
              <a:t>Destruktoren</a:t>
            </a:r>
            <a:r>
              <a:rPr lang="de-DE" dirty="0">
                <a:solidFill>
                  <a:schemeClr val="bg1"/>
                </a:solidFill>
              </a:rPr>
              <a:t> werden in der richtigen Reihenfolge aufgerufen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4696294" y="2992452"/>
            <a:ext cx="739306" cy="8651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rgbClr val="005AA9"/>
                </a:solidFill>
              </a:rPr>
              <a:t>✔</a:t>
            </a:r>
          </a:p>
        </p:txBody>
      </p:sp>
      <p:sp>
        <p:nvSpPr>
          <p:cNvPr id="11" name="Textfeld 10"/>
          <p:cNvSpPr txBox="1"/>
          <p:nvPr/>
        </p:nvSpPr>
        <p:spPr>
          <a:xfrm>
            <a:off x="4191991" y="4659313"/>
            <a:ext cx="739306" cy="8651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rgbClr val="005AA9"/>
                </a:solidFill>
              </a:rPr>
              <a:t>✔</a:t>
            </a:r>
          </a:p>
        </p:txBody>
      </p:sp>
    </p:spTree>
    <p:extLst>
      <p:ext uri="{BB962C8B-B14F-4D97-AF65-F5344CB8AC3E}">
        <p14:creationId xmlns:p14="http://schemas.microsoft.com/office/powerpoint/2010/main" val="3271331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smtClean="0"/>
              <a:t>Pure Virtual</a:t>
            </a:r>
            <a:r>
              <a:rPr lang="de-DE" altLang="de-DE" dirty="0"/>
              <a:t>	</a:t>
            </a:r>
            <a:r>
              <a:rPr lang="de-DE" altLang="de-DE" smtClean="0"/>
              <a:t>= "</a:t>
            </a:r>
            <a:r>
              <a:rPr lang="de-DE" altLang="de-DE" smtClean="0">
                <a:latin typeface="Courier New" panose="02070309020205020404" pitchFamily="49" charset="0"/>
                <a:cs typeface="Courier New" panose="02070309020205020404" pitchFamily="49" charset="0"/>
              </a:rPr>
              <a:t>virtual</a:t>
            </a:r>
            <a:r>
              <a:rPr lang="de-DE" altLang="de-DE" smtClean="0"/>
              <a:t> </a:t>
            </a:r>
            <a:r>
              <a:rPr lang="de-DE" altLang="de-DE" dirty="0" smtClean="0"/>
              <a:t>+ </a:t>
            </a:r>
            <a:r>
              <a:rPr lang="de-DE" altLang="de-DE" smtClean="0">
                <a:latin typeface="Courier New" panose="02070309020205020404" pitchFamily="49" charset="0"/>
                <a:cs typeface="Courier New" panose="02070309020205020404" pitchFamily="49" charset="0"/>
              </a:rPr>
              <a:t>=0</a:t>
            </a:r>
            <a:r>
              <a:rPr lang="de-DE" altLang="de-DE" smtClean="0"/>
              <a:t>"</a:t>
            </a:r>
            <a:endParaRPr lang="de-DE" altLang="de-DE" dirty="0" smtClean="0"/>
          </a:p>
        </p:txBody>
      </p:sp>
      <p:sp>
        <p:nvSpPr>
          <p:cNvPr id="22533" name="Textfeld 5"/>
          <p:cNvSpPr txBox="1">
            <a:spLocks noChangeArrowheads="1"/>
          </p:cNvSpPr>
          <p:nvPr/>
        </p:nvSpPr>
        <p:spPr bwMode="auto">
          <a:xfrm>
            <a:off x="251520" y="3843665"/>
            <a:ext cx="8640960" cy="189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285750" indent="-285750" eaLnBrk="1" hangingPunct="1">
              <a:spcBef>
                <a:spcPct val="0"/>
              </a:spcBef>
              <a:buSzTx/>
            </a:pPr>
            <a:r>
              <a:rPr lang="de-DE" altLang="de-DE" sz="1800" b="0" dirty="0"/>
              <a:t>Entspricht einer </a:t>
            </a:r>
            <a:r>
              <a:rPr lang="de-DE" altLang="de-DE" sz="1800" dirty="0"/>
              <a:t>abstrakten Methode </a:t>
            </a:r>
            <a:r>
              <a:rPr lang="de-DE" altLang="de-DE" sz="1800" b="0" dirty="0"/>
              <a:t>in Java.</a:t>
            </a:r>
          </a:p>
          <a:p>
            <a:pPr marL="285750" indent="-285750" eaLnBrk="1" hangingPunct="1">
              <a:spcBef>
                <a:spcPct val="0"/>
              </a:spcBef>
              <a:buSzTx/>
            </a:pPr>
            <a:endParaRPr lang="de-DE" altLang="de-DE" sz="1800" b="0" dirty="0"/>
          </a:p>
          <a:p>
            <a:pPr marL="285750" indent="-285750" eaLnBrk="1" hangingPunct="1">
              <a:spcBef>
                <a:spcPct val="0"/>
              </a:spcBef>
              <a:buSzTx/>
            </a:pPr>
            <a:r>
              <a:rPr lang="de-DE" altLang="de-DE" sz="1800" b="0" dirty="0"/>
              <a:t>Klasse mit rein virtuellen Methode entspricht </a:t>
            </a:r>
            <a:r>
              <a:rPr lang="de-DE" altLang="de-DE" sz="1800" dirty="0"/>
              <a:t>abstrakter Klasse</a:t>
            </a:r>
            <a:r>
              <a:rPr lang="de-DE" altLang="de-DE" sz="1800" b="0" dirty="0"/>
              <a:t> oder </a:t>
            </a:r>
            <a:r>
              <a:rPr lang="de-DE" altLang="de-DE" sz="1800" dirty="0"/>
              <a:t>Interface</a:t>
            </a:r>
            <a:r>
              <a:rPr lang="de-DE" altLang="de-DE" sz="1800" b="0" dirty="0"/>
              <a:t> in Java.</a:t>
            </a:r>
          </a:p>
          <a:p>
            <a:pPr marL="285750" indent="-285750" eaLnBrk="1" hangingPunct="1">
              <a:spcBef>
                <a:spcPct val="0"/>
              </a:spcBef>
              <a:buSzTx/>
            </a:pPr>
            <a:endParaRPr lang="de-DE" altLang="de-DE" sz="1800" b="0" dirty="0"/>
          </a:p>
          <a:p>
            <a:pPr marL="285750" indent="-285750" eaLnBrk="1" hangingPunct="1">
              <a:spcBef>
                <a:spcPct val="0"/>
              </a:spcBef>
              <a:buSzTx/>
            </a:pPr>
            <a:r>
              <a:rPr lang="de-DE" altLang="de-DE" sz="1800" b="0" dirty="0"/>
              <a:t>Methode kann </a:t>
            </a:r>
            <a:r>
              <a:rPr lang="de-DE" altLang="de-DE" sz="1800" b="0" dirty="0" smtClean="0"/>
              <a:t>von Unterklassen implementiert </a:t>
            </a:r>
            <a:r>
              <a:rPr lang="de-DE" altLang="de-DE" sz="1800" b="0" dirty="0"/>
              <a:t>werden, muss aber </a:t>
            </a:r>
            <a:r>
              <a:rPr lang="de-DE" altLang="de-DE" sz="1800" b="0" dirty="0" smtClean="0"/>
              <a:t>nicht</a:t>
            </a:r>
            <a:r>
              <a:rPr lang="de-DE" altLang="de-DE" sz="1800" b="0" smtClean="0"/>
              <a:t>. (~ Hierarchie abstrakter Klassen)</a:t>
            </a:r>
            <a:endParaRPr lang="de-DE" altLang="de-DE" sz="1800" b="0" dirty="0"/>
          </a:p>
        </p:txBody>
      </p:sp>
      <p:sp>
        <p:nvSpPr>
          <p:cNvPr id="22534" name="Rechteck 6"/>
          <p:cNvSpPr>
            <a:spLocks noChangeArrowheads="1"/>
          </p:cNvSpPr>
          <p:nvPr/>
        </p:nvSpPr>
        <p:spPr bwMode="auto">
          <a:xfrm>
            <a:off x="355015" y="1563688"/>
            <a:ext cx="8189913" cy="1784122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err="1">
                <a:solidFill>
                  <a:srgbClr val="005032"/>
                </a:solidFill>
                <a:latin typeface="Consolas" pitchFamily="49" charset="0"/>
              </a:rPr>
              <a:t>ElevatorStrategy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dirty="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virtual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~</a:t>
            </a:r>
            <a:r>
              <a:rPr lang="de-DE" altLang="de-DE" sz="1400" dirty="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dirty="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en-US" altLang="de-DE" sz="1400" u="sng" dirty="0">
                <a:solidFill>
                  <a:srgbClr val="7F0055"/>
                </a:solidFill>
                <a:latin typeface="Consolas" pitchFamily="49" charset="0"/>
              </a:rPr>
              <a:t>virtual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dirty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* next(</a:t>
            </a:r>
            <a:r>
              <a:rPr lang="en-US" altLang="de-DE" sz="140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dirty="0" smtClean="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en-US" altLang="de-DE" sz="1400" dirty="0" smtClean="0">
                <a:solidFill>
                  <a:srgbClr val="000000"/>
                </a:solidFill>
                <a:latin typeface="Consolas" pitchFamily="49" charset="0"/>
              </a:rPr>
              <a:t>*elevator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) </a:t>
            </a:r>
            <a:r>
              <a:rPr lang="en-US" altLang="de-DE" sz="140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u="sng" dirty="0">
                <a:solidFill>
                  <a:srgbClr val="000000"/>
                </a:solidFill>
                <a:latin typeface="Consolas" pitchFamily="49" charset="0"/>
              </a:rPr>
              <a:t>= 0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3592250" y="1542610"/>
            <a:ext cx="4220110" cy="814387"/>
          </a:xfrm>
          <a:prstGeom prst="wedgeRoundRectCallout">
            <a:avLst>
              <a:gd name="adj1" fmla="val -73909"/>
              <a:gd name="adj2" fmla="val -2626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ElevatorStrategy</a:t>
            </a:r>
            <a:r>
              <a:rPr lang="de-DE" i="1" dirty="0" smtClean="0">
                <a:solidFill>
                  <a:schemeClr val="bg1"/>
                </a:solidFill>
              </a:rPr>
              <a:t> </a:t>
            </a:r>
            <a:r>
              <a:rPr lang="de-DE" smtClean="0">
                <a:solidFill>
                  <a:schemeClr val="bg1"/>
                </a:solidFill>
              </a:rPr>
              <a:t>kann durch 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=0</a:t>
            </a:r>
            <a:r>
              <a:rPr lang="de-DE" smtClean="0">
                <a:solidFill>
                  <a:schemeClr val="bg1"/>
                </a:solidFill>
              </a:rPr>
              <a:t> nicht </a:t>
            </a:r>
            <a:r>
              <a:rPr lang="de-DE" dirty="0" smtClean="0">
                <a:solidFill>
                  <a:schemeClr val="bg1"/>
                </a:solidFill>
              </a:rPr>
              <a:t>mehr </a:t>
            </a:r>
            <a:r>
              <a:rPr lang="de-DE" dirty="0" err="1" smtClean="0">
                <a:solidFill>
                  <a:schemeClr val="bg1"/>
                </a:solidFill>
              </a:rPr>
              <a:t>instantiiert</a:t>
            </a:r>
            <a:r>
              <a:rPr lang="de-DE" dirty="0" smtClean="0">
                <a:solidFill>
                  <a:schemeClr val="bg1"/>
                </a:solidFill>
              </a:rPr>
              <a:t> werden.</a:t>
            </a:r>
            <a:endParaRPr lang="de-DE" i="1" dirty="0">
              <a:solidFill>
                <a:schemeClr val="bg1"/>
              </a:solidFill>
            </a:endParaRPr>
          </a:p>
        </p:txBody>
      </p:sp>
      <p:sp>
        <p:nvSpPr>
          <p:cNvPr id="22530" name="Rechteck 14"/>
          <p:cNvSpPr>
            <a:spLocks noChangeArrowheads="1"/>
          </p:cNvSpPr>
          <p:nvPr/>
        </p:nvSpPr>
        <p:spPr bwMode="auto">
          <a:xfrm>
            <a:off x="567740" y="2571750"/>
            <a:ext cx="6480175" cy="257175"/>
          </a:xfrm>
          <a:prstGeom prst="rect">
            <a:avLst/>
          </a:prstGeom>
          <a:solidFill>
            <a:schemeClr val="bg1">
              <a:lumMod val="75000"/>
              <a:alpha val="25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5" name="Abgerundete rechteckige Legende 4"/>
          <p:cNvSpPr/>
          <p:nvPr/>
        </p:nvSpPr>
        <p:spPr>
          <a:xfrm>
            <a:off x="3203848" y="3043678"/>
            <a:ext cx="5616302" cy="616138"/>
          </a:xfrm>
          <a:prstGeom prst="wedgeRoundRectCallout">
            <a:avLst>
              <a:gd name="adj1" fmla="val 10244"/>
              <a:gd name="adj2" fmla="val -8621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Methode ist hiermit </a:t>
            </a:r>
            <a:r>
              <a:rPr lang="de-DE" b="1" dirty="0">
                <a:solidFill>
                  <a:schemeClr val="bg1"/>
                </a:solidFill>
              </a:rPr>
              <a:t>rein virtuell</a:t>
            </a:r>
            <a:r>
              <a:rPr lang="de-DE" dirty="0">
                <a:solidFill>
                  <a:schemeClr val="bg1"/>
                </a:solidFill>
              </a:rPr>
              <a:t> – </a:t>
            </a:r>
            <a:r>
              <a:rPr lang="de-DE">
                <a:solidFill>
                  <a:schemeClr val="bg1"/>
                </a:solidFill>
              </a:rPr>
              <a:t>keine </a:t>
            </a:r>
            <a:r>
              <a:rPr lang="de-DE" smtClean="0">
                <a:solidFill>
                  <a:schemeClr val="bg1"/>
                </a:solidFill>
              </a:rPr>
              <a:t>Implementierung in 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ElevatorStrategy </a:t>
            </a:r>
            <a:r>
              <a:rPr lang="de-DE" smtClean="0">
                <a:solidFill>
                  <a:schemeClr val="bg1"/>
                </a:solidFill>
              </a:rPr>
              <a:t>möglich.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8412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33" grpId="0"/>
      <p:bldP spid="8" grpId="0" animBg="1"/>
      <p:bldP spid="5" grpId="0" animBg="1"/>
    </p:bld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Intermezzo</a:t>
            </a:r>
          </a:p>
        </p:txBody>
      </p:sp>
      <p:sp>
        <p:nvSpPr>
          <p:cNvPr id="23556" name="Textfeld 4"/>
          <p:cNvSpPr txBox="1">
            <a:spLocks noChangeArrowheads="1"/>
          </p:cNvSpPr>
          <p:nvPr/>
        </p:nvSpPr>
        <p:spPr bwMode="auto">
          <a:xfrm>
            <a:off x="252412" y="1987550"/>
            <a:ext cx="7055891" cy="25541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/>
              <a:t>Wieso sind </a:t>
            </a:r>
            <a:r>
              <a:rPr lang="de-DE" altLang="de-DE" sz="1800" dirty="0"/>
              <a:t>virtuelle </a:t>
            </a:r>
            <a:r>
              <a:rPr lang="de-DE" altLang="de-DE" sz="1800"/>
              <a:t>Methoden </a:t>
            </a:r>
            <a:r>
              <a:rPr lang="de-DE" altLang="de-DE" sz="1800" smtClean="0"/>
              <a:t>"teuer"</a:t>
            </a:r>
            <a:r>
              <a:rPr lang="de-DE" altLang="de-DE" sz="1800" b="0" smtClean="0"/>
              <a:t>?</a:t>
            </a:r>
            <a:r>
              <a:rPr lang="de-DE" altLang="de-DE" sz="1800" b="0" dirty="0"/>
              <a:t/>
            </a:r>
            <a:br>
              <a:rPr lang="de-DE" altLang="de-DE" sz="1800" b="0" dirty="0"/>
            </a:br>
            <a:r>
              <a:rPr lang="de-DE" altLang="de-DE" sz="1800" b="0" dirty="0"/>
              <a:t/>
            </a:r>
            <a:br>
              <a:rPr lang="de-DE" altLang="de-DE" sz="1800" b="0" dirty="0"/>
            </a:br>
            <a:r>
              <a:rPr lang="de-DE" altLang="de-DE" sz="1800" b="0" dirty="0"/>
              <a:t>Was bedeutet jede </a:t>
            </a:r>
            <a:r>
              <a:rPr lang="de-DE" altLang="de-DE" sz="1800" dirty="0" err="1"/>
              <a:t>const</a:t>
            </a:r>
            <a:r>
              <a:rPr lang="de-DE" altLang="de-DE" sz="1800" dirty="0"/>
              <a:t>-Verwendung</a:t>
            </a:r>
            <a:r>
              <a:rPr lang="de-DE" altLang="de-DE" sz="1800" b="0" dirty="0"/>
              <a:t> im folgenden Ausdruck: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800" dirty="0">
                <a:solidFill>
                  <a:srgbClr val="7F0055"/>
                </a:solidFill>
                <a:latin typeface="Consolas" pitchFamily="49" charset="0"/>
              </a:rPr>
              <a:t>virtual</a:t>
            </a:r>
            <a:r>
              <a:rPr lang="en-US" altLang="de-DE" sz="18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8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 dirty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en-US" altLang="de-DE" sz="1800" dirty="0">
                <a:solidFill>
                  <a:srgbClr val="000000"/>
                </a:solidFill>
                <a:latin typeface="Consolas" pitchFamily="49" charset="0"/>
              </a:rPr>
              <a:t>* </a:t>
            </a:r>
            <a:r>
              <a:rPr lang="en-US" altLang="de-DE" sz="1800" dirty="0" err="1" smtClean="0">
                <a:solidFill>
                  <a:srgbClr val="000000"/>
                </a:solidFill>
                <a:latin typeface="Consolas" pitchFamily="49" charset="0"/>
              </a:rPr>
              <a:t>ElevatoryStrategy</a:t>
            </a:r>
            <a:r>
              <a:rPr lang="en-US" altLang="de-DE" sz="1800" dirty="0" smtClean="0">
                <a:solidFill>
                  <a:srgbClr val="000000"/>
                </a:solidFill>
                <a:latin typeface="Consolas" pitchFamily="49" charset="0"/>
              </a:rPr>
              <a:t>::next(</a:t>
            </a:r>
            <a:r>
              <a:rPr lang="en-US" altLang="de-DE" sz="1800" dirty="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80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 dirty="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en-US" altLang="de-DE" sz="1800" dirty="0">
                <a:solidFill>
                  <a:srgbClr val="000000"/>
                </a:solidFill>
                <a:latin typeface="Consolas" pitchFamily="49" charset="0"/>
              </a:rPr>
              <a:t>*elevator) </a:t>
            </a:r>
            <a:r>
              <a:rPr lang="en-US" altLang="de-DE" sz="180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800" dirty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en-US" altLang="de-DE" sz="1800">
                <a:solidFill>
                  <a:srgbClr val="000000"/>
                </a:solidFill>
                <a:latin typeface="Consolas" pitchFamily="49" charset="0"/>
              </a:rPr>
              <a:t>0</a:t>
            </a:r>
            <a:r>
              <a:rPr lang="en-US" altLang="de-DE" sz="18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smtClean="0"/>
              <a:t>N.B</a:t>
            </a:r>
            <a:r>
              <a:rPr lang="en-US" altLang="de-DE" sz="1400" b="0"/>
              <a:t>. </a:t>
            </a:r>
            <a:r>
              <a:rPr lang="en-US" altLang="de-DE" sz="1400" b="0" smtClean="0"/>
              <a:t>(i) "ElevatorStategy</a:t>
            </a:r>
            <a:r>
              <a:rPr lang="en-US" altLang="de-DE" sz="1400" b="0"/>
              <a:t>::" und </a:t>
            </a:r>
            <a:r>
              <a:rPr lang="en-US" altLang="de-DE" sz="1400" b="0" smtClean="0"/>
              <a:t>(ii) "const </a:t>
            </a:r>
            <a:r>
              <a:rPr lang="en-US" altLang="de-DE" sz="1400" b="0"/>
              <a:t>= 0</a:t>
            </a:r>
            <a:r>
              <a:rPr lang="en-US" altLang="de-DE" sz="1400" b="0" smtClean="0"/>
              <a:t>" können eigentlich nicht zusammen auftreten, weil (i) nicht innerhalb der Klassendefinition auftreten darf.</a:t>
            </a:r>
            <a:endParaRPr lang="de-DE" altLang="de-DE" sz="1400" b="0" dirty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/>
          </a:p>
        </p:txBody>
      </p:sp>
    </p:spTree>
    <p:extLst>
      <p:ext uri="{BB962C8B-B14F-4D97-AF65-F5344CB8AC3E}">
        <p14:creationId xmlns:p14="http://schemas.microsoft.com/office/powerpoint/2010/main" val="1721192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Mehrfachvererbung</a:t>
            </a:r>
            <a:endParaRPr lang="en-US" dirty="0"/>
          </a:p>
        </p:txBody>
      </p:sp>
      <p:grpSp>
        <p:nvGrpSpPr>
          <p:cNvPr id="3" name="Gruppieren 2"/>
          <p:cNvGrpSpPr/>
          <p:nvPr/>
        </p:nvGrpSpPr>
        <p:grpSpPr>
          <a:xfrm>
            <a:off x="5796136" y="2132856"/>
            <a:ext cx="2859989" cy="1238653"/>
            <a:chOff x="5795070" y="2048918"/>
            <a:chExt cx="2162621" cy="936625"/>
          </a:xfrm>
        </p:grpSpPr>
        <p:sp>
          <p:nvSpPr>
            <p:cNvPr id="4" name="Rectangle 9"/>
            <p:cNvSpPr>
              <a:spLocks noChangeArrowheads="1"/>
            </p:cNvSpPr>
            <p:nvPr/>
          </p:nvSpPr>
          <p:spPr bwMode="auto">
            <a:xfrm>
              <a:off x="6082904" y="2696618"/>
              <a:ext cx="1368425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 smtClean="0"/>
                <a:t>StudentAssistant</a:t>
              </a:r>
              <a:endParaRPr lang="de-DE" altLang="de-DE" sz="1400" b="0" dirty="0"/>
            </a:p>
          </p:txBody>
        </p:sp>
        <p:sp>
          <p:nvSpPr>
            <p:cNvPr id="5" name="Rectangle 12"/>
            <p:cNvSpPr>
              <a:spLocks noChangeArrowheads="1"/>
            </p:cNvSpPr>
            <p:nvPr/>
          </p:nvSpPr>
          <p:spPr bwMode="auto">
            <a:xfrm>
              <a:off x="5795070" y="2048918"/>
              <a:ext cx="864096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 dirty="0"/>
                <a:t>Student</a:t>
              </a:r>
            </a:p>
          </p:txBody>
        </p:sp>
        <p:sp>
          <p:nvSpPr>
            <p:cNvPr id="6" name="AutoShape 15"/>
            <p:cNvSpPr>
              <a:spLocks noChangeArrowheads="1"/>
            </p:cNvSpPr>
            <p:nvPr/>
          </p:nvSpPr>
          <p:spPr bwMode="auto">
            <a:xfrm>
              <a:off x="6155729" y="2344368"/>
              <a:ext cx="144463" cy="75233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400" b="0"/>
            </a:p>
          </p:txBody>
        </p:sp>
        <p:sp>
          <p:nvSpPr>
            <p:cNvPr id="7" name="Line 16"/>
            <p:cNvSpPr>
              <a:spLocks noChangeShapeType="1"/>
            </p:cNvSpPr>
            <p:nvPr/>
          </p:nvSpPr>
          <p:spPr bwMode="auto">
            <a:xfrm>
              <a:off x="6227116" y="2419602"/>
              <a:ext cx="2" cy="210168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 sz="1400"/>
            </a:p>
          </p:txBody>
        </p:sp>
        <p:sp>
          <p:nvSpPr>
            <p:cNvPr id="8" name="Rectangle 17"/>
            <p:cNvSpPr>
              <a:spLocks noChangeArrowheads="1"/>
            </p:cNvSpPr>
            <p:nvPr/>
          </p:nvSpPr>
          <p:spPr bwMode="auto">
            <a:xfrm>
              <a:off x="6948264" y="2048918"/>
              <a:ext cx="1009427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 smtClean="0"/>
                <a:t>Employee</a:t>
              </a:r>
              <a:endParaRPr lang="de-DE" altLang="de-DE" sz="1400" b="0" dirty="0"/>
            </a:p>
          </p:txBody>
        </p:sp>
        <p:sp>
          <p:nvSpPr>
            <p:cNvPr id="9" name="Line 19"/>
            <p:cNvSpPr>
              <a:spLocks noChangeShapeType="1"/>
            </p:cNvSpPr>
            <p:nvPr/>
          </p:nvSpPr>
          <p:spPr bwMode="auto">
            <a:xfrm flipV="1">
              <a:off x="6227117" y="2629769"/>
              <a:ext cx="432050" cy="3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 sz="1400"/>
            </a:p>
          </p:txBody>
        </p:sp>
        <p:sp>
          <p:nvSpPr>
            <p:cNvPr id="10" name="Line 20"/>
            <p:cNvSpPr>
              <a:spLocks noChangeShapeType="1"/>
            </p:cNvSpPr>
            <p:nvPr/>
          </p:nvSpPr>
          <p:spPr bwMode="auto">
            <a:xfrm flipV="1">
              <a:off x="6659166" y="2626769"/>
              <a:ext cx="0" cy="714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 sz="1400"/>
            </a:p>
          </p:txBody>
        </p:sp>
        <p:sp>
          <p:nvSpPr>
            <p:cNvPr id="11" name="AutoShape 21"/>
            <p:cNvSpPr>
              <a:spLocks noChangeArrowheads="1"/>
            </p:cNvSpPr>
            <p:nvPr/>
          </p:nvSpPr>
          <p:spPr bwMode="auto">
            <a:xfrm>
              <a:off x="7371350" y="2337843"/>
              <a:ext cx="158369" cy="81758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400" b="0"/>
            </a:p>
          </p:txBody>
        </p:sp>
        <p:sp>
          <p:nvSpPr>
            <p:cNvPr id="12" name="Line 22"/>
            <p:cNvSpPr>
              <a:spLocks noChangeShapeType="1"/>
            </p:cNvSpPr>
            <p:nvPr/>
          </p:nvSpPr>
          <p:spPr bwMode="auto">
            <a:xfrm>
              <a:off x="7450535" y="2419601"/>
              <a:ext cx="0" cy="195259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 sz="1400"/>
            </a:p>
          </p:txBody>
        </p:sp>
        <p:sp>
          <p:nvSpPr>
            <p:cNvPr id="13" name="Line 23"/>
            <p:cNvSpPr>
              <a:spLocks noChangeShapeType="1"/>
            </p:cNvSpPr>
            <p:nvPr/>
          </p:nvSpPr>
          <p:spPr bwMode="auto">
            <a:xfrm>
              <a:off x="6875066" y="2623592"/>
              <a:ext cx="575469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 sz="1400"/>
            </a:p>
          </p:txBody>
        </p:sp>
        <p:sp>
          <p:nvSpPr>
            <p:cNvPr id="14" name="Line 24"/>
            <p:cNvSpPr>
              <a:spLocks noChangeShapeType="1"/>
            </p:cNvSpPr>
            <p:nvPr/>
          </p:nvSpPr>
          <p:spPr bwMode="auto">
            <a:xfrm>
              <a:off x="6875066" y="2626768"/>
              <a:ext cx="0" cy="7064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 sz="1400"/>
            </a:p>
          </p:txBody>
        </p:sp>
      </p:grpSp>
    </p:spTree>
    <p:extLst>
      <p:ext uri="{BB962C8B-B14F-4D97-AF65-F5344CB8AC3E}">
        <p14:creationId xmlns:p14="http://schemas.microsoft.com/office/powerpoint/2010/main" val="2675371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smtClean="0"/>
              <a:t>Mehrfachvererbung: Motivation</a:t>
            </a:r>
          </a:p>
        </p:txBody>
      </p:sp>
      <p:sp>
        <p:nvSpPr>
          <p:cNvPr id="5123" name="Abgerundetes Rechteck 2"/>
          <p:cNvSpPr>
            <a:spLocks noChangeArrowheads="1"/>
          </p:cNvSpPr>
          <p:nvPr/>
        </p:nvSpPr>
        <p:spPr bwMode="auto">
          <a:xfrm>
            <a:off x="468313" y="2060575"/>
            <a:ext cx="1943100" cy="374491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57150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2788" y="3468688"/>
            <a:ext cx="850900" cy="877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125" name="Gerade Verbindung 4"/>
          <p:cNvCxnSpPr>
            <a:cxnSpLocks noChangeShapeType="1"/>
          </p:cNvCxnSpPr>
          <p:nvPr/>
        </p:nvCxnSpPr>
        <p:spPr bwMode="auto">
          <a:xfrm>
            <a:off x="690563" y="5084763"/>
            <a:ext cx="1512887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126" name="Gerade Verbindung 9"/>
          <p:cNvCxnSpPr>
            <a:cxnSpLocks noChangeShapeType="1"/>
          </p:cNvCxnSpPr>
          <p:nvPr/>
        </p:nvCxnSpPr>
        <p:spPr bwMode="auto">
          <a:xfrm>
            <a:off x="684213" y="4338638"/>
            <a:ext cx="1511300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127" name="Gerade Verbindung 10"/>
          <p:cNvCxnSpPr>
            <a:cxnSpLocks noChangeShapeType="1"/>
          </p:cNvCxnSpPr>
          <p:nvPr/>
        </p:nvCxnSpPr>
        <p:spPr bwMode="auto">
          <a:xfrm>
            <a:off x="684213" y="3500438"/>
            <a:ext cx="1511300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128" name="Gerade Verbindung 11"/>
          <p:cNvCxnSpPr>
            <a:cxnSpLocks noChangeShapeType="1"/>
          </p:cNvCxnSpPr>
          <p:nvPr/>
        </p:nvCxnSpPr>
        <p:spPr bwMode="auto">
          <a:xfrm>
            <a:off x="690563" y="2682875"/>
            <a:ext cx="1512887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5129" name="Gruppieren 12"/>
          <p:cNvGrpSpPr>
            <a:grpSpLocks/>
          </p:cNvGrpSpPr>
          <p:nvPr/>
        </p:nvGrpSpPr>
        <p:grpSpPr bwMode="auto">
          <a:xfrm>
            <a:off x="4957763" y="2178050"/>
            <a:ext cx="379412" cy="635000"/>
            <a:chOff x="1259632" y="2507052"/>
            <a:chExt cx="449687" cy="751806"/>
          </a:xfrm>
        </p:grpSpPr>
        <p:sp>
          <p:nvSpPr>
            <p:cNvPr id="5140" name="Pfeil nach unten 17"/>
            <p:cNvSpPr>
              <a:spLocks noChangeArrowheads="1"/>
            </p:cNvSpPr>
            <p:nvPr/>
          </p:nvSpPr>
          <p:spPr bwMode="auto">
            <a:xfrm>
              <a:off x="1336056" y="3023983"/>
              <a:ext cx="268003" cy="234875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5141" name="Picture 7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9632" y="2507052"/>
              <a:ext cx="449687" cy="558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cxnSp>
        <p:nvCxnSpPr>
          <p:cNvPr id="5133" name="Gewinkelte Verbindung 23"/>
          <p:cNvCxnSpPr>
            <a:cxnSpLocks noChangeShapeType="1"/>
          </p:cNvCxnSpPr>
          <p:nvPr/>
        </p:nvCxnSpPr>
        <p:spPr bwMode="auto">
          <a:xfrm flipV="1">
            <a:off x="2835275" y="2459038"/>
            <a:ext cx="1989138" cy="1293812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134" name="Gewinkelte Verbindung 38"/>
          <p:cNvCxnSpPr>
            <a:cxnSpLocks noChangeShapeType="1"/>
          </p:cNvCxnSpPr>
          <p:nvPr/>
        </p:nvCxnSpPr>
        <p:spPr bwMode="auto">
          <a:xfrm>
            <a:off x="2835275" y="3981450"/>
            <a:ext cx="1989138" cy="744538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135" name="Gleichschenkliges Dreieck 1"/>
          <p:cNvSpPr>
            <a:spLocks noChangeArrowheads="1"/>
          </p:cNvSpPr>
          <p:nvPr/>
        </p:nvSpPr>
        <p:spPr bwMode="auto">
          <a:xfrm>
            <a:off x="206375" y="1700213"/>
            <a:ext cx="2493963" cy="360362"/>
          </a:xfrm>
          <a:prstGeom prst="triangle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5136" name="Textfeld 30"/>
          <p:cNvSpPr txBox="1">
            <a:spLocks noChangeArrowheads="1"/>
          </p:cNvSpPr>
          <p:nvPr/>
        </p:nvSpPr>
        <p:spPr bwMode="auto">
          <a:xfrm>
            <a:off x="4865688" y="4437063"/>
            <a:ext cx="498475" cy="72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4400" b="0">
                <a:latin typeface="Consolas" pitchFamily="49" charset="0"/>
                <a:cs typeface="Consolas" pitchFamily="49" charset="0"/>
              </a:rPr>
              <a:t>?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5561994" y="1619079"/>
            <a:ext cx="2494557" cy="3699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dirty="0" err="1" smtClean="0"/>
              <a:t>Ziel</a:t>
            </a:r>
            <a:r>
              <a:rPr lang="en-US" b="1" dirty="0" smtClean="0"/>
              <a:t>: </a:t>
            </a:r>
            <a:r>
              <a:rPr lang="en-US" b="1" dirty="0" err="1" smtClean="0"/>
              <a:t>Aufzüge</a:t>
            </a:r>
            <a:r>
              <a:rPr lang="en-US" b="1" dirty="0" smtClean="0"/>
              <a:t> </a:t>
            </a:r>
            <a:r>
              <a:rPr lang="en-US" b="1" dirty="0" err="1" smtClean="0"/>
              <a:t>für</a:t>
            </a:r>
            <a:r>
              <a:rPr lang="en-US" b="1" dirty="0" smtClean="0"/>
              <a:t> </a:t>
            </a:r>
            <a:r>
              <a:rPr lang="en-US" b="1" dirty="0" err="1" smtClean="0"/>
              <a:t>bestimmte</a:t>
            </a:r>
            <a:r>
              <a:rPr lang="en-US" b="1" dirty="0" smtClean="0"/>
              <a:t> </a:t>
            </a:r>
            <a:r>
              <a:rPr lang="en-US" b="1" dirty="0" err="1" smtClean="0"/>
              <a:t>Zwecke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marL="285750" indent="-285750" algn="l">
              <a:buFontTx/>
              <a:buChar char="-"/>
            </a:pPr>
            <a:r>
              <a:rPr lang="en-US" dirty="0" smtClean="0"/>
              <a:t>Person </a:t>
            </a:r>
            <a:r>
              <a:rPr lang="en-US" dirty="0" err="1" smtClean="0"/>
              <a:t>mit</a:t>
            </a:r>
            <a:r>
              <a:rPr lang="en-US" dirty="0" smtClean="0"/>
              <a:t> </a:t>
            </a:r>
            <a:r>
              <a:rPr lang="en-US" dirty="0" err="1" smtClean="0"/>
              <a:t>Ziel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marL="285750" indent="-285750" algn="l">
              <a:buFontTx/>
              <a:buChar char="-"/>
            </a:pPr>
            <a:r>
              <a:rPr lang="en-US" dirty="0" err="1" smtClean="0"/>
              <a:t>Lastenaufzug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marL="285750" indent="-285750" algn="l">
              <a:buFontTx/>
              <a:buChar char="-"/>
            </a:pPr>
            <a:r>
              <a:rPr lang="en-US" dirty="0" err="1" smtClean="0"/>
              <a:t>Reinigungspersonal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marL="285750" indent="-285750" algn="l">
              <a:buFontTx/>
              <a:buChar char="-"/>
            </a:pPr>
            <a:r>
              <a:rPr lang="en-US" dirty="0" err="1" smtClean="0"/>
              <a:t>Feuerwehr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marL="285750" indent="-285750" algn="l">
              <a:buFontTx/>
              <a:buChar char="-"/>
            </a:pPr>
            <a:r>
              <a:rPr lang="en-US" dirty="0" err="1" smtClean="0"/>
              <a:t>Speisen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marL="285750" indent="-285750" algn="l">
              <a:buFontTx/>
              <a:buChar char="-"/>
            </a:pPr>
            <a:r>
              <a:rPr lang="en-US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0451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smtClean="0"/>
              <a:t>Historie: Das Containerproblem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altLang="de-DE" b="1" dirty="0"/>
              <a:t>Ursprünglich als Lösung für </a:t>
            </a:r>
            <a:r>
              <a:rPr lang="de-DE" altLang="de-DE" b="1" dirty="0" smtClean="0"/>
              <a:t>Containerproblem</a:t>
            </a:r>
            <a:r>
              <a:rPr lang="de-DE" altLang="de-DE" b="0" dirty="0" smtClean="0"/>
              <a:t>: Wir wollen Objekte unterschiedlicher Art in den Aufzug (Container) laden.</a:t>
            </a:r>
            <a:endParaRPr lang="de-DE" altLang="de-DE" b="0" dirty="0"/>
          </a:p>
          <a:p>
            <a:endParaRPr lang="en-US" dirty="0"/>
          </a:p>
        </p:txBody>
      </p:sp>
      <p:grpSp>
        <p:nvGrpSpPr>
          <p:cNvPr id="14340" name="Gruppieren 12"/>
          <p:cNvGrpSpPr>
            <a:grpSpLocks/>
          </p:cNvGrpSpPr>
          <p:nvPr/>
        </p:nvGrpSpPr>
        <p:grpSpPr bwMode="auto">
          <a:xfrm>
            <a:off x="4595813" y="2276475"/>
            <a:ext cx="379412" cy="635000"/>
            <a:chOff x="1259632" y="2507052"/>
            <a:chExt cx="449687" cy="751806"/>
          </a:xfrm>
        </p:grpSpPr>
        <p:sp>
          <p:nvSpPr>
            <p:cNvPr id="14352" name="Pfeil nach unten 17"/>
            <p:cNvSpPr>
              <a:spLocks noChangeArrowheads="1"/>
            </p:cNvSpPr>
            <p:nvPr/>
          </p:nvSpPr>
          <p:spPr bwMode="auto">
            <a:xfrm>
              <a:off x="1336056" y="3023983"/>
              <a:ext cx="268003" cy="234875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14353" name="Picture 7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9632" y="2507052"/>
              <a:ext cx="449687" cy="558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4341" name="Textfeld 8"/>
          <p:cNvSpPr txBox="1">
            <a:spLocks noChangeArrowheads="1"/>
          </p:cNvSpPr>
          <p:nvPr/>
        </p:nvSpPr>
        <p:spPr bwMode="auto">
          <a:xfrm>
            <a:off x="4573588" y="3917950"/>
            <a:ext cx="500062" cy="722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4400" b="0">
                <a:latin typeface="Consolas" pitchFamily="49" charset="0"/>
                <a:cs typeface="Consolas" pitchFamily="49" charset="0"/>
              </a:rPr>
              <a:t>?</a:t>
            </a:r>
          </a:p>
        </p:txBody>
      </p:sp>
      <p:cxnSp>
        <p:nvCxnSpPr>
          <p:cNvPr id="14342" name="Gewinkelte Verbindung 23"/>
          <p:cNvCxnSpPr>
            <a:cxnSpLocks noChangeShapeType="1"/>
          </p:cNvCxnSpPr>
          <p:nvPr/>
        </p:nvCxnSpPr>
        <p:spPr bwMode="auto">
          <a:xfrm rot="10800000">
            <a:off x="5073650" y="2552700"/>
            <a:ext cx="935038" cy="863600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343" name="Gewinkelte Verbindung 38"/>
          <p:cNvCxnSpPr>
            <a:cxnSpLocks noChangeShapeType="1"/>
          </p:cNvCxnSpPr>
          <p:nvPr/>
        </p:nvCxnSpPr>
        <p:spPr bwMode="auto">
          <a:xfrm rot="10800000" flipV="1">
            <a:off x="5073650" y="3416300"/>
            <a:ext cx="935038" cy="865188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4344" name="Gleichschenkliges Dreieck 11"/>
          <p:cNvSpPr>
            <a:spLocks noChangeArrowheads="1"/>
          </p:cNvSpPr>
          <p:nvPr/>
        </p:nvSpPr>
        <p:spPr bwMode="auto">
          <a:xfrm rot="5400000">
            <a:off x="6542088" y="3300413"/>
            <a:ext cx="277812" cy="239712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cxnSp>
        <p:nvCxnSpPr>
          <p:cNvPr id="14345" name="Gerade Verbindung 12"/>
          <p:cNvCxnSpPr>
            <a:cxnSpLocks noChangeShapeType="1"/>
          </p:cNvCxnSpPr>
          <p:nvPr/>
        </p:nvCxnSpPr>
        <p:spPr bwMode="auto">
          <a:xfrm>
            <a:off x="6081713" y="3417888"/>
            <a:ext cx="431800" cy="4762"/>
          </a:xfrm>
          <a:prstGeom prst="line">
            <a:avLst/>
          </a:prstGeom>
          <a:noFill/>
          <a:ln w="28575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4346" name="Rechteck 13"/>
          <p:cNvSpPr>
            <a:spLocks noChangeArrowheads="1"/>
          </p:cNvSpPr>
          <p:nvPr/>
        </p:nvSpPr>
        <p:spPr bwMode="auto">
          <a:xfrm>
            <a:off x="6873875" y="3228975"/>
            <a:ext cx="906463" cy="387350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latin typeface="Consolas" pitchFamily="49" charset="0"/>
                <a:cs typeface="Consolas" pitchFamily="49" charset="0"/>
              </a:rPr>
              <a:t>Object</a:t>
            </a:r>
          </a:p>
        </p:txBody>
      </p:sp>
      <p:pic>
        <p:nvPicPr>
          <p:cNvPr id="14347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50" y="3024188"/>
            <a:ext cx="850900" cy="877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348" name="Gewinkelte Verbindung 23"/>
          <p:cNvCxnSpPr>
            <a:cxnSpLocks noChangeShapeType="1"/>
          </p:cNvCxnSpPr>
          <p:nvPr/>
        </p:nvCxnSpPr>
        <p:spPr bwMode="auto">
          <a:xfrm flipV="1">
            <a:off x="2470150" y="2552700"/>
            <a:ext cx="1990725" cy="762000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349" name="Gewinkelte Verbindung 38"/>
          <p:cNvCxnSpPr>
            <a:cxnSpLocks noChangeShapeType="1"/>
          </p:cNvCxnSpPr>
          <p:nvPr/>
        </p:nvCxnSpPr>
        <p:spPr bwMode="auto">
          <a:xfrm>
            <a:off x="2471738" y="3536950"/>
            <a:ext cx="1989137" cy="744538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8" name="Abgerundete rechteckige Legende 17"/>
          <p:cNvSpPr/>
          <p:nvPr/>
        </p:nvSpPr>
        <p:spPr>
          <a:xfrm>
            <a:off x="5227092" y="4535488"/>
            <a:ext cx="3511054" cy="1192212"/>
          </a:xfrm>
          <a:prstGeom prst="wedgeRoundRectCallout">
            <a:avLst>
              <a:gd name="adj1" fmla="val 9892"/>
              <a:gd name="adj2" fmla="val -11424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Aus Effizienzgründen gibt es in C++ </a:t>
            </a:r>
            <a:r>
              <a:rPr lang="de-DE" b="1" dirty="0" smtClean="0">
                <a:solidFill>
                  <a:schemeClr val="bg1"/>
                </a:solidFill>
              </a:rPr>
              <a:t>keine generische Oberklasse </a:t>
            </a:r>
            <a:r>
              <a:rPr lang="de-DE" dirty="0" smtClean="0">
                <a:solidFill>
                  <a:schemeClr val="bg1"/>
                </a:solidFill>
              </a:rPr>
              <a:t>wie</a:t>
            </a:r>
            <a:br>
              <a:rPr lang="de-DE" dirty="0" smtClean="0">
                <a:solidFill>
                  <a:schemeClr val="bg1"/>
                </a:solidFill>
              </a:rPr>
            </a:br>
            <a:r>
              <a:rPr lang="de-DE" b="1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java.lang.Object</a:t>
            </a:r>
            <a:endParaRPr lang="de-DE" b="1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9" name="Abgerundete rechteckige Legende 18"/>
          <p:cNvSpPr/>
          <p:nvPr/>
        </p:nvSpPr>
        <p:spPr>
          <a:xfrm>
            <a:off x="395288" y="4429125"/>
            <a:ext cx="3563937" cy="728663"/>
          </a:xfrm>
          <a:prstGeom prst="wedgeRoundRectCallout">
            <a:avLst>
              <a:gd name="adj1" fmla="val -11067"/>
              <a:gd name="adj2" fmla="val -10930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Wir können also nicht einfach </a:t>
            </a:r>
            <a:r>
              <a:rPr lang="de-DE" b="1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Object</a:t>
            </a:r>
            <a:r>
              <a:rPr lang="de-DE" dirty="0" smtClean="0">
                <a:solidFill>
                  <a:schemeClr val="bg1"/>
                </a:solidFill>
              </a:rPr>
              <a:t>s </a:t>
            </a:r>
            <a:r>
              <a:rPr lang="de-DE" dirty="0">
                <a:solidFill>
                  <a:schemeClr val="bg1"/>
                </a:solidFill>
              </a:rPr>
              <a:t>in den Aufzug laden</a:t>
            </a:r>
          </a:p>
        </p:txBody>
      </p:sp>
    </p:spTree>
    <p:extLst>
      <p:ext uri="{BB962C8B-B14F-4D97-AF65-F5344CB8AC3E}">
        <p14:creationId xmlns:p14="http://schemas.microsoft.com/office/powerpoint/2010/main" val="4014740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smtClean="0"/>
              <a:t>Lösung mit Mehrfachvererbung</a:t>
            </a:r>
          </a:p>
        </p:txBody>
      </p:sp>
      <p:grpSp>
        <p:nvGrpSpPr>
          <p:cNvPr id="15364" name="Gruppieren 12"/>
          <p:cNvGrpSpPr>
            <a:grpSpLocks/>
          </p:cNvGrpSpPr>
          <p:nvPr/>
        </p:nvGrpSpPr>
        <p:grpSpPr bwMode="auto">
          <a:xfrm>
            <a:off x="4595813" y="2276475"/>
            <a:ext cx="379412" cy="635000"/>
            <a:chOff x="1259632" y="2507052"/>
            <a:chExt cx="449687" cy="751806"/>
          </a:xfrm>
        </p:grpSpPr>
        <p:sp>
          <p:nvSpPr>
            <p:cNvPr id="15377" name="Pfeil nach unten 17"/>
            <p:cNvSpPr>
              <a:spLocks noChangeArrowheads="1"/>
            </p:cNvSpPr>
            <p:nvPr/>
          </p:nvSpPr>
          <p:spPr bwMode="auto">
            <a:xfrm>
              <a:off x="1336056" y="3023983"/>
              <a:ext cx="268003" cy="234875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15378" name="Picture 7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9632" y="2507052"/>
              <a:ext cx="449687" cy="558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5365" name="Textfeld 7"/>
          <p:cNvSpPr txBox="1">
            <a:spLocks noChangeArrowheads="1"/>
          </p:cNvSpPr>
          <p:nvPr/>
        </p:nvSpPr>
        <p:spPr bwMode="auto">
          <a:xfrm>
            <a:off x="4573588" y="3917950"/>
            <a:ext cx="500062" cy="722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4400" b="0">
                <a:latin typeface="Consolas" pitchFamily="49" charset="0"/>
                <a:cs typeface="Consolas" pitchFamily="49" charset="0"/>
              </a:rPr>
              <a:t>?</a:t>
            </a:r>
          </a:p>
        </p:txBody>
      </p:sp>
      <p:cxnSp>
        <p:nvCxnSpPr>
          <p:cNvPr id="15366" name="Gewinkelte Verbindung 23"/>
          <p:cNvCxnSpPr>
            <a:cxnSpLocks noChangeShapeType="1"/>
          </p:cNvCxnSpPr>
          <p:nvPr/>
        </p:nvCxnSpPr>
        <p:spPr bwMode="auto">
          <a:xfrm rot="10800000">
            <a:off x="5073650" y="2552700"/>
            <a:ext cx="935038" cy="863600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367" name="Gewinkelte Verbindung 38"/>
          <p:cNvCxnSpPr>
            <a:cxnSpLocks noChangeShapeType="1"/>
          </p:cNvCxnSpPr>
          <p:nvPr/>
        </p:nvCxnSpPr>
        <p:spPr bwMode="auto">
          <a:xfrm rot="10800000" flipV="1">
            <a:off x="5073650" y="3416300"/>
            <a:ext cx="935038" cy="865188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5368" name="Gleichschenkliges Dreieck 10"/>
          <p:cNvSpPr>
            <a:spLocks noChangeArrowheads="1"/>
          </p:cNvSpPr>
          <p:nvPr/>
        </p:nvSpPr>
        <p:spPr bwMode="auto">
          <a:xfrm rot="5400000">
            <a:off x="5992813" y="3300413"/>
            <a:ext cx="277812" cy="239712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pic>
        <p:nvPicPr>
          <p:cNvPr id="15369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50" y="3024188"/>
            <a:ext cx="850900" cy="877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370" name="Gewinkelte Verbindung 23"/>
          <p:cNvCxnSpPr>
            <a:cxnSpLocks noChangeShapeType="1"/>
          </p:cNvCxnSpPr>
          <p:nvPr/>
        </p:nvCxnSpPr>
        <p:spPr bwMode="auto">
          <a:xfrm flipV="1">
            <a:off x="2470150" y="2552700"/>
            <a:ext cx="1990725" cy="762000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371" name="Gewinkelte Verbindung 38"/>
          <p:cNvCxnSpPr>
            <a:cxnSpLocks noChangeShapeType="1"/>
          </p:cNvCxnSpPr>
          <p:nvPr/>
        </p:nvCxnSpPr>
        <p:spPr bwMode="auto">
          <a:xfrm>
            <a:off x="2471738" y="3536950"/>
            <a:ext cx="1989137" cy="744538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8" name="Abgerundete rechteckige Legende 17"/>
          <p:cNvSpPr/>
          <p:nvPr/>
        </p:nvSpPr>
        <p:spPr>
          <a:xfrm>
            <a:off x="5148263" y="1484313"/>
            <a:ext cx="3671887" cy="969962"/>
          </a:xfrm>
          <a:prstGeom prst="wedgeRoundRectCallout">
            <a:avLst>
              <a:gd name="adj1" fmla="val -57292"/>
              <a:gd name="adj2" fmla="val 4512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 smtClean="0">
                <a:solidFill>
                  <a:schemeClr val="bg1"/>
                </a:solidFill>
              </a:rPr>
              <a:t>Jeder Typ, der in den Behälter soll, erbt zusätzlich von </a:t>
            </a:r>
            <a:r>
              <a:rPr lang="de-DE" altLang="de-DE" b="1" dirty="0" err="1" smtClean="0">
                <a:latin typeface="Consolas" pitchFamily="49" charset="0"/>
                <a:cs typeface="Consolas" pitchFamily="49" charset="0"/>
              </a:rPr>
              <a:t>ContentOfElevator</a:t>
            </a:r>
            <a:endParaRPr lang="de-DE" b="1" dirty="0">
              <a:solidFill>
                <a:schemeClr val="bg1"/>
              </a:solidFill>
            </a:endParaRPr>
          </a:p>
        </p:txBody>
      </p:sp>
      <p:sp>
        <p:nvSpPr>
          <p:cNvPr id="15373" name="Rechteck 18"/>
          <p:cNvSpPr>
            <a:spLocks noChangeArrowheads="1"/>
          </p:cNvSpPr>
          <p:nvPr/>
        </p:nvSpPr>
        <p:spPr bwMode="auto">
          <a:xfrm>
            <a:off x="6329363" y="3228975"/>
            <a:ext cx="2447925" cy="387350"/>
          </a:xfrm>
          <a:prstGeom prst="rect">
            <a:avLst/>
          </a:prstGeom>
          <a:solidFill>
            <a:schemeClr val="bg1"/>
          </a:solidFill>
          <a:ln w="28575">
            <a:solidFill>
              <a:srgbClr val="00B050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 err="1" smtClean="0">
                <a:latin typeface="Consolas" pitchFamily="49" charset="0"/>
                <a:cs typeface="Consolas" pitchFamily="49" charset="0"/>
              </a:rPr>
              <a:t>ContentOfElevator</a:t>
            </a:r>
            <a:endParaRPr lang="de-DE" altLang="de-DE" sz="1800" b="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0" name="Abgerundete rechteckige Legende 19"/>
          <p:cNvSpPr/>
          <p:nvPr/>
        </p:nvSpPr>
        <p:spPr>
          <a:xfrm>
            <a:off x="201583" y="5011738"/>
            <a:ext cx="3668395" cy="1258797"/>
          </a:xfrm>
          <a:prstGeom prst="wedgeRoundRectCallout">
            <a:avLst>
              <a:gd name="adj1" fmla="val -34300"/>
              <a:gd name="adj2" fmla="val 1058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tabLst>
                <a:tab pos="355600" algn="l"/>
              </a:tabLst>
              <a:defRPr/>
            </a:pPr>
            <a:r>
              <a:rPr lang="de-DE" dirty="0">
                <a:solidFill>
                  <a:schemeClr val="bg1"/>
                </a:solidFill>
                <a:sym typeface="Wingdings" pitchFamily="2" charset="2"/>
              </a:rPr>
              <a:t> </a:t>
            </a:r>
            <a:r>
              <a:rPr lang="de-DE" dirty="0" smtClean="0">
                <a:solidFill>
                  <a:schemeClr val="bg1"/>
                </a:solidFill>
                <a:sym typeface="Wingdings" pitchFamily="2" charset="2"/>
              </a:rPr>
              <a:t>	</a:t>
            </a:r>
            <a:r>
              <a:rPr lang="de-DE" dirty="0" smtClean="0">
                <a:solidFill>
                  <a:schemeClr val="bg1"/>
                </a:solidFill>
              </a:rPr>
              <a:t>technisch bedingt,</a:t>
            </a:r>
            <a:br>
              <a:rPr lang="de-DE" dirty="0" smtClean="0">
                <a:solidFill>
                  <a:schemeClr val="bg1"/>
                </a:solidFill>
              </a:rPr>
            </a:br>
            <a:r>
              <a:rPr lang="de-DE" dirty="0" smtClean="0">
                <a:solidFill>
                  <a:schemeClr val="bg1"/>
                </a:solidFill>
              </a:rPr>
              <a:t>	keine Designentscheidung!</a:t>
            </a:r>
            <a:br>
              <a:rPr lang="de-DE" dirty="0" smtClean="0">
                <a:solidFill>
                  <a:schemeClr val="bg1"/>
                </a:solidFill>
              </a:rPr>
            </a:br>
            <a:r>
              <a:rPr lang="de-DE" dirty="0" smtClean="0">
                <a:solidFill>
                  <a:schemeClr val="bg1"/>
                </a:solidFill>
                <a:sym typeface="Wingdings" pitchFamily="2" charset="2"/>
              </a:rPr>
              <a:t> 	</a:t>
            </a:r>
            <a:r>
              <a:rPr lang="de-DE" dirty="0" smtClean="0">
                <a:solidFill>
                  <a:schemeClr val="bg1"/>
                </a:solidFill>
              </a:rPr>
              <a:t>komplexe Vererbungs-</a:t>
            </a:r>
          </a:p>
          <a:p>
            <a:pPr algn="l">
              <a:tabLst>
                <a:tab pos="355600" algn="l"/>
              </a:tabLst>
              <a:defRPr/>
            </a:pPr>
            <a:r>
              <a:rPr lang="de-DE" dirty="0">
                <a:solidFill>
                  <a:schemeClr val="bg1"/>
                </a:solidFill>
              </a:rPr>
              <a:t>	</a:t>
            </a:r>
            <a:r>
              <a:rPr lang="de-DE" dirty="0" err="1" smtClean="0">
                <a:solidFill>
                  <a:schemeClr val="bg1"/>
                </a:solidFill>
              </a:rPr>
              <a:t>hierarchien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7" name="Abgerundete rechteckige Legende 16"/>
          <p:cNvSpPr/>
          <p:nvPr/>
        </p:nvSpPr>
        <p:spPr>
          <a:xfrm>
            <a:off x="5707063" y="4130675"/>
            <a:ext cx="3240087" cy="882650"/>
          </a:xfrm>
          <a:prstGeom prst="wedgeRoundRectCallout">
            <a:avLst>
              <a:gd name="adj1" fmla="val 5188"/>
              <a:gd name="adj2" fmla="val -10273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Jeder Behälterlieferer definiert einen Typ, den der Behälter enthalten kann</a:t>
            </a:r>
          </a:p>
        </p:txBody>
      </p:sp>
      <p:sp>
        <p:nvSpPr>
          <p:cNvPr id="21" name="Abgerundete rechteckige Legende 20"/>
          <p:cNvSpPr/>
          <p:nvPr/>
        </p:nvSpPr>
        <p:spPr>
          <a:xfrm>
            <a:off x="5436096" y="5243423"/>
            <a:ext cx="2864034" cy="1027112"/>
          </a:xfrm>
          <a:prstGeom prst="wedgeRoundRectCallout">
            <a:avLst>
              <a:gd name="adj1" fmla="val 9360"/>
              <a:gd name="adj2" fmla="val -2131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 smtClean="0">
                <a:solidFill>
                  <a:schemeClr val="bg1"/>
                </a:solidFill>
              </a:rPr>
              <a:t>Besserer Ersatz (in diesem Fall): </a:t>
            </a:r>
            <a:br>
              <a:rPr lang="de-DE" dirty="0" smtClean="0">
                <a:solidFill>
                  <a:schemeClr val="bg1"/>
                </a:solidFill>
              </a:rPr>
            </a:br>
            <a:r>
              <a:rPr lang="de-DE" b="1" dirty="0" smtClean="0">
                <a:solidFill>
                  <a:schemeClr val="bg1"/>
                </a:solidFill>
              </a:rPr>
              <a:t>Templates (Tag 4)</a:t>
            </a:r>
            <a:endParaRPr lang="de-DE" b="1" dirty="0">
              <a:solidFill>
                <a:schemeClr val="bg1"/>
              </a:solidFill>
            </a:endParaRPr>
          </a:p>
        </p:txBody>
      </p:sp>
      <p:sp>
        <p:nvSpPr>
          <p:cNvPr id="22" name="Pfeil nach rechts 71"/>
          <p:cNvSpPr>
            <a:spLocks noChangeArrowheads="1"/>
          </p:cNvSpPr>
          <p:nvPr/>
        </p:nvSpPr>
        <p:spPr bwMode="auto">
          <a:xfrm>
            <a:off x="4285531" y="5480050"/>
            <a:ext cx="735012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591410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</p:bld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>
          <a:xfrm>
            <a:off x="369888" y="488950"/>
            <a:ext cx="7237412" cy="838200"/>
          </a:xfrm>
        </p:spPr>
        <p:txBody>
          <a:bodyPr/>
          <a:lstStyle/>
          <a:p>
            <a:pPr eaLnBrk="1" hangingPunct="1"/>
            <a:r>
              <a:rPr lang="de-DE" altLang="de-DE"/>
              <a:t>Implementierungsvererbung: Konflikte</a:t>
            </a:r>
            <a:endParaRPr lang="de-DE" altLang="de-DE" dirty="0" smtClean="0"/>
          </a:p>
        </p:txBody>
      </p:sp>
      <p:sp>
        <p:nvSpPr>
          <p:cNvPr id="17411" name="Rectangle 3"/>
          <p:cNvSpPr>
            <a:spLocks noGrp="1" noChangeArrowheads="1"/>
          </p:cNvSpPr>
          <p:nvPr>
            <p:ph idx="1"/>
          </p:nvPr>
        </p:nvSpPr>
        <p:spPr>
          <a:xfrm>
            <a:off x="250825" y="1484313"/>
            <a:ext cx="8353425" cy="1081087"/>
          </a:xfrm>
        </p:spPr>
        <p:txBody>
          <a:bodyPr/>
          <a:lstStyle/>
          <a:p>
            <a:pPr eaLnBrk="1" hangingPunct="1"/>
            <a:r>
              <a:rPr lang="de-DE" altLang="de-DE" b="1" dirty="0" smtClean="0"/>
              <a:t>Mehrfachvererbung kann zu Mehrdeutigkeit führen</a:t>
            </a:r>
          </a:p>
          <a:p>
            <a:pPr marL="180975" lvl="1" indent="0" eaLnBrk="1" hangingPunct="1">
              <a:buFont typeface="Wingdings" charset="2"/>
              <a:buNone/>
            </a:pPr>
            <a:r>
              <a:rPr lang="de-DE" altLang="de-DE" dirty="0" smtClean="0"/>
              <a:t>Attribute und Methoden einer Oberklasse sind Bestandteil der Unterklasse (außer </a:t>
            </a:r>
            <a:r>
              <a:rPr lang="de-DE" altLang="de-DE" b="1" kern="1200" dirty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private</a:t>
            </a:r>
            <a:r>
              <a:rPr lang="de-DE" altLang="de-DE" dirty="0" smtClean="0"/>
              <a:t>-Elemente)</a:t>
            </a:r>
          </a:p>
        </p:txBody>
      </p:sp>
      <p:sp>
        <p:nvSpPr>
          <p:cNvPr id="17412" name="AutoShape 5"/>
          <p:cNvSpPr>
            <a:spLocks noChangeArrowheads="1"/>
          </p:cNvSpPr>
          <p:nvPr/>
        </p:nvSpPr>
        <p:spPr bwMode="auto">
          <a:xfrm>
            <a:off x="4067175" y="2636838"/>
            <a:ext cx="4825305" cy="3600474"/>
          </a:xfrm>
          <a:prstGeom prst="foldedCorner">
            <a:avLst>
              <a:gd name="adj" fmla="val 9904"/>
            </a:avLst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lvl="0" eaLnBrk="1" hangingPunct="1">
              <a:spcBef>
                <a:spcPct val="0"/>
              </a:spcBef>
              <a:buNone/>
            </a:pPr>
            <a:r>
              <a:rPr lang="en-US" sz="1400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&lt;string&gt;</a:t>
            </a:r>
          </a:p>
          <a:p>
            <a:pPr lvl="0" eaLnBrk="1" hangingPunct="1">
              <a:spcBef>
                <a:spcPct val="0"/>
              </a:spcBef>
              <a:buNone/>
            </a:pPr>
            <a:endParaRPr lang="en-US" sz="1400" b="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n-US" sz="1400" b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1400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b="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400" b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 b="0" dirty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400" b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b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};</a:t>
            </a: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b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1400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b="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400" b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 b="0" dirty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400" b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b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};</a:t>
            </a:r>
          </a:p>
          <a:p>
            <a:pPr lvl="0" eaLnBrk="1" hangingPunct="1">
              <a:spcBef>
                <a:spcPct val="0"/>
              </a:spcBef>
              <a:buNone/>
            </a:pPr>
            <a:endParaRPr lang="en-US" sz="1400" b="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dirty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   </a:t>
            </a:r>
            <a:r>
              <a:rPr lang="en-US" sz="140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 </a:t>
            </a:r>
            <a:r>
              <a:rPr lang="en-US" sz="1400" b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  <a:endParaRPr lang="en-US" sz="1400" b="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1" hangingPunct="1">
              <a:spcBef>
                <a:spcPct val="0"/>
              </a:spcBef>
              <a:buNone/>
            </a:pPr>
            <a:endParaRPr lang="en-US" sz="1400" b="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 dirty="0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  <a:endParaRPr lang="en-US" sz="1400" b="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 b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400" b="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 </a:t>
            </a:r>
            <a:r>
              <a:rPr lang="en-US" sz="1400" b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*h </a:t>
            </a:r>
            <a:r>
              <a:rPr lang="en-US" sz="1400" b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 b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h-</a:t>
            </a:r>
            <a:r>
              <a:rPr lang="en-US" sz="1400" b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sz="1400" b="0" dirty="0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b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400" b="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"Christian"</a:t>
            </a:r>
            <a:r>
              <a:rPr lang="en-US" sz="1400" b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endParaRPr lang="en-US" sz="1400" b="0" dirty="0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 b="0" dirty="0" smtClean="0">
                <a:solidFill>
                  <a:srgbClr val="3F7F5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/* </a:t>
            </a:r>
            <a:r>
              <a:rPr lang="en-US" sz="1400" b="0" dirty="0">
                <a:solidFill>
                  <a:srgbClr val="3F7F5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Error: request for name is ambiguous */</a:t>
            </a:r>
            <a:endParaRPr lang="en-US" sz="1400" b="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 b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7413" name="Rectangle 9"/>
          <p:cNvSpPr>
            <a:spLocks noChangeArrowheads="1"/>
          </p:cNvSpPr>
          <p:nvPr/>
        </p:nvSpPr>
        <p:spPr bwMode="auto">
          <a:xfrm>
            <a:off x="1330177" y="4149725"/>
            <a:ext cx="1657648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StudentAssistant</a:t>
            </a:r>
          </a:p>
        </p:txBody>
      </p:sp>
      <p:sp>
        <p:nvSpPr>
          <p:cNvPr id="17414" name="Rectangle 10"/>
          <p:cNvSpPr>
            <a:spLocks noChangeArrowheads="1"/>
          </p:cNvSpPr>
          <p:nvPr/>
        </p:nvSpPr>
        <p:spPr bwMode="auto">
          <a:xfrm>
            <a:off x="1330177" y="4438650"/>
            <a:ext cx="1657648" cy="714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7415" name="Rectangle 11"/>
          <p:cNvSpPr>
            <a:spLocks noChangeArrowheads="1"/>
          </p:cNvSpPr>
          <p:nvPr/>
        </p:nvSpPr>
        <p:spPr bwMode="auto">
          <a:xfrm>
            <a:off x="1330177" y="4510088"/>
            <a:ext cx="1657648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7416" name="Rectangle 12"/>
          <p:cNvSpPr>
            <a:spLocks noChangeArrowheads="1"/>
          </p:cNvSpPr>
          <p:nvPr/>
        </p:nvSpPr>
        <p:spPr bwMode="auto">
          <a:xfrm>
            <a:off x="538163" y="2852738"/>
            <a:ext cx="1512887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</a:t>
            </a:r>
          </a:p>
        </p:txBody>
      </p:sp>
      <p:sp>
        <p:nvSpPr>
          <p:cNvPr id="17417" name="Rectangle 13"/>
          <p:cNvSpPr>
            <a:spLocks noChangeArrowheads="1"/>
          </p:cNvSpPr>
          <p:nvPr/>
        </p:nvSpPr>
        <p:spPr bwMode="auto">
          <a:xfrm>
            <a:off x="539750" y="3141663"/>
            <a:ext cx="1512888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 dirty="0"/>
              <a:t>+</a:t>
            </a:r>
            <a:r>
              <a:rPr lang="de-DE" altLang="de-DE" sz="1400" b="0" dirty="0" err="1"/>
              <a:t>name</a:t>
            </a:r>
            <a:r>
              <a:rPr lang="de-DE" altLang="de-DE" sz="1400" b="0" dirty="0"/>
              <a:t> : </a:t>
            </a:r>
            <a:r>
              <a:rPr lang="de-DE" altLang="de-DE" sz="1400" b="0" dirty="0" err="1"/>
              <a:t>string</a:t>
            </a:r>
            <a:endParaRPr lang="de-DE" altLang="de-DE" sz="1400" b="0" dirty="0"/>
          </a:p>
        </p:txBody>
      </p:sp>
      <p:sp>
        <p:nvSpPr>
          <p:cNvPr id="17418" name="Rectangle 14"/>
          <p:cNvSpPr>
            <a:spLocks noChangeArrowheads="1"/>
          </p:cNvSpPr>
          <p:nvPr/>
        </p:nvSpPr>
        <p:spPr bwMode="auto">
          <a:xfrm>
            <a:off x="539750" y="3430588"/>
            <a:ext cx="1512888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7419" name="AutoShape 15"/>
          <p:cNvSpPr>
            <a:spLocks noChangeArrowheads="1"/>
          </p:cNvSpPr>
          <p:nvPr/>
        </p:nvSpPr>
        <p:spPr bwMode="auto">
          <a:xfrm>
            <a:off x="1117600" y="3502025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7420" name="Line 16"/>
          <p:cNvSpPr>
            <a:spLocks noChangeShapeType="1"/>
          </p:cNvSpPr>
          <p:nvPr/>
        </p:nvSpPr>
        <p:spPr bwMode="auto">
          <a:xfrm>
            <a:off x="1189038" y="3717925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7421" name="Rectangle 17"/>
          <p:cNvSpPr>
            <a:spLocks noChangeArrowheads="1"/>
          </p:cNvSpPr>
          <p:nvPr/>
        </p:nvSpPr>
        <p:spPr bwMode="auto">
          <a:xfrm>
            <a:off x="2268538" y="2852738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 smtClean="0"/>
              <a:t>Employee</a:t>
            </a:r>
            <a:endParaRPr lang="de-DE" altLang="de-DE" sz="1600" b="0"/>
          </a:p>
        </p:txBody>
      </p:sp>
      <p:sp>
        <p:nvSpPr>
          <p:cNvPr id="17422" name="Rectangle 18"/>
          <p:cNvSpPr>
            <a:spLocks noChangeArrowheads="1"/>
          </p:cNvSpPr>
          <p:nvPr/>
        </p:nvSpPr>
        <p:spPr bwMode="auto">
          <a:xfrm>
            <a:off x="2268538" y="3430588"/>
            <a:ext cx="1511300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7423" name="Line 19"/>
          <p:cNvSpPr>
            <a:spLocks noChangeShapeType="1"/>
          </p:cNvSpPr>
          <p:nvPr/>
        </p:nvSpPr>
        <p:spPr bwMode="auto">
          <a:xfrm>
            <a:off x="1189038" y="3862388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7424" name="Line 20"/>
          <p:cNvSpPr>
            <a:spLocks noChangeShapeType="1"/>
          </p:cNvSpPr>
          <p:nvPr/>
        </p:nvSpPr>
        <p:spPr bwMode="auto">
          <a:xfrm>
            <a:off x="2052638" y="3862388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7425" name="AutoShape 21"/>
          <p:cNvSpPr>
            <a:spLocks noChangeArrowheads="1"/>
          </p:cNvSpPr>
          <p:nvPr/>
        </p:nvSpPr>
        <p:spPr bwMode="auto">
          <a:xfrm>
            <a:off x="3060700" y="3502025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7426" name="Line 22"/>
          <p:cNvSpPr>
            <a:spLocks noChangeShapeType="1"/>
          </p:cNvSpPr>
          <p:nvPr/>
        </p:nvSpPr>
        <p:spPr bwMode="auto">
          <a:xfrm>
            <a:off x="3132138" y="3717925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7427" name="Line 23"/>
          <p:cNvSpPr>
            <a:spLocks noChangeShapeType="1"/>
          </p:cNvSpPr>
          <p:nvPr/>
        </p:nvSpPr>
        <p:spPr bwMode="auto">
          <a:xfrm>
            <a:off x="2268538" y="3862388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7428" name="Line 24"/>
          <p:cNvSpPr>
            <a:spLocks noChangeShapeType="1"/>
          </p:cNvSpPr>
          <p:nvPr/>
        </p:nvSpPr>
        <p:spPr bwMode="auto">
          <a:xfrm>
            <a:off x="2268538" y="3862388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7429" name="Rectangle 25"/>
          <p:cNvSpPr>
            <a:spLocks noChangeArrowheads="1"/>
          </p:cNvSpPr>
          <p:nvPr/>
        </p:nvSpPr>
        <p:spPr bwMode="auto">
          <a:xfrm>
            <a:off x="2268538" y="3141663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+name : string</a:t>
            </a:r>
          </a:p>
        </p:txBody>
      </p:sp>
      <p:sp>
        <p:nvSpPr>
          <p:cNvPr id="31" name="Abgerundete rechteckige Legende 30"/>
          <p:cNvSpPr/>
          <p:nvPr/>
        </p:nvSpPr>
        <p:spPr>
          <a:xfrm>
            <a:off x="5076825" y="5216525"/>
            <a:ext cx="2232025" cy="868363"/>
          </a:xfrm>
          <a:prstGeom prst="wedgeRoundRectCallout">
            <a:avLst>
              <a:gd name="adj1" fmla="val -53379"/>
              <a:gd name="adj2" fmla="val -8271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>
                <a:solidFill>
                  <a:schemeClr val="bg1"/>
                </a:solidFill>
              </a:rPr>
              <a:t>Namenskonflikt</a:t>
            </a:r>
            <a:r>
              <a:rPr lang="de-DE" dirty="0">
                <a:solidFill>
                  <a:schemeClr val="bg1"/>
                </a:solidFill>
              </a:rPr>
              <a:t>! Keine eindeutige Zuweisung …</a:t>
            </a:r>
          </a:p>
        </p:txBody>
      </p:sp>
      <p:grpSp>
        <p:nvGrpSpPr>
          <p:cNvPr id="9" name="Gruppieren 8"/>
          <p:cNvGrpSpPr/>
          <p:nvPr/>
        </p:nvGrpSpPr>
        <p:grpSpPr>
          <a:xfrm>
            <a:off x="39027" y="4609074"/>
            <a:ext cx="3581683" cy="1628238"/>
            <a:chOff x="39027" y="4609074"/>
            <a:chExt cx="3581683" cy="1628238"/>
          </a:xfrm>
        </p:grpSpPr>
        <p:sp>
          <p:nvSpPr>
            <p:cNvPr id="17432" name="Rectangle 28"/>
            <p:cNvSpPr>
              <a:spLocks noChangeArrowheads="1"/>
            </p:cNvSpPr>
            <p:nvPr/>
          </p:nvSpPr>
          <p:spPr bwMode="auto">
            <a:xfrm>
              <a:off x="2171700" y="5090533"/>
              <a:ext cx="1348740" cy="93803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</a:t>
              </a:r>
              <a:r>
                <a:rPr lang="de-DE" altLang="de-DE" sz="1600" b="0" smtClean="0">
                  <a:solidFill>
                    <a:schemeClr val="bg1"/>
                  </a:solidFill>
                </a:rPr>
                <a:t>StudentAss.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  <p:sp>
          <p:nvSpPr>
            <p:cNvPr id="17430" name="Rectangle 26"/>
            <p:cNvSpPr>
              <a:spLocks noChangeArrowheads="1"/>
            </p:cNvSpPr>
            <p:nvPr/>
          </p:nvSpPr>
          <p:spPr bwMode="auto">
            <a:xfrm>
              <a:off x="2195513" y="5163385"/>
              <a:ext cx="1296987" cy="288925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:Student</a:t>
              </a:r>
            </a:p>
          </p:txBody>
        </p:sp>
        <p:sp>
          <p:nvSpPr>
            <p:cNvPr id="17431" name="Rectangle 27"/>
            <p:cNvSpPr>
              <a:spLocks noChangeArrowheads="1"/>
            </p:cNvSpPr>
            <p:nvPr/>
          </p:nvSpPr>
          <p:spPr bwMode="auto">
            <a:xfrm>
              <a:off x="2195513" y="5450722"/>
              <a:ext cx="1296987" cy="288925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:Mitarbeiter</a:t>
              </a:r>
            </a:p>
          </p:txBody>
        </p:sp>
        <p:sp>
          <p:nvSpPr>
            <p:cNvPr id="17433" name="AutoShape 29"/>
            <p:cNvSpPr>
              <a:spLocks/>
            </p:cNvSpPr>
            <p:nvPr/>
          </p:nvSpPr>
          <p:spPr bwMode="auto">
            <a:xfrm>
              <a:off x="1943100" y="5090533"/>
              <a:ext cx="215900" cy="938039"/>
            </a:xfrm>
            <a:prstGeom prst="leftBrace">
              <a:avLst>
                <a:gd name="adj1" fmla="val 62355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7434" name="Text Box 30"/>
            <p:cNvSpPr txBox="1">
              <a:spLocks noChangeArrowheads="1"/>
            </p:cNvSpPr>
            <p:nvPr/>
          </p:nvSpPr>
          <p:spPr bwMode="auto">
            <a:xfrm>
              <a:off x="39027" y="5304671"/>
              <a:ext cx="2048959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Instanz der 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>
                  <a:latin typeface="Consolas" panose="020B0609020204030204" pitchFamily="49" charset="0"/>
                  <a:cs typeface="Consolas" panose="020B0609020204030204" pitchFamily="49" charset="0"/>
                </a:rPr>
                <a:t>StudentAssistant</a:t>
              </a:r>
              <a:r>
                <a:rPr lang="de-DE" altLang="de-DE" sz="1600" b="0"/>
                <a:t>-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Klasse</a:t>
              </a:r>
            </a:p>
          </p:txBody>
        </p:sp>
        <p:sp>
          <p:nvSpPr>
            <p:cNvPr id="2" name="Textfeld 1"/>
            <p:cNvSpPr txBox="1"/>
            <p:nvPr/>
          </p:nvSpPr>
          <p:spPr>
            <a:xfrm>
              <a:off x="2051050" y="4609074"/>
              <a:ext cx="1569660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smtClean="0"/>
                <a:t>Speicherbild</a:t>
              </a:r>
              <a:endParaRPr lang="en-US" b="1" dirty="0"/>
            </a:p>
          </p:txBody>
        </p:sp>
        <p:sp>
          <p:nvSpPr>
            <p:cNvPr id="3" name="Rechteck 2"/>
            <p:cNvSpPr/>
            <p:nvPr/>
          </p:nvSpPr>
          <p:spPr bwMode="auto">
            <a:xfrm>
              <a:off x="2159001" y="4941887"/>
              <a:ext cx="1376680" cy="1295425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dirty="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</p:grpSp>
      <p:cxnSp>
        <p:nvCxnSpPr>
          <p:cNvPr id="5" name="Gerade Verbindung mit Pfeil 4"/>
          <p:cNvCxnSpPr>
            <a:endCxn id="17430" idx="3"/>
          </p:cNvCxnSpPr>
          <p:nvPr/>
        </p:nvCxnSpPr>
        <p:spPr bwMode="auto">
          <a:xfrm flipH="1">
            <a:off x="3492500" y="4768114"/>
            <a:ext cx="791468" cy="53973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4" name="Gerade Verbindung mit Pfeil 33"/>
          <p:cNvCxnSpPr>
            <a:endCxn id="17431" idx="3"/>
          </p:cNvCxnSpPr>
          <p:nvPr/>
        </p:nvCxnSpPr>
        <p:spPr bwMode="auto">
          <a:xfrm flipH="1">
            <a:off x="3492500" y="4768114"/>
            <a:ext cx="791468" cy="82707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" name="Textfeld 7"/>
          <p:cNvSpPr txBox="1"/>
          <p:nvPr/>
        </p:nvSpPr>
        <p:spPr>
          <a:xfrm>
            <a:off x="3675687" y="4740565"/>
            <a:ext cx="312907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?</a:t>
            </a:r>
            <a:endParaRPr lang="en-US"/>
          </a:p>
        </p:txBody>
      </p:sp>
      <p:sp>
        <p:nvSpPr>
          <p:cNvPr id="38" name="Textfeld 37"/>
          <p:cNvSpPr txBox="1"/>
          <p:nvPr/>
        </p:nvSpPr>
        <p:spPr>
          <a:xfrm>
            <a:off x="3681476" y="5255785"/>
            <a:ext cx="312907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?</a:t>
            </a:r>
            <a:endParaRPr lang="en-US"/>
          </a:p>
        </p:txBody>
      </p:sp>
      <p:sp>
        <p:nvSpPr>
          <p:cNvPr id="35" name="Textfeld 34"/>
          <p:cNvSpPr txBox="1"/>
          <p:nvPr/>
        </p:nvSpPr>
        <p:spPr>
          <a:xfrm>
            <a:off x="7032828" y="5339889"/>
            <a:ext cx="697627" cy="6647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>
                <a:solidFill>
                  <a:srgbClr val="C00000"/>
                </a:solidFill>
              </a:rPr>
              <a:t>❌</a:t>
            </a:r>
            <a:endParaRPr lang="en-US" sz="4000" b="1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9533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Literaturvorschläge</a:t>
            </a:r>
            <a:endParaRPr lang="de-DE" altLang="de-DE" dirty="0" smtClean="0"/>
          </a:p>
        </p:txBody>
      </p:sp>
      <p:sp>
        <p:nvSpPr>
          <p:cNvPr id="11267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e-DE" altLang="de-DE" smtClean="0"/>
              <a:t>Bruce Eckel: Thinking in C++ (frei verfügbar </a:t>
            </a:r>
            <a:r>
              <a:rPr lang="de-DE" altLang="de-DE" smtClean="0">
                <a:hlinkClick r:id="rId2"/>
              </a:rPr>
              <a:t>http://mindview.net/Books/TICPP/ThinkingInCPP2e.html</a:t>
            </a:r>
            <a:r>
              <a:rPr lang="de-DE" altLang="de-DE" smtClean="0"/>
              <a:t>)</a:t>
            </a:r>
          </a:p>
          <a:p>
            <a:r>
              <a:rPr lang="de-DE" altLang="de-DE" smtClean="0"/>
              <a:t>Mike Banahan: The C Book (frei verfügbar: </a:t>
            </a:r>
            <a:r>
              <a:rPr lang="de-DE" altLang="de-DE" smtClean="0">
                <a:hlinkClick r:id="rId3"/>
              </a:rPr>
              <a:t>http://publications.gbdirect.co.uk/c_book/</a:t>
            </a:r>
            <a:r>
              <a:rPr lang="de-DE" altLang="de-DE" smtClean="0"/>
              <a:t> )</a:t>
            </a:r>
          </a:p>
          <a:p>
            <a:r>
              <a:rPr lang="de-DE" altLang="de-DE" smtClean="0"/>
              <a:t>Scott Meyers: Effective C++ &amp; More Effective C++</a:t>
            </a:r>
          </a:p>
          <a:p>
            <a:r>
              <a:rPr lang="de-DE" altLang="de-DE" smtClean="0"/>
              <a:t>Helmut Schellong: Moderne C Programmierung [Springer]</a:t>
            </a:r>
            <a:br>
              <a:rPr lang="de-DE" altLang="de-DE" smtClean="0"/>
            </a:br>
            <a:r>
              <a:rPr lang="de-DE" altLang="de-DE" smtClean="0"/>
              <a:t>Ralf Schneeweiß: Moderne C++ Programmierung [Springer]</a:t>
            </a:r>
          </a:p>
          <a:p>
            <a:r>
              <a:rPr lang="de-DE" altLang="de-DE" smtClean="0"/>
              <a:t>Jürgen Wolf: Grundkurs C [Galileo] &amp;  Grundkurs C++ [Galileo]</a:t>
            </a:r>
          </a:p>
          <a:p>
            <a:r>
              <a:rPr lang="de-DE" altLang="de-DE" smtClean="0"/>
              <a:t>Bjarne Stroustrup: Einführung in die Programmierung mit C++</a:t>
            </a:r>
          </a:p>
          <a:p>
            <a:r>
              <a:rPr lang="de-DE" altLang="de-DE" smtClean="0"/>
              <a:t>TU München: Grundkurs C/C++</a:t>
            </a:r>
            <a:br>
              <a:rPr lang="de-DE" altLang="de-DE" smtClean="0"/>
            </a:br>
            <a:r>
              <a:rPr lang="de-DE" altLang="de-DE" smtClean="0">
                <a:hlinkClick r:id="rId4"/>
              </a:rPr>
              <a:t>http://www.ldv.ei.tum.de/lehre/programmierpraktikum-c/</a:t>
            </a:r>
            <a:r>
              <a:rPr lang="de-DE" altLang="de-DE" smtClean="0"/>
              <a:t>, </a:t>
            </a:r>
            <a:r>
              <a:rPr lang="de-DE" altLang="de-DE" smtClean="0">
                <a:hlinkClick r:id="rId5"/>
              </a:rPr>
              <a:t>http://www.ldv.ei.tum.de/lehre/grundkurs-c/</a:t>
            </a:r>
            <a:r>
              <a:rPr lang="de-DE" altLang="de-DE" smtClean="0"/>
              <a:t> </a:t>
            </a:r>
          </a:p>
          <a:p>
            <a:r>
              <a:rPr lang="de-DE" altLang="de-DE" smtClean="0"/>
              <a:t>FH Regensburg: Programmieren 1</a:t>
            </a:r>
            <a:br>
              <a:rPr lang="de-DE" altLang="de-DE" smtClean="0"/>
            </a:br>
            <a:r>
              <a:rPr lang="de-DE" altLang="de-DE" smtClean="0">
                <a:hlinkClick r:id="rId6"/>
              </a:rPr>
              <a:t>http://fbim.fh-regensburg.de/~sce39014/pg1/pg1-skript.pdf</a:t>
            </a:r>
            <a:r>
              <a:rPr lang="de-DE" altLang="de-DE" smtClean="0"/>
              <a:t/>
            </a:r>
            <a:br>
              <a:rPr lang="de-DE" altLang="de-DE" smtClean="0"/>
            </a:br>
            <a:r>
              <a:rPr lang="en-US" smtClean="0"/>
              <a:t>Heinz Tschabitscher: Einführung in C++</a:t>
            </a:r>
            <a:br>
              <a:rPr lang="en-US" smtClean="0"/>
            </a:br>
            <a:r>
              <a:rPr lang="en-US" smtClean="0">
                <a:hlinkClick r:id="rId7"/>
              </a:rPr>
              <a:t>http://ladedu.com/cpp/zum_mitnehmen/cpp_einf.pdf</a:t>
            </a:r>
            <a:r>
              <a:rPr lang="en-US" smtClean="0"/>
              <a:t> </a:t>
            </a:r>
          </a:p>
          <a:p>
            <a:r>
              <a:rPr lang="en-US" smtClean="0"/>
              <a:t>LearnCPP.com </a:t>
            </a:r>
            <a:r>
              <a:rPr lang="en-US" smtClean="0">
                <a:hlinkClick r:id="rId8"/>
              </a:rPr>
              <a:t>http://www.learncpp.com/</a:t>
            </a:r>
            <a:endParaRPr lang="en-US" smtClean="0"/>
          </a:p>
          <a:p>
            <a:r>
              <a:rPr lang="en-US" smtClean="0"/>
              <a:t>CProgramming.com </a:t>
            </a:r>
            <a:r>
              <a:rPr lang="en-US" smtClean="0">
                <a:hlinkClick r:id="rId9"/>
              </a:rPr>
              <a:t>http://www.cprogramming.com/</a:t>
            </a:r>
            <a:r>
              <a:rPr lang="en-US" smtClean="0"/>
              <a:t> </a:t>
            </a:r>
          </a:p>
          <a:p>
            <a:r>
              <a:rPr lang="de-DE" altLang="de-DE" smtClean="0"/>
              <a:t>Google C++ Style Guide: </a:t>
            </a:r>
            <a:r>
              <a:rPr lang="de-DE" altLang="de-DE" smtClean="0">
                <a:hlinkClick r:id="rId10"/>
              </a:rPr>
              <a:t>https://google.github.io/styleguide/cppguide.html</a:t>
            </a:r>
            <a:r>
              <a:rPr lang="de-DE" altLang="de-DE" smtClean="0"/>
              <a:t> </a:t>
            </a:r>
          </a:p>
          <a:p>
            <a:r>
              <a:rPr lang="de-DE" altLang="de-DE" smtClean="0"/>
              <a:t>Bytes'n'Objects: Kostenfreies Tutorial mit über 110 Lektionen: </a:t>
            </a:r>
            <a:r>
              <a:rPr lang="de-DE" altLang="de-DE" smtClean="0">
                <a:hlinkClick r:id="rId11"/>
              </a:rPr>
              <a:t>http://bytesnobjects.dev.geekbetrieb.de/cpp</a:t>
            </a:r>
            <a:r>
              <a:rPr lang="de-DE" altLang="de-DE" smtClean="0"/>
              <a:t> 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3858287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smtClean="0"/>
              <a:t>Implementierungsvererbung: Konflikte</a:t>
            </a:r>
            <a:endParaRPr lang="de-DE" altLang="de-DE" dirty="0" smtClean="0"/>
          </a:p>
        </p:txBody>
      </p:sp>
      <p:sp>
        <p:nvSpPr>
          <p:cNvPr id="18435" name="Rectangle 3"/>
          <p:cNvSpPr>
            <a:spLocks noGrp="1" noChangeArrowheads="1"/>
          </p:cNvSpPr>
          <p:nvPr>
            <p:ph idx="1"/>
          </p:nvPr>
        </p:nvSpPr>
        <p:spPr>
          <a:xfrm>
            <a:off x="250825" y="1484313"/>
            <a:ext cx="8137525" cy="865187"/>
          </a:xfrm>
        </p:spPr>
        <p:txBody>
          <a:bodyPr/>
          <a:lstStyle/>
          <a:p>
            <a:pPr eaLnBrk="1" hangingPunct="1"/>
            <a:r>
              <a:rPr lang="de-DE" altLang="de-DE" smtClean="0"/>
              <a:t>Auflösung der Mehrdeutigkeit durch Verwendung des vollständigen Namens </a:t>
            </a:r>
            <a:r>
              <a:rPr lang="de-DE" altLang="de-DE" smtClean="0">
                <a:sym typeface="Wingdings" charset="2"/>
              </a:rPr>
              <a:t>(</a:t>
            </a:r>
            <a:r>
              <a:rPr lang="de-DE" altLang="de-DE" b="1" smtClean="0">
                <a:sym typeface="Wingdings" charset="2"/>
              </a:rPr>
              <a:t>S</a:t>
            </a:r>
            <a:r>
              <a:rPr lang="de-DE" altLang="de-DE" b="1" smtClean="0"/>
              <a:t>cope-Operator ::</a:t>
            </a:r>
            <a:r>
              <a:rPr lang="de-DE" altLang="de-DE" smtClean="0"/>
              <a:t>)</a:t>
            </a:r>
          </a:p>
        </p:txBody>
      </p:sp>
      <p:sp>
        <p:nvSpPr>
          <p:cNvPr id="18437" name="Rectangle 9"/>
          <p:cNvSpPr>
            <a:spLocks noChangeArrowheads="1"/>
          </p:cNvSpPr>
          <p:nvPr/>
        </p:nvSpPr>
        <p:spPr bwMode="auto">
          <a:xfrm>
            <a:off x="1257301" y="4149725"/>
            <a:ext cx="18034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StudentAssistant</a:t>
            </a:r>
          </a:p>
        </p:txBody>
      </p:sp>
      <p:sp>
        <p:nvSpPr>
          <p:cNvPr id="18438" name="Rectangle 10"/>
          <p:cNvSpPr>
            <a:spLocks noChangeArrowheads="1"/>
          </p:cNvSpPr>
          <p:nvPr/>
        </p:nvSpPr>
        <p:spPr bwMode="auto">
          <a:xfrm>
            <a:off x="1257301" y="4438650"/>
            <a:ext cx="1803400" cy="714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39" name="Rectangle 11"/>
          <p:cNvSpPr>
            <a:spLocks noChangeArrowheads="1"/>
          </p:cNvSpPr>
          <p:nvPr/>
        </p:nvSpPr>
        <p:spPr bwMode="auto">
          <a:xfrm>
            <a:off x="1257301" y="4510088"/>
            <a:ext cx="1803400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40" name="Rectangle 12"/>
          <p:cNvSpPr>
            <a:spLocks noChangeArrowheads="1"/>
          </p:cNvSpPr>
          <p:nvPr/>
        </p:nvSpPr>
        <p:spPr bwMode="auto">
          <a:xfrm>
            <a:off x="538163" y="2852738"/>
            <a:ext cx="1512887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</a:t>
            </a:r>
          </a:p>
        </p:txBody>
      </p:sp>
      <p:sp>
        <p:nvSpPr>
          <p:cNvPr id="18441" name="Rectangle 13"/>
          <p:cNvSpPr>
            <a:spLocks noChangeArrowheads="1"/>
          </p:cNvSpPr>
          <p:nvPr/>
        </p:nvSpPr>
        <p:spPr bwMode="auto">
          <a:xfrm>
            <a:off x="539750" y="3141663"/>
            <a:ext cx="1512888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+name : string</a:t>
            </a:r>
          </a:p>
        </p:txBody>
      </p:sp>
      <p:sp>
        <p:nvSpPr>
          <p:cNvPr id="18442" name="Rectangle 14"/>
          <p:cNvSpPr>
            <a:spLocks noChangeArrowheads="1"/>
          </p:cNvSpPr>
          <p:nvPr/>
        </p:nvSpPr>
        <p:spPr bwMode="auto">
          <a:xfrm>
            <a:off x="539750" y="3430588"/>
            <a:ext cx="1512888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43" name="AutoShape 15"/>
          <p:cNvSpPr>
            <a:spLocks noChangeArrowheads="1"/>
          </p:cNvSpPr>
          <p:nvPr/>
        </p:nvSpPr>
        <p:spPr bwMode="auto">
          <a:xfrm>
            <a:off x="1117600" y="3502025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44" name="Line 16"/>
          <p:cNvSpPr>
            <a:spLocks noChangeShapeType="1"/>
          </p:cNvSpPr>
          <p:nvPr/>
        </p:nvSpPr>
        <p:spPr bwMode="auto">
          <a:xfrm>
            <a:off x="1189038" y="3717925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8445" name="Rectangle 17"/>
          <p:cNvSpPr>
            <a:spLocks noChangeArrowheads="1"/>
          </p:cNvSpPr>
          <p:nvPr/>
        </p:nvSpPr>
        <p:spPr bwMode="auto">
          <a:xfrm>
            <a:off x="2268538" y="2852738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 smtClean="0"/>
              <a:t>Employee</a:t>
            </a:r>
            <a:endParaRPr lang="de-DE" altLang="de-DE" sz="1600" b="0"/>
          </a:p>
        </p:txBody>
      </p:sp>
      <p:sp>
        <p:nvSpPr>
          <p:cNvPr id="18446" name="Rectangle 18"/>
          <p:cNvSpPr>
            <a:spLocks noChangeArrowheads="1"/>
          </p:cNvSpPr>
          <p:nvPr/>
        </p:nvSpPr>
        <p:spPr bwMode="auto">
          <a:xfrm>
            <a:off x="2268538" y="3430588"/>
            <a:ext cx="1511300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47" name="Line 19"/>
          <p:cNvSpPr>
            <a:spLocks noChangeShapeType="1"/>
          </p:cNvSpPr>
          <p:nvPr/>
        </p:nvSpPr>
        <p:spPr bwMode="auto">
          <a:xfrm>
            <a:off x="1189038" y="3862388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8448" name="Line 20"/>
          <p:cNvSpPr>
            <a:spLocks noChangeShapeType="1"/>
          </p:cNvSpPr>
          <p:nvPr/>
        </p:nvSpPr>
        <p:spPr bwMode="auto">
          <a:xfrm>
            <a:off x="2052638" y="3862388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8449" name="AutoShape 21"/>
          <p:cNvSpPr>
            <a:spLocks noChangeArrowheads="1"/>
          </p:cNvSpPr>
          <p:nvPr/>
        </p:nvSpPr>
        <p:spPr bwMode="auto">
          <a:xfrm>
            <a:off x="3060700" y="3502025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50" name="Line 22"/>
          <p:cNvSpPr>
            <a:spLocks noChangeShapeType="1"/>
          </p:cNvSpPr>
          <p:nvPr/>
        </p:nvSpPr>
        <p:spPr bwMode="auto">
          <a:xfrm>
            <a:off x="3132138" y="3717925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8451" name="Line 23"/>
          <p:cNvSpPr>
            <a:spLocks noChangeShapeType="1"/>
          </p:cNvSpPr>
          <p:nvPr/>
        </p:nvSpPr>
        <p:spPr bwMode="auto">
          <a:xfrm>
            <a:off x="2268538" y="3862388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8452" name="Line 24"/>
          <p:cNvSpPr>
            <a:spLocks noChangeShapeType="1"/>
          </p:cNvSpPr>
          <p:nvPr/>
        </p:nvSpPr>
        <p:spPr bwMode="auto">
          <a:xfrm>
            <a:off x="2268538" y="3862388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8453" name="Rectangle 25"/>
          <p:cNvSpPr>
            <a:spLocks noChangeArrowheads="1"/>
          </p:cNvSpPr>
          <p:nvPr/>
        </p:nvSpPr>
        <p:spPr bwMode="auto">
          <a:xfrm>
            <a:off x="2268538" y="3141663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+name : string</a:t>
            </a:r>
          </a:p>
        </p:txBody>
      </p:sp>
      <p:sp>
        <p:nvSpPr>
          <p:cNvPr id="31" name="Abgerundete rechteckige Legende 30"/>
          <p:cNvSpPr/>
          <p:nvPr/>
        </p:nvSpPr>
        <p:spPr>
          <a:xfrm>
            <a:off x="4586140" y="5414963"/>
            <a:ext cx="3010196" cy="652462"/>
          </a:xfrm>
          <a:prstGeom prst="wedgeRoundRectCallout">
            <a:avLst>
              <a:gd name="adj1" fmla="val -16127"/>
              <a:gd name="adj2" fmla="val -13523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 err="1" smtClean="0">
                <a:solidFill>
                  <a:schemeClr val="bg1"/>
                </a:solidFill>
              </a:rPr>
              <a:t>Scope</a:t>
            </a:r>
            <a:r>
              <a:rPr lang="de-DE" b="1" dirty="0" smtClean="0">
                <a:solidFill>
                  <a:schemeClr val="bg1"/>
                </a:solidFill>
              </a:rPr>
              <a:t>-Operator nötig!</a:t>
            </a:r>
            <a:endParaRPr lang="de-DE" b="1" dirty="0">
              <a:solidFill>
                <a:schemeClr val="bg1"/>
              </a:solidFill>
            </a:endParaRPr>
          </a:p>
        </p:txBody>
      </p:sp>
      <p:sp>
        <p:nvSpPr>
          <p:cNvPr id="3" name="Gefaltete Ecke 2"/>
          <p:cNvSpPr/>
          <p:nvPr/>
        </p:nvSpPr>
        <p:spPr>
          <a:xfrm>
            <a:off x="3923928" y="2434914"/>
            <a:ext cx="5183250" cy="2897588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/>
            <a:r>
              <a:rPr lang="en-US" sz="1400" b="1" dirty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dirty="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&lt;string&gt;</a:t>
            </a:r>
          </a:p>
          <a:p>
            <a:pPr algn="l"/>
            <a:endParaRPr lang="en-US" sz="14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dirty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dirty="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1400" b="1" dirty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dirty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 dirty="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};</a:t>
            </a: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   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dirty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 dirty="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};</a:t>
            </a:r>
          </a:p>
          <a:p>
            <a:pPr algn="l"/>
            <a:endParaRPr lang="en-US" sz="14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b="1" dirty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dirty="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</a:p>
          <a:p>
            <a:pPr algn="l"/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  <a:endParaRPr lang="en-US" sz="1400" dirty="0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endParaRPr lang="en-US" sz="14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dirty="0" err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  <a:endParaRPr lang="en-US" sz="14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StudentAssistant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 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 =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endParaRPr lang="en-US" sz="1400" b="1" dirty="0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h-&gt;</a:t>
            </a:r>
            <a:r>
              <a:rPr lang="en-US" sz="1400" dirty="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 dirty="0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"Christian"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endParaRPr lang="en-US" sz="1400" dirty="0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h-&gt;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 dirty="0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"Mark"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endParaRPr lang="en-US" sz="1400" dirty="0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33" name="Gruppieren 32"/>
          <p:cNvGrpSpPr/>
          <p:nvPr/>
        </p:nvGrpSpPr>
        <p:grpSpPr>
          <a:xfrm>
            <a:off x="22795" y="4609074"/>
            <a:ext cx="3597915" cy="1628238"/>
            <a:chOff x="22795" y="4609074"/>
            <a:chExt cx="3597915" cy="1628238"/>
          </a:xfrm>
        </p:grpSpPr>
        <p:sp>
          <p:nvSpPr>
            <p:cNvPr id="34" name="Rectangle 28"/>
            <p:cNvSpPr>
              <a:spLocks noChangeArrowheads="1"/>
            </p:cNvSpPr>
            <p:nvPr/>
          </p:nvSpPr>
          <p:spPr bwMode="auto">
            <a:xfrm>
              <a:off x="2171700" y="5090533"/>
              <a:ext cx="1348740" cy="93803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 </a:t>
              </a:r>
              <a:r>
                <a:rPr lang="de-DE" altLang="de-DE" sz="1600" b="0" smtClean="0">
                  <a:solidFill>
                    <a:schemeClr val="bg1"/>
                  </a:solidFill>
                </a:rPr>
                <a:t>StudentAss.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  <p:sp>
          <p:nvSpPr>
            <p:cNvPr id="35" name="Rectangle 26"/>
            <p:cNvSpPr>
              <a:spLocks noChangeArrowheads="1"/>
            </p:cNvSpPr>
            <p:nvPr/>
          </p:nvSpPr>
          <p:spPr bwMode="auto">
            <a:xfrm>
              <a:off x="2195513" y="5163385"/>
              <a:ext cx="1296987" cy="288925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:Student</a:t>
              </a:r>
            </a:p>
          </p:txBody>
        </p:sp>
        <p:sp>
          <p:nvSpPr>
            <p:cNvPr id="36" name="Rectangle 27"/>
            <p:cNvSpPr>
              <a:spLocks noChangeArrowheads="1"/>
            </p:cNvSpPr>
            <p:nvPr/>
          </p:nvSpPr>
          <p:spPr bwMode="auto">
            <a:xfrm>
              <a:off x="2195513" y="5450722"/>
              <a:ext cx="1296987" cy="288925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:Employee</a:t>
              </a:r>
            </a:p>
          </p:txBody>
        </p:sp>
        <p:sp>
          <p:nvSpPr>
            <p:cNvPr id="37" name="AutoShape 29"/>
            <p:cNvSpPr>
              <a:spLocks/>
            </p:cNvSpPr>
            <p:nvPr/>
          </p:nvSpPr>
          <p:spPr bwMode="auto">
            <a:xfrm>
              <a:off x="1943100" y="5090533"/>
              <a:ext cx="215900" cy="938039"/>
            </a:xfrm>
            <a:prstGeom prst="leftBrace">
              <a:avLst>
                <a:gd name="adj1" fmla="val 62355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38" name="Text Box 30"/>
            <p:cNvSpPr txBox="1">
              <a:spLocks noChangeArrowheads="1"/>
            </p:cNvSpPr>
            <p:nvPr/>
          </p:nvSpPr>
          <p:spPr bwMode="auto">
            <a:xfrm>
              <a:off x="22795" y="5304671"/>
              <a:ext cx="2048959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Instanz der 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smtClean="0">
                  <a:latin typeface="Consolas" panose="020B0609020204030204" pitchFamily="49" charset="0"/>
                  <a:ea typeface="+mn-ea"/>
                  <a:cs typeface="Consolas" panose="020B0609020204030204" pitchFamily="49" charset="0"/>
                </a:rPr>
                <a:t>StudentAssistant</a:t>
              </a:r>
              <a:r>
                <a:rPr lang="de-DE" altLang="de-DE" sz="1600" b="0" smtClean="0"/>
                <a:t>-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/>
                <a:t>Klasse</a:t>
              </a:r>
              <a:endParaRPr lang="de-DE" altLang="de-DE" sz="1600" b="0"/>
            </a:p>
          </p:txBody>
        </p:sp>
        <p:sp>
          <p:nvSpPr>
            <p:cNvPr id="39" name="Textfeld 38"/>
            <p:cNvSpPr txBox="1"/>
            <p:nvPr/>
          </p:nvSpPr>
          <p:spPr>
            <a:xfrm>
              <a:off x="2051050" y="4609074"/>
              <a:ext cx="1569660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smtClean="0"/>
                <a:t>Speicherbild</a:t>
              </a:r>
              <a:endParaRPr lang="en-US" b="1" dirty="0"/>
            </a:p>
          </p:txBody>
        </p:sp>
        <p:sp>
          <p:nvSpPr>
            <p:cNvPr id="40" name="Rechteck 39"/>
            <p:cNvSpPr/>
            <p:nvPr/>
          </p:nvSpPr>
          <p:spPr bwMode="auto">
            <a:xfrm>
              <a:off x="2159001" y="4941887"/>
              <a:ext cx="1376680" cy="1295425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dirty="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</p:grpSp>
      <p:cxnSp>
        <p:nvCxnSpPr>
          <p:cNvPr id="41" name="Gerade Verbindung mit Pfeil 40"/>
          <p:cNvCxnSpPr/>
          <p:nvPr/>
        </p:nvCxnSpPr>
        <p:spPr bwMode="auto">
          <a:xfrm flipH="1">
            <a:off x="3492500" y="4365104"/>
            <a:ext cx="647452" cy="94274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Gerade Verbindung mit Pfeil 41"/>
          <p:cNvCxnSpPr/>
          <p:nvPr/>
        </p:nvCxnSpPr>
        <p:spPr bwMode="auto">
          <a:xfrm flipH="1">
            <a:off x="3492500" y="4581525"/>
            <a:ext cx="647452" cy="101366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3" name="Textfeld 42"/>
          <p:cNvSpPr txBox="1"/>
          <p:nvPr/>
        </p:nvSpPr>
        <p:spPr>
          <a:xfrm>
            <a:off x="3707747" y="4391625"/>
            <a:ext cx="248786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!</a:t>
            </a:r>
            <a:endParaRPr lang="en-US"/>
          </a:p>
        </p:txBody>
      </p:sp>
      <p:sp>
        <p:nvSpPr>
          <p:cNvPr id="44" name="Textfeld 43"/>
          <p:cNvSpPr txBox="1"/>
          <p:nvPr/>
        </p:nvSpPr>
        <p:spPr>
          <a:xfrm>
            <a:off x="3713536" y="5255785"/>
            <a:ext cx="248786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!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080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/>
              <a:t>Implementierungsvererb.: Speicherproblematik</a:t>
            </a:r>
            <a:endParaRPr lang="de-DE" altLang="de-DE" dirty="0" smtClean="0"/>
          </a:p>
        </p:txBody>
      </p:sp>
      <p:sp>
        <p:nvSpPr>
          <p:cNvPr id="19460" name="Rectangle 3"/>
          <p:cNvSpPr>
            <a:spLocks noGrp="1" noChangeArrowheads="1"/>
          </p:cNvSpPr>
          <p:nvPr>
            <p:ph idx="1"/>
          </p:nvPr>
        </p:nvSpPr>
        <p:spPr>
          <a:xfrm>
            <a:off x="250825" y="1484313"/>
            <a:ext cx="5329287" cy="865187"/>
          </a:xfrm>
        </p:spPr>
        <p:txBody>
          <a:bodyPr/>
          <a:lstStyle/>
          <a:p>
            <a:pPr eaLnBrk="1" hangingPunct="1"/>
            <a:r>
              <a:rPr lang="de-DE" altLang="de-DE" b="1" smtClean="0"/>
              <a:t>Mehrfach geerbte Oberklassen führen auch zur unnötigen Bindung von Speicher</a:t>
            </a:r>
          </a:p>
          <a:p>
            <a:pPr eaLnBrk="1" hangingPunct="1"/>
            <a:endParaRPr lang="de-DE" altLang="de-DE" b="1" smtClean="0"/>
          </a:p>
        </p:txBody>
      </p:sp>
      <p:sp>
        <p:nvSpPr>
          <p:cNvPr id="19470" name="Rectangle 42"/>
          <p:cNvSpPr>
            <a:spLocks noChangeArrowheads="1"/>
          </p:cNvSpPr>
          <p:nvPr/>
        </p:nvSpPr>
        <p:spPr bwMode="auto">
          <a:xfrm>
            <a:off x="1127765" y="5791886"/>
            <a:ext cx="1655762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StudentAssistant</a:t>
            </a:r>
          </a:p>
        </p:txBody>
      </p:sp>
      <p:sp>
        <p:nvSpPr>
          <p:cNvPr id="19471" name="Rectangle 43"/>
          <p:cNvSpPr>
            <a:spLocks noChangeArrowheads="1"/>
          </p:cNvSpPr>
          <p:nvPr/>
        </p:nvSpPr>
        <p:spPr bwMode="auto">
          <a:xfrm>
            <a:off x="1127765" y="6080811"/>
            <a:ext cx="1655762" cy="714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72" name="Rectangle 44"/>
          <p:cNvSpPr>
            <a:spLocks noChangeArrowheads="1"/>
          </p:cNvSpPr>
          <p:nvPr/>
        </p:nvSpPr>
        <p:spPr bwMode="auto">
          <a:xfrm>
            <a:off x="1127765" y="6152249"/>
            <a:ext cx="1655762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73" name="Rectangle 45"/>
          <p:cNvSpPr>
            <a:spLocks noChangeArrowheads="1"/>
          </p:cNvSpPr>
          <p:nvPr/>
        </p:nvSpPr>
        <p:spPr bwMode="auto">
          <a:xfrm>
            <a:off x="334015" y="4494899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</a:t>
            </a:r>
          </a:p>
        </p:txBody>
      </p:sp>
      <p:sp>
        <p:nvSpPr>
          <p:cNvPr id="19474" name="Rectangle 46"/>
          <p:cNvSpPr>
            <a:spLocks noChangeArrowheads="1"/>
          </p:cNvSpPr>
          <p:nvPr/>
        </p:nvSpPr>
        <p:spPr bwMode="auto">
          <a:xfrm>
            <a:off x="335602" y="4783824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+matrikelNr : int</a:t>
            </a:r>
          </a:p>
        </p:txBody>
      </p:sp>
      <p:sp>
        <p:nvSpPr>
          <p:cNvPr id="19475" name="Rectangle 47"/>
          <p:cNvSpPr>
            <a:spLocks noChangeArrowheads="1"/>
          </p:cNvSpPr>
          <p:nvPr/>
        </p:nvSpPr>
        <p:spPr bwMode="auto">
          <a:xfrm>
            <a:off x="335602" y="5072749"/>
            <a:ext cx="1511300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76" name="AutoShape 48"/>
          <p:cNvSpPr>
            <a:spLocks noChangeArrowheads="1"/>
          </p:cNvSpPr>
          <p:nvPr/>
        </p:nvSpPr>
        <p:spPr bwMode="auto">
          <a:xfrm>
            <a:off x="911865" y="5144186"/>
            <a:ext cx="144462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77" name="Line 49"/>
          <p:cNvSpPr>
            <a:spLocks noChangeShapeType="1"/>
          </p:cNvSpPr>
          <p:nvPr/>
        </p:nvSpPr>
        <p:spPr bwMode="auto">
          <a:xfrm>
            <a:off x="983302" y="5360086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78" name="Rectangle 50"/>
          <p:cNvSpPr>
            <a:spLocks noChangeArrowheads="1"/>
          </p:cNvSpPr>
          <p:nvPr/>
        </p:nvSpPr>
        <p:spPr bwMode="auto">
          <a:xfrm>
            <a:off x="2062802" y="4494899"/>
            <a:ext cx="1512888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 smtClean="0"/>
              <a:t>Employee</a:t>
            </a:r>
            <a:endParaRPr lang="de-DE" altLang="de-DE" sz="1600" b="0"/>
          </a:p>
        </p:txBody>
      </p:sp>
      <p:sp>
        <p:nvSpPr>
          <p:cNvPr id="19479" name="Rectangle 51"/>
          <p:cNvSpPr>
            <a:spLocks noChangeArrowheads="1"/>
          </p:cNvSpPr>
          <p:nvPr/>
        </p:nvSpPr>
        <p:spPr bwMode="auto">
          <a:xfrm>
            <a:off x="2062802" y="5072749"/>
            <a:ext cx="1512888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80" name="Line 52"/>
          <p:cNvSpPr>
            <a:spLocks noChangeShapeType="1"/>
          </p:cNvSpPr>
          <p:nvPr/>
        </p:nvSpPr>
        <p:spPr bwMode="auto">
          <a:xfrm>
            <a:off x="983302" y="5504549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81" name="Line 53"/>
          <p:cNvSpPr>
            <a:spLocks noChangeShapeType="1"/>
          </p:cNvSpPr>
          <p:nvPr/>
        </p:nvSpPr>
        <p:spPr bwMode="auto">
          <a:xfrm>
            <a:off x="1846902" y="5504549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82" name="AutoShape 54"/>
          <p:cNvSpPr>
            <a:spLocks noChangeArrowheads="1"/>
          </p:cNvSpPr>
          <p:nvPr/>
        </p:nvSpPr>
        <p:spPr bwMode="auto">
          <a:xfrm>
            <a:off x="2854965" y="5144186"/>
            <a:ext cx="144462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83" name="Line 55"/>
          <p:cNvSpPr>
            <a:spLocks noChangeShapeType="1"/>
          </p:cNvSpPr>
          <p:nvPr/>
        </p:nvSpPr>
        <p:spPr bwMode="auto">
          <a:xfrm>
            <a:off x="2926402" y="5360086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84" name="Line 56"/>
          <p:cNvSpPr>
            <a:spLocks noChangeShapeType="1"/>
          </p:cNvSpPr>
          <p:nvPr/>
        </p:nvSpPr>
        <p:spPr bwMode="auto">
          <a:xfrm>
            <a:off x="2062802" y="5504549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85" name="Line 57"/>
          <p:cNvSpPr>
            <a:spLocks noChangeShapeType="1"/>
          </p:cNvSpPr>
          <p:nvPr/>
        </p:nvSpPr>
        <p:spPr bwMode="auto">
          <a:xfrm>
            <a:off x="2062802" y="5504549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86" name="Rectangle 58"/>
          <p:cNvSpPr>
            <a:spLocks noChangeArrowheads="1"/>
          </p:cNvSpPr>
          <p:nvPr/>
        </p:nvSpPr>
        <p:spPr bwMode="auto">
          <a:xfrm>
            <a:off x="1127765" y="3486836"/>
            <a:ext cx="1655762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+name : string</a:t>
            </a:r>
          </a:p>
        </p:txBody>
      </p:sp>
      <p:sp>
        <p:nvSpPr>
          <p:cNvPr id="19487" name="Rectangle 59"/>
          <p:cNvSpPr>
            <a:spLocks noChangeArrowheads="1"/>
          </p:cNvSpPr>
          <p:nvPr/>
        </p:nvSpPr>
        <p:spPr bwMode="auto">
          <a:xfrm>
            <a:off x="1127765" y="3197911"/>
            <a:ext cx="1655762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Person</a:t>
            </a:r>
          </a:p>
        </p:txBody>
      </p:sp>
      <p:sp>
        <p:nvSpPr>
          <p:cNvPr id="19488" name="Rectangle 60"/>
          <p:cNvSpPr>
            <a:spLocks noChangeArrowheads="1"/>
          </p:cNvSpPr>
          <p:nvPr/>
        </p:nvSpPr>
        <p:spPr bwMode="auto">
          <a:xfrm>
            <a:off x="1127765" y="3774174"/>
            <a:ext cx="1655762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89" name="AutoShape 61"/>
          <p:cNvSpPr>
            <a:spLocks noChangeArrowheads="1"/>
          </p:cNvSpPr>
          <p:nvPr/>
        </p:nvSpPr>
        <p:spPr bwMode="auto">
          <a:xfrm>
            <a:off x="2064390" y="3847199"/>
            <a:ext cx="144462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90" name="Line 62"/>
          <p:cNvSpPr>
            <a:spLocks noChangeShapeType="1"/>
          </p:cNvSpPr>
          <p:nvPr/>
        </p:nvSpPr>
        <p:spPr bwMode="auto">
          <a:xfrm>
            <a:off x="2135827" y="4063099"/>
            <a:ext cx="0" cy="144462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91" name="Line 63"/>
          <p:cNvSpPr>
            <a:spLocks noChangeShapeType="1"/>
          </p:cNvSpPr>
          <p:nvPr/>
        </p:nvSpPr>
        <p:spPr bwMode="auto">
          <a:xfrm>
            <a:off x="2135827" y="4207561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92" name="Line 64"/>
          <p:cNvSpPr>
            <a:spLocks noChangeShapeType="1"/>
          </p:cNvSpPr>
          <p:nvPr/>
        </p:nvSpPr>
        <p:spPr bwMode="auto">
          <a:xfrm>
            <a:off x="2999427" y="4207561"/>
            <a:ext cx="0" cy="287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93" name="AutoShape 65"/>
          <p:cNvSpPr>
            <a:spLocks noChangeArrowheads="1"/>
          </p:cNvSpPr>
          <p:nvPr/>
        </p:nvSpPr>
        <p:spPr bwMode="auto">
          <a:xfrm>
            <a:off x="1775465" y="3847199"/>
            <a:ext cx="144462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94" name="Line 66"/>
          <p:cNvSpPr>
            <a:spLocks noChangeShapeType="1"/>
          </p:cNvSpPr>
          <p:nvPr/>
        </p:nvSpPr>
        <p:spPr bwMode="auto">
          <a:xfrm>
            <a:off x="1846902" y="4063099"/>
            <a:ext cx="0" cy="144462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95" name="Line 67"/>
          <p:cNvSpPr>
            <a:spLocks noChangeShapeType="1"/>
          </p:cNvSpPr>
          <p:nvPr/>
        </p:nvSpPr>
        <p:spPr bwMode="auto">
          <a:xfrm>
            <a:off x="983302" y="4207561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96" name="Line 68"/>
          <p:cNvSpPr>
            <a:spLocks noChangeShapeType="1"/>
          </p:cNvSpPr>
          <p:nvPr/>
        </p:nvSpPr>
        <p:spPr bwMode="auto">
          <a:xfrm>
            <a:off x="983302" y="4207561"/>
            <a:ext cx="0" cy="287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97" name="Rectangle 69"/>
          <p:cNvSpPr>
            <a:spLocks noChangeArrowheads="1"/>
          </p:cNvSpPr>
          <p:nvPr/>
        </p:nvSpPr>
        <p:spPr bwMode="auto">
          <a:xfrm>
            <a:off x="2062802" y="4783824"/>
            <a:ext cx="1512888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+personalNr : int</a:t>
            </a:r>
          </a:p>
        </p:txBody>
      </p:sp>
      <p:sp>
        <p:nvSpPr>
          <p:cNvPr id="46" name="Abgerundete rechteckige Legende 45"/>
          <p:cNvSpPr/>
          <p:nvPr/>
        </p:nvSpPr>
        <p:spPr>
          <a:xfrm>
            <a:off x="2843063" y="2618473"/>
            <a:ext cx="2232025" cy="868363"/>
          </a:xfrm>
          <a:prstGeom prst="wedgeRoundRectCallout">
            <a:avLst>
              <a:gd name="adj1" fmla="val -66503"/>
              <a:gd name="adj2" fmla="val 2843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Mehrfach geerbte Oberklasse</a:t>
            </a:r>
          </a:p>
        </p:txBody>
      </p:sp>
      <p:grpSp>
        <p:nvGrpSpPr>
          <p:cNvPr id="2" name="Gruppieren 1"/>
          <p:cNvGrpSpPr/>
          <p:nvPr/>
        </p:nvGrpSpPr>
        <p:grpSpPr>
          <a:xfrm>
            <a:off x="5254276" y="1414694"/>
            <a:ext cx="3696653" cy="2239618"/>
            <a:chOff x="4491993" y="2399151"/>
            <a:chExt cx="3696653" cy="2239618"/>
          </a:xfrm>
        </p:grpSpPr>
        <p:sp>
          <p:nvSpPr>
            <p:cNvPr id="47" name="Rectangle 28"/>
            <p:cNvSpPr>
              <a:spLocks noChangeArrowheads="1"/>
            </p:cNvSpPr>
            <p:nvPr/>
          </p:nvSpPr>
          <p:spPr bwMode="auto">
            <a:xfrm>
              <a:off x="6052505" y="2761957"/>
              <a:ext cx="2105230" cy="172677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 StudentAssistant</a:t>
              </a:r>
            </a:p>
          </p:txBody>
        </p:sp>
        <p:sp>
          <p:nvSpPr>
            <p:cNvPr id="48" name="Rectangle 26"/>
            <p:cNvSpPr>
              <a:spLocks noChangeArrowheads="1"/>
            </p:cNvSpPr>
            <p:nvPr/>
          </p:nvSpPr>
          <p:spPr bwMode="auto">
            <a:xfrm>
              <a:off x="6076318" y="2834983"/>
              <a:ext cx="2024449" cy="676817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:Student</a:t>
              </a:r>
            </a:p>
          </p:txBody>
        </p:sp>
        <p:sp>
          <p:nvSpPr>
            <p:cNvPr id="49" name="Rectangle 27"/>
            <p:cNvSpPr>
              <a:spLocks noChangeArrowheads="1"/>
            </p:cNvSpPr>
            <p:nvPr/>
          </p:nvSpPr>
          <p:spPr bwMode="auto">
            <a:xfrm>
              <a:off x="6076318" y="3518912"/>
              <a:ext cx="2024449" cy="676817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:Employee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  <p:sp>
          <p:nvSpPr>
            <p:cNvPr id="50" name="AutoShape 29"/>
            <p:cNvSpPr>
              <a:spLocks/>
            </p:cNvSpPr>
            <p:nvPr/>
          </p:nvSpPr>
          <p:spPr bwMode="auto">
            <a:xfrm>
              <a:off x="5823905" y="2781300"/>
              <a:ext cx="215900" cy="1707435"/>
            </a:xfrm>
            <a:prstGeom prst="leftBrace">
              <a:avLst>
                <a:gd name="adj1" fmla="val 62355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51" name="Text Box 30"/>
            <p:cNvSpPr txBox="1">
              <a:spLocks noChangeArrowheads="1"/>
            </p:cNvSpPr>
            <p:nvPr/>
          </p:nvSpPr>
          <p:spPr bwMode="auto">
            <a:xfrm>
              <a:off x="4491993" y="3364161"/>
              <a:ext cx="1316386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/>
                <a:t>Instanz der </a:t>
              </a:r>
              <a:endParaRPr lang="de-DE" altLang="de-DE" sz="1600" b="0"/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>
                  <a:latin typeface="Consolas" panose="020B0609020204030204" pitchFamily="49" charset="0"/>
                  <a:ea typeface="+mn-ea"/>
                  <a:cs typeface="Consolas" panose="020B0609020204030204" pitchFamily="49" charset="0"/>
                </a:rPr>
                <a:t>HiWi</a:t>
              </a:r>
              <a:r>
                <a:rPr lang="de-DE" altLang="de-DE" sz="1600" b="0"/>
                <a:t>-Klasse</a:t>
              </a:r>
            </a:p>
          </p:txBody>
        </p:sp>
        <p:sp>
          <p:nvSpPr>
            <p:cNvPr id="52" name="Textfeld 51"/>
            <p:cNvSpPr txBox="1"/>
            <p:nvPr/>
          </p:nvSpPr>
          <p:spPr>
            <a:xfrm>
              <a:off x="6329395" y="2399151"/>
              <a:ext cx="1569660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smtClean="0"/>
                <a:t>Speicherbild</a:t>
              </a:r>
              <a:endParaRPr lang="en-US" b="1" dirty="0"/>
            </a:p>
          </p:txBody>
        </p:sp>
        <p:sp>
          <p:nvSpPr>
            <p:cNvPr id="53" name="Rechteck 52"/>
            <p:cNvSpPr/>
            <p:nvPr/>
          </p:nvSpPr>
          <p:spPr bwMode="auto">
            <a:xfrm>
              <a:off x="6039805" y="2691337"/>
              <a:ext cx="2148841" cy="1947432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dirty="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  <p:sp>
          <p:nvSpPr>
            <p:cNvPr id="54" name="Rectangle 26"/>
            <p:cNvSpPr>
              <a:spLocks noChangeArrowheads="1"/>
            </p:cNvSpPr>
            <p:nvPr/>
          </p:nvSpPr>
          <p:spPr bwMode="auto">
            <a:xfrm>
              <a:off x="6156177" y="2876558"/>
              <a:ext cx="1864730" cy="34187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:Person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  <p:sp>
          <p:nvSpPr>
            <p:cNvPr id="55" name="Rectangle 26"/>
            <p:cNvSpPr>
              <a:spLocks noChangeArrowheads="1"/>
            </p:cNvSpPr>
            <p:nvPr/>
          </p:nvSpPr>
          <p:spPr bwMode="auto">
            <a:xfrm>
              <a:off x="6156177" y="3553509"/>
              <a:ext cx="1864730" cy="34187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:Person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</p:grpSp>
      <p:sp>
        <p:nvSpPr>
          <p:cNvPr id="43" name="Gefaltete Ecke 42"/>
          <p:cNvSpPr/>
          <p:nvPr/>
        </p:nvSpPr>
        <p:spPr>
          <a:xfrm>
            <a:off x="3900297" y="3809892"/>
            <a:ext cx="5183250" cy="2675928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/>
            <a:r>
              <a:rPr lang="en-US" sz="1400" b="1" dirty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dirty="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&lt;string&gt;</a:t>
            </a: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       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std::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};</a:t>
            </a: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: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  <a:endParaRPr lang="en-US" sz="1400" dirty="0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    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  <a:endParaRPr lang="en-US" sz="1400" dirty="0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endParaRPr lang="en-US" sz="1400" b="1" smtClean="0">
              <a:solidFill>
                <a:srgbClr val="7F005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 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b="1" dirty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dirty="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b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 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</a:p>
          <a:p>
            <a:pPr algn="l"/>
            <a:endParaRPr lang="en-US" sz="14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dirty="0" err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  <a:endParaRPr lang="en-US" sz="14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StudentAssistant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 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 =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 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endParaRPr lang="en-US" sz="1400" b="1" dirty="0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h-&gt;</a:t>
            </a:r>
            <a:r>
              <a:rPr lang="en-US" sz="1400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"Christian"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4" name="Abgerundete rechteckige Legende 43"/>
          <p:cNvSpPr/>
          <p:nvPr/>
        </p:nvSpPr>
        <p:spPr>
          <a:xfrm>
            <a:off x="6611556" y="5502166"/>
            <a:ext cx="2232025" cy="868363"/>
          </a:xfrm>
          <a:prstGeom prst="wedgeRoundRectCallout">
            <a:avLst>
              <a:gd name="adj1" fmla="val -60548"/>
              <a:gd name="adj2" fmla="val 2082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Fehler</a:t>
            </a:r>
            <a:r>
              <a:rPr lang="de-DE" smtClean="0">
                <a:solidFill>
                  <a:schemeClr val="bg1"/>
                </a:solidFill>
              </a:rPr>
              <a:t>! </a:t>
            </a:r>
            <a:r>
              <a:rPr lang="de-DE" dirty="0">
                <a:solidFill>
                  <a:schemeClr val="bg1"/>
                </a:solidFill>
              </a:rPr>
              <a:t>Keine eindeutige Zuweisung …</a:t>
            </a:r>
          </a:p>
        </p:txBody>
      </p:sp>
      <p:sp>
        <p:nvSpPr>
          <p:cNvPr id="45" name="Textfeld 44"/>
          <p:cNvSpPr txBox="1"/>
          <p:nvPr/>
        </p:nvSpPr>
        <p:spPr>
          <a:xfrm>
            <a:off x="8494767" y="5603948"/>
            <a:ext cx="697627" cy="6647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>
                <a:solidFill>
                  <a:srgbClr val="C00000"/>
                </a:solidFill>
              </a:rPr>
              <a:t>❌</a:t>
            </a:r>
            <a:endParaRPr lang="en-US" sz="4000" b="1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1036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/>
              <a:t>Implementierungsvererb.: </a:t>
            </a:r>
            <a:r>
              <a:rPr lang="de-DE" altLang="de-DE" smtClean="0"/>
              <a:t>Methoden</a:t>
            </a:r>
            <a:endParaRPr lang="de-DE" altLang="de-DE" dirty="0" smtClean="0"/>
          </a:p>
        </p:txBody>
      </p:sp>
      <p:sp>
        <p:nvSpPr>
          <p:cNvPr id="19460" name="Rectangle 3"/>
          <p:cNvSpPr>
            <a:spLocks noGrp="1" noChangeArrowheads="1"/>
          </p:cNvSpPr>
          <p:nvPr>
            <p:ph idx="1"/>
          </p:nvPr>
        </p:nvSpPr>
        <p:spPr>
          <a:xfrm>
            <a:off x="250825" y="1484313"/>
            <a:ext cx="5329287" cy="865187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de-DE" altLang="de-DE" b="1" smtClean="0"/>
              <a:t>Für Methoden entsteht genau die gleiche Problematik!</a:t>
            </a:r>
          </a:p>
        </p:txBody>
      </p:sp>
      <p:grpSp>
        <p:nvGrpSpPr>
          <p:cNvPr id="2" name="Gruppieren 1"/>
          <p:cNvGrpSpPr/>
          <p:nvPr/>
        </p:nvGrpSpPr>
        <p:grpSpPr>
          <a:xfrm>
            <a:off x="5254276" y="1414694"/>
            <a:ext cx="3696653" cy="2239618"/>
            <a:chOff x="4491993" y="2399151"/>
            <a:chExt cx="3696653" cy="2239618"/>
          </a:xfrm>
        </p:grpSpPr>
        <p:sp>
          <p:nvSpPr>
            <p:cNvPr id="47" name="Rectangle 28"/>
            <p:cNvSpPr>
              <a:spLocks noChangeArrowheads="1"/>
            </p:cNvSpPr>
            <p:nvPr/>
          </p:nvSpPr>
          <p:spPr bwMode="auto">
            <a:xfrm>
              <a:off x="6052505" y="2761957"/>
              <a:ext cx="2105230" cy="172677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 StudentAssistant</a:t>
              </a:r>
            </a:p>
          </p:txBody>
        </p:sp>
        <p:sp>
          <p:nvSpPr>
            <p:cNvPr id="48" name="Rectangle 26"/>
            <p:cNvSpPr>
              <a:spLocks noChangeArrowheads="1"/>
            </p:cNvSpPr>
            <p:nvPr/>
          </p:nvSpPr>
          <p:spPr bwMode="auto">
            <a:xfrm>
              <a:off x="6076318" y="2834983"/>
              <a:ext cx="2024449" cy="676817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:Student</a:t>
              </a:r>
            </a:p>
          </p:txBody>
        </p:sp>
        <p:sp>
          <p:nvSpPr>
            <p:cNvPr id="49" name="Rectangle 27"/>
            <p:cNvSpPr>
              <a:spLocks noChangeArrowheads="1"/>
            </p:cNvSpPr>
            <p:nvPr/>
          </p:nvSpPr>
          <p:spPr bwMode="auto">
            <a:xfrm>
              <a:off x="6076318" y="3518912"/>
              <a:ext cx="2024449" cy="676817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:Employee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  <p:sp>
          <p:nvSpPr>
            <p:cNvPr id="50" name="AutoShape 29"/>
            <p:cNvSpPr>
              <a:spLocks/>
            </p:cNvSpPr>
            <p:nvPr/>
          </p:nvSpPr>
          <p:spPr bwMode="auto">
            <a:xfrm>
              <a:off x="5823905" y="2781300"/>
              <a:ext cx="215900" cy="1707435"/>
            </a:xfrm>
            <a:prstGeom prst="leftBrace">
              <a:avLst>
                <a:gd name="adj1" fmla="val 62355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51" name="Text Box 30"/>
            <p:cNvSpPr txBox="1">
              <a:spLocks noChangeArrowheads="1"/>
            </p:cNvSpPr>
            <p:nvPr/>
          </p:nvSpPr>
          <p:spPr bwMode="auto">
            <a:xfrm>
              <a:off x="4491993" y="3364161"/>
              <a:ext cx="1316386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/>
                <a:t>Instanz der </a:t>
              </a:r>
              <a:endParaRPr lang="de-DE" altLang="de-DE" sz="1600" b="0"/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>
                  <a:latin typeface="Consolas" panose="020B0609020204030204" pitchFamily="49" charset="0"/>
                  <a:ea typeface="+mn-ea"/>
                  <a:cs typeface="Consolas" panose="020B0609020204030204" pitchFamily="49" charset="0"/>
                </a:rPr>
                <a:t>HiWi</a:t>
              </a:r>
              <a:r>
                <a:rPr lang="de-DE" altLang="de-DE" sz="1600" b="0"/>
                <a:t>-Klasse</a:t>
              </a:r>
            </a:p>
          </p:txBody>
        </p:sp>
        <p:sp>
          <p:nvSpPr>
            <p:cNvPr id="52" name="Textfeld 51"/>
            <p:cNvSpPr txBox="1"/>
            <p:nvPr/>
          </p:nvSpPr>
          <p:spPr>
            <a:xfrm>
              <a:off x="6329395" y="2399151"/>
              <a:ext cx="1569660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smtClean="0"/>
                <a:t>Speicherbild</a:t>
              </a:r>
              <a:endParaRPr lang="en-US" b="1" dirty="0"/>
            </a:p>
          </p:txBody>
        </p:sp>
        <p:sp>
          <p:nvSpPr>
            <p:cNvPr id="53" name="Rechteck 52"/>
            <p:cNvSpPr/>
            <p:nvPr/>
          </p:nvSpPr>
          <p:spPr bwMode="auto">
            <a:xfrm>
              <a:off x="6039805" y="2691337"/>
              <a:ext cx="2148841" cy="1947432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dirty="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  <p:sp>
          <p:nvSpPr>
            <p:cNvPr id="54" name="Rectangle 26"/>
            <p:cNvSpPr>
              <a:spLocks noChangeArrowheads="1"/>
            </p:cNvSpPr>
            <p:nvPr/>
          </p:nvSpPr>
          <p:spPr bwMode="auto">
            <a:xfrm>
              <a:off x="6156177" y="2876558"/>
              <a:ext cx="1864730" cy="34187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:Person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  <p:sp>
          <p:nvSpPr>
            <p:cNvPr id="55" name="Rectangle 26"/>
            <p:cNvSpPr>
              <a:spLocks noChangeArrowheads="1"/>
            </p:cNvSpPr>
            <p:nvPr/>
          </p:nvSpPr>
          <p:spPr bwMode="auto">
            <a:xfrm>
              <a:off x="6156177" y="3553509"/>
              <a:ext cx="1864730" cy="34187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:Person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</p:grpSp>
      <p:sp>
        <p:nvSpPr>
          <p:cNvPr id="43" name="Gefaltete Ecke 42"/>
          <p:cNvSpPr/>
          <p:nvPr/>
        </p:nvSpPr>
        <p:spPr>
          <a:xfrm>
            <a:off x="358775" y="2353411"/>
            <a:ext cx="5005313" cy="2661973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/>
            <a:r>
              <a:rPr lang="en-US" sz="1400" b="1" dirty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dirty="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400" b="1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string&gt;</a:t>
            </a:r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algn="l"/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getName() {</a:t>
            </a: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"..."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;}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: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  <a:endParaRPr lang="en-US" sz="1400" dirty="0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    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  <a:endParaRPr lang="en-US" sz="1400" b="1" smtClean="0">
              <a:solidFill>
                <a:srgbClr val="7F005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 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b="1" dirty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dirty="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b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 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main() {</a:t>
            </a:r>
            <a:endParaRPr lang="en-US" sz="14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StudentAssistant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 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 =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 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endParaRPr lang="en-US" sz="1400" b="1" dirty="0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h.getName();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3" name="Gruppieren 2"/>
          <p:cNvGrpSpPr/>
          <p:nvPr/>
        </p:nvGrpSpPr>
        <p:grpSpPr>
          <a:xfrm>
            <a:off x="5158591" y="4556832"/>
            <a:ext cx="3851560" cy="1765445"/>
            <a:chOff x="5158591" y="4556832"/>
            <a:chExt cx="3851560" cy="1765445"/>
          </a:xfrm>
        </p:grpSpPr>
        <p:sp>
          <p:nvSpPr>
            <p:cNvPr id="44" name="Abgerundete rechteckige Legende 43"/>
            <p:cNvSpPr/>
            <p:nvPr/>
          </p:nvSpPr>
          <p:spPr>
            <a:xfrm>
              <a:off x="5158591" y="4556832"/>
              <a:ext cx="3502747" cy="1765445"/>
            </a:xfrm>
            <a:prstGeom prst="wedgeRoundRectCallout">
              <a:avLst>
                <a:gd name="adj1" fmla="val -144847"/>
                <a:gd name="adj2" fmla="val -42117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l">
                <a:defRPr/>
              </a:pP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 </a:t>
              </a: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function 'int main()': </a:t>
              </a: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/>
              </a:r>
              <a:b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</a:b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11:6</a:t>
              </a: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 error: request for </a:t>
              </a:r>
              <a:endParaRPr lang="en-US" sz="1400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algn="l">
                <a:defRPr/>
              </a:pP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member </a:t>
              </a: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'getName' is ambiguous </a:t>
              </a: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/>
              </a:r>
              <a:b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</a:b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3:42</a:t>
              </a: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 note: candidates </a:t>
              </a: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are:</a:t>
              </a:r>
            </a:p>
            <a:p>
              <a:pPr algn="l">
                <a:defRPr/>
              </a:pP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std</a:t>
              </a: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::string Person::getName() </a:t>
              </a:r>
              <a:endParaRPr lang="en-US" sz="1400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algn="l">
                <a:defRPr/>
              </a:pP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std::string Person::getName</a:t>
              </a: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()</a:t>
              </a:r>
            </a:p>
            <a:p>
              <a:pPr algn="l">
                <a:defRPr/>
              </a:pPr>
              <a:endParaRPr lang="en-US" sz="1400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algn="l">
                <a:defRPr/>
              </a:pPr>
              <a:r>
                <a:rPr lang="en-US" sz="1400" b="1">
                  <a:solidFill>
                    <a:schemeClr val="bg1"/>
                  </a:solidFill>
                  <a:cs typeface="Consolas" panose="020B0609020204030204" pitchFamily="49" charset="0"/>
                </a:rPr>
                <a:t>Hilfreich</a:t>
              </a:r>
              <a:r>
                <a:rPr lang="en-US" sz="1400" b="1" smtClean="0">
                  <a:solidFill>
                    <a:schemeClr val="bg1"/>
                  </a:solidFill>
                  <a:cs typeface="Consolas" panose="020B0609020204030204" pitchFamily="49" charset="0"/>
                </a:rPr>
                <a:t>?</a:t>
              </a:r>
              <a:endParaRPr lang="de-DE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45" name="Textfeld 44"/>
            <p:cNvSpPr txBox="1"/>
            <p:nvPr/>
          </p:nvSpPr>
          <p:spPr>
            <a:xfrm>
              <a:off x="8312524" y="5603948"/>
              <a:ext cx="697627" cy="6647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>
                  <a:solidFill>
                    <a:srgbClr val="C00000"/>
                  </a:solidFill>
                </a:rPr>
                <a:t>❌</a:t>
              </a:r>
              <a:endParaRPr lang="en-US" sz="4000" b="1">
                <a:solidFill>
                  <a:srgbClr val="C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74282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smtClean="0"/>
              <a:t>Virtuelle (Mehrfach-)Vererbung (I)</a:t>
            </a:r>
            <a:endParaRPr lang="de-DE" altLang="de-DE" i="1" smtClean="0"/>
          </a:p>
        </p:txBody>
      </p:sp>
      <p:sp>
        <p:nvSpPr>
          <p:cNvPr id="20483" name="Rectangle 3"/>
          <p:cNvSpPr>
            <a:spLocks noGrp="1" noChangeArrowheads="1"/>
          </p:cNvSpPr>
          <p:nvPr>
            <p:ph idx="1"/>
          </p:nvPr>
        </p:nvSpPr>
        <p:spPr>
          <a:xfrm>
            <a:off x="250825" y="1484313"/>
            <a:ext cx="8640763" cy="865187"/>
          </a:xfrm>
        </p:spPr>
        <p:txBody>
          <a:bodyPr/>
          <a:lstStyle/>
          <a:p>
            <a:pPr eaLnBrk="1" hangingPunct="1"/>
            <a:r>
              <a:rPr lang="de-DE" altLang="de-DE" b="1" dirty="0" smtClean="0"/>
              <a:t>Lösung</a:t>
            </a:r>
            <a:r>
              <a:rPr lang="de-DE" altLang="de-DE" dirty="0" smtClean="0"/>
              <a:t>: Mehrfach geerbte Oberklassen nur einmal einbinden</a:t>
            </a:r>
          </a:p>
          <a:p>
            <a:pPr marL="180975" lvl="1" indent="0" eaLnBrk="1" hangingPunct="1">
              <a:buFont typeface="Wingdings" charset="2"/>
              <a:buNone/>
            </a:pPr>
            <a:r>
              <a:rPr lang="de-DE" altLang="de-DE" dirty="0" smtClean="0"/>
              <a:t>Schlüsselwort </a:t>
            </a:r>
            <a:r>
              <a:rPr lang="de-DE" altLang="de-DE" b="1" kern="1200" dirty="0" err="1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virtual</a:t>
            </a:r>
            <a:r>
              <a:rPr lang="de-DE" altLang="de-DE" dirty="0" smtClean="0">
                <a:solidFill>
                  <a:srgbClr val="005AA9"/>
                </a:solidFill>
              </a:rPr>
              <a:t> </a:t>
            </a:r>
            <a:r>
              <a:rPr lang="de-DE" altLang="de-DE" dirty="0" smtClean="0"/>
              <a:t>ermöglicht virtuelle Oberklassen / Vererbung</a:t>
            </a:r>
            <a:endParaRPr lang="de-DE" altLang="de-DE" i="1" dirty="0" smtClean="0"/>
          </a:p>
        </p:txBody>
      </p:sp>
      <p:grpSp>
        <p:nvGrpSpPr>
          <p:cNvPr id="2" name="Gruppieren 1"/>
          <p:cNvGrpSpPr/>
          <p:nvPr/>
        </p:nvGrpSpPr>
        <p:grpSpPr>
          <a:xfrm>
            <a:off x="393700" y="2708275"/>
            <a:ext cx="3241675" cy="3025775"/>
            <a:chOff x="393700" y="2708275"/>
            <a:chExt cx="3241675" cy="3025775"/>
          </a:xfrm>
        </p:grpSpPr>
        <p:sp>
          <p:nvSpPr>
            <p:cNvPr id="20485" name="Rectangle 16"/>
            <p:cNvSpPr>
              <a:spLocks noChangeArrowheads="1"/>
            </p:cNvSpPr>
            <p:nvPr/>
          </p:nvSpPr>
          <p:spPr bwMode="auto">
            <a:xfrm>
              <a:off x="1187450" y="5302250"/>
              <a:ext cx="1655763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StudentAssistant</a:t>
              </a:r>
            </a:p>
          </p:txBody>
        </p:sp>
        <p:sp>
          <p:nvSpPr>
            <p:cNvPr id="20486" name="Rectangle 17"/>
            <p:cNvSpPr>
              <a:spLocks noChangeArrowheads="1"/>
            </p:cNvSpPr>
            <p:nvPr/>
          </p:nvSpPr>
          <p:spPr bwMode="auto">
            <a:xfrm>
              <a:off x="1187450" y="5591175"/>
              <a:ext cx="1655763" cy="7143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487" name="Rectangle 18"/>
            <p:cNvSpPr>
              <a:spLocks noChangeArrowheads="1"/>
            </p:cNvSpPr>
            <p:nvPr/>
          </p:nvSpPr>
          <p:spPr bwMode="auto">
            <a:xfrm>
              <a:off x="1187450" y="5662613"/>
              <a:ext cx="1655763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488" name="Rectangle 19"/>
            <p:cNvSpPr>
              <a:spLocks noChangeArrowheads="1"/>
            </p:cNvSpPr>
            <p:nvPr/>
          </p:nvSpPr>
          <p:spPr bwMode="auto">
            <a:xfrm>
              <a:off x="393700" y="4005263"/>
              <a:ext cx="1511300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Student</a:t>
              </a:r>
            </a:p>
          </p:txBody>
        </p:sp>
        <p:sp>
          <p:nvSpPr>
            <p:cNvPr id="20489" name="Rectangle 20"/>
            <p:cNvSpPr>
              <a:spLocks noChangeArrowheads="1"/>
            </p:cNvSpPr>
            <p:nvPr/>
          </p:nvSpPr>
          <p:spPr bwMode="auto">
            <a:xfrm>
              <a:off x="395288" y="4294188"/>
              <a:ext cx="1511300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+matrikelNr : int</a:t>
              </a:r>
            </a:p>
          </p:txBody>
        </p:sp>
        <p:sp>
          <p:nvSpPr>
            <p:cNvPr id="20490" name="Rectangle 21"/>
            <p:cNvSpPr>
              <a:spLocks noChangeArrowheads="1"/>
            </p:cNvSpPr>
            <p:nvPr/>
          </p:nvSpPr>
          <p:spPr bwMode="auto">
            <a:xfrm>
              <a:off x="395288" y="4583113"/>
              <a:ext cx="1511300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491" name="AutoShape 22"/>
            <p:cNvSpPr>
              <a:spLocks noChangeArrowheads="1"/>
            </p:cNvSpPr>
            <p:nvPr/>
          </p:nvSpPr>
          <p:spPr bwMode="auto">
            <a:xfrm>
              <a:off x="971550" y="4654550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492" name="Line 23"/>
            <p:cNvSpPr>
              <a:spLocks noChangeShapeType="1"/>
            </p:cNvSpPr>
            <p:nvPr/>
          </p:nvSpPr>
          <p:spPr bwMode="auto">
            <a:xfrm>
              <a:off x="1042988" y="4870450"/>
              <a:ext cx="0" cy="144463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493" name="Rectangle 24"/>
            <p:cNvSpPr>
              <a:spLocks noChangeArrowheads="1"/>
            </p:cNvSpPr>
            <p:nvPr/>
          </p:nvSpPr>
          <p:spPr bwMode="auto">
            <a:xfrm>
              <a:off x="2122488" y="4005263"/>
              <a:ext cx="1512887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/>
                <a:t>Employee</a:t>
              </a:r>
              <a:endParaRPr lang="de-DE" altLang="de-DE" sz="1600" b="0"/>
            </a:p>
          </p:txBody>
        </p:sp>
        <p:sp>
          <p:nvSpPr>
            <p:cNvPr id="20494" name="Rectangle 25"/>
            <p:cNvSpPr>
              <a:spLocks noChangeArrowheads="1"/>
            </p:cNvSpPr>
            <p:nvPr/>
          </p:nvSpPr>
          <p:spPr bwMode="auto">
            <a:xfrm>
              <a:off x="2122488" y="4583113"/>
              <a:ext cx="1512887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495" name="Line 26"/>
            <p:cNvSpPr>
              <a:spLocks noChangeShapeType="1"/>
            </p:cNvSpPr>
            <p:nvPr/>
          </p:nvSpPr>
          <p:spPr bwMode="auto">
            <a:xfrm>
              <a:off x="1042988" y="5014913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496" name="Line 27"/>
            <p:cNvSpPr>
              <a:spLocks noChangeShapeType="1"/>
            </p:cNvSpPr>
            <p:nvPr/>
          </p:nvSpPr>
          <p:spPr bwMode="auto">
            <a:xfrm>
              <a:off x="1906588" y="5014913"/>
              <a:ext cx="0" cy="2873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497" name="AutoShape 28"/>
            <p:cNvSpPr>
              <a:spLocks noChangeArrowheads="1"/>
            </p:cNvSpPr>
            <p:nvPr/>
          </p:nvSpPr>
          <p:spPr bwMode="auto">
            <a:xfrm>
              <a:off x="2914650" y="4654550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498" name="Line 29"/>
            <p:cNvSpPr>
              <a:spLocks noChangeShapeType="1"/>
            </p:cNvSpPr>
            <p:nvPr/>
          </p:nvSpPr>
          <p:spPr bwMode="auto">
            <a:xfrm>
              <a:off x="2986088" y="4870450"/>
              <a:ext cx="0" cy="144463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499" name="Line 30"/>
            <p:cNvSpPr>
              <a:spLocks noChangeShapeType="1"/>
            </p:cNvSpPr>
            <p:nvPr/>
          </p:nvSpPr>
          <p:spPr bwMode="auto">
            <a:xfrm>
              <a:off x="2122488" y="5014913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00" name="Line 31"/>
            <p:cNvSpPr>
              <a:spLocks noChangeShapeType="1"/>
            </p:cNvSpPr>
            <p:nvPr/>
          </p:nvSpPr>
          <p:spPr bwMode="auto">
            <a:xfrm>
              <a:off x="2122488" y="5014913"/>
              <a:ext cx="0" cy="2873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01" name="Rectangle 32"/>
            <p:cNvSpPr>
              <a:spLocks noChangeArrowheads="1"/>
            </p:cNvSpPr>
            <p:nvPr/>
          </p:nvSpPr>
          <p:spPr bwMode="auto">
            <a:xfrm>
              <a:off x="1187450" y="2997200"/>
              <a:ext cx="1655763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+name : string</a:t>
              </a:r>
            </a:p>
          </p:txBody>
        </p:sp>
        <p:sp>
          <p:nvSpPr>
            <p:cNvPr id="20502" name="Rectangle 33"/>
            <p:cNvSpPr>
              <a:spLocks noChangeArrowheads="1"/>
            </p:cNvSpPr>
            <p:nvPr/>
          </p:nvSpPr>
          <p:spPr bwMode="auto">
            <a:xfrm>
              <a:off x="1187450" y="2708275"/>
              <a:ext cx="1655763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Person</a:t>
              </a:r>
            </a:p>
          </p:txBody>
        </p:sp>
        <p:sp>
          <p:nvSpPr>
            <p:cNvPr id="20503" name="Rectangle 34"/>
            <p:cNvSpPr>
              <a:spLocks noChangeArrowheads="1"/>
            </p:cNvSpPr>
            <p:nvPr/>
          </p:nvSpPr>
          <p:spPr bwMode="auto">
            <a:xfrm>
              <a:off x="1187450" y="3284538"/>
              <a:ext cx="1655763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504" name="AutoShape 35"/>
            <p:cNvSpPr>
              <a:spLocks noChangeArrowheads="1"/>
            </p:cNvSpPr>
            <p:nvPr/>
          </p:nvSpPr>
          <p:spPr bwMode="auto">
            <a:xfrm>
              <a:off x="2124075" y="3357563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505" name="Line 36"/>
            <p:cNvSpPr>
              <a:spLocks noChangeShapeType="1"/>
            </p:cNvSpPr>
            <p:nvPr/>
          </p:nvSpPr>
          <p:spPr bwMode="auto">
            <a:xfrm>
              <a:off x="2195513" y="3573463"/>
              <a:ext cx="0" cy="14446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06" name="Line 37"/>
            <p:cNvSpPr>
              <a:spLocks noChangeShapeType="1"/>
            </p:cNvSpPr>
            <p:nvPr/>
          </p:nvSpPr>
          <p:spPr bwMode="auto">
            <a:xfrm>
              <a:off x="2195513" y="3717925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07" name="Line 38"/>
            <p:cNvSpPr>
              <a:spLocks noChangeShapeType="1"/>
            </p:cNvSpPr>
            <p:nvPr/>
          </p:nvSpPr>
          <p:spPr bwMode="auto">
            <a:xfrm>
              <a:off x="3059113" y="3717925"/>
              <a:ext cx="0" cy="2873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08" name="AutoShape 39"/>
            <p:cNvSpPr>
              <a:spLocks noChangeArrowheads="1"/>
            </p:cNvSpPr>
            <p:nvPr/>
          </p:nvSpPr>
          <p:spPr bwMode="auto">
            <a:xfrm>
              <a:off x="1835150" y="3357563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509" name="Line 40"/>
            <p:cNvSpPr>
              <a:spLocks noChangeShapeType="1"/>
            </p:cNvSpPr>
            <p:nvPr/>
          </p:nvSpPr>
          <p:spPr bwMode="auto">
            <a:xfrm>
              <a:off x="1906588" y="3573463"/>
              <a:ext cx="0" cy="14446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10" name="Line 41"/>
            <p:cNvSpPr>
              <a:spLocks noChangeShapeType="1"/>
            </p:cNvSpPr>
            <p:nvPr/>
          </p:nvSpPr>
          <p:spPr bwMode="auto">
            <a:xfrm>
              <a:off x="1042988" y="3717925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11" name="Line 42"/>
            <p:cNvSpPr>
              <a:spLocks noChangeShapeType="1"/>
            </p:cNvSpPr>
            <p:nvPr/>
          </p:nvSpPr>
          <p:spPr bwMode="auto">
            <a:xfrm>
              <a:off x="1042988" y="3717925"/>
              <a:ext cx="0" cy="2873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12" name="Rectangle 43"/>
            <p:cNvSpPr>
              <a:spLocks noChangeArrowheads="1"/>
            </p:cNvSpPr>
            <p:nvPr/>
          </p:nvSpPr>
          <p:spPr bwMode="auto">
            <a:xfrm>
              <a:off x="2122488" y="4294188"/>
              <a:ext cx="1512887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+personalNr : int</a:t>
              </a:r>
            </a:p>
          </p:txBody>
        </p:sp>
        <p:sp>
          <p:nvSpPr>
            <p:cNvPr id="20513" name="Text Box 44"/>
            <p:cNvSpPr txBox="1">
              <a:spLocks noChangeArrowheads="1"/>
            </p:cNvSpPr>
            <p:nvPr/>
          </p:nvSpPr>
          <p:spPr bwMode="auto">
            <a:xfrm>
              <a:off x="1042988" y="3500438"/>
              <a:ext cx="792162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virtual</a:t>
              </a:r>
            </a:p>
          </p:txBody>
        </p:sp>
        <p:sp>
          <p:nvSpPr>
            <p:cNvPr id="20514" name="Text Box 45"/>
            <p:cNvSpPr txBox="1">
              <a:spLocks noChangeArrowheads="1"/>
            </p:cNvSpPr>
            <p:nvPr/>
          </p:nvSpPr>
          <p:spPr bwMode="auto">
            <a:xfrm>
              <a:off x="2266950" y="3500438"/>
              <a:ext cx="792163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virtual</a:t>
              </a:r>
            </a:p>
          </p:txBody>
        </p:sp>
      </p:grpSp>
      <p:sp>
        <p:nvSpPr>
          <p:cNvPr id="35" name="Abgerundetes Rechteck 34"/>
          <p:cNvSpPr/>
          <p:nvPr/>
        </p:nvSpPr>
        <p:spPr>
          <a:xfrm>
            <a:off x="3942338" y="5446712"/>
            <a:ext cx="4967659" cy="862161"/>
          </a:xfrm>
          <a:prstGeom prst="round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 smtClean="0">
                <a:solidFill>
                  <a:schemeClr val="bg1"/>
                </a:solidFill>
              </a:rPr>
              <a:t>Die </a:t>
            </a:r>
            <a:r>
              <a:rPr lang="de-DE" b="1" dirty="0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virtual</a:t>
            </a:r>
            <a:r>
              <a:rPr lang="de-DE" dirty="0" smtClean="0">
                <a:solidFill>
                  <a:schemeClr val="bg1"/>
                </a:solidFill>
              </a:rPr>
              <a:t>-Deklaration findet nicht an der Stelle statt, die sie nötig </a:t>
            </a:r>
            <a:r>
              <a:rPr lang="de-DE" smtClean="0">
                <a:solidFill>
                  <a:schemeClr val="bg1"/>
                </a:solidFill>
              </a:rPr>
              <a:t>macht (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  <a:r>
              <a:rPr lang="de-DE" smtClean="0">
                <a:solidFill>
                  <a:schemeClr val="bg1"/>
                </a:solidFill>
              </a:rPr>
              <a:t>)!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36" name="Gefaltete Ecke 35"/>
          <p:cNvSpPr/>
          <p:nvPr/>
        </p:nvSpPr>
        <p:spPr>
          <a:xfrm>
            <a:off x="3960750" y="2434914"/>
            <a:ext cx="4930837" cy="2867336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/>
            <a:r>
              <a:rPr lang="en-US" sz="1400" b="1" dirty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dirty="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&lt;string&gt;</a:t>
            </a:r>
          </a:p>
          <a:p>
            <a:pPr algn="l"/>
            <a:endParaRPr lang="en-US" sz="14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dirty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 </a:t>
            </a:r>
            <a:r>
              <a:rPr lang="en-US" sz="1400" b="1" dirty="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	</a:t>
            </a:r>
            <a:r>
              <a:rPr lang="en-US" sz="1400" b="1" dirty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 dirty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lang="en-US" sz="14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970088" algn="l"/>
              </a:tabLst>
            </a:pPr>
            <a:r>
              <a:rPr lang="en-US" sz="1400" b="1" dirty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dirty="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:	virtual  </a:t>
            </a:r>
            <a:r>
              <a:rPr lang="en-US" sz="1400" b="1" dirty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dirty="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endParaRPr lang="en-US" sz="1400" b="1" dirty="0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    virtual  </a:t>
            </a:r>
            <a:r>
              <a:rPr lang="en-US" sz="1400" b="1" dirty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dirty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endParaRPr lang="en-US" sz="1400" b="1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endParaRPr lang="en-US" sz="14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dirty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dirty="0" err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HiWi</a:t>
            </a:r>
            <a:r>
              <a:rPr lang="en-US" sz="1400" b="1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</a:p>
          <a:p>
            <a:pPr algn="l"/>
            <a:r>
              <a:rPr lang="en-US" sz="1400" b="1" dirty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public</a:t>
            </a:r>
            <a:r>
              <a:rPr lang="en-US" sz="1400" b="1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dirty="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</a:p>
          <a:p>
            <a:pPr algn="l"/>
            <a:r>
              <a:rPr lang="en-US" sz="1400" b="1" dirty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  <a:endParaRPr lang="en-US" sz="1400" dirty="0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endParaRPr lang="en-US" sz="14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dirty="0" err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  <a:endParaRPr lang="en-US" sz="14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StudentAssistant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 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 =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endParaRPr lang="en-US" sz="1400" b="1" dirty="0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h-&gt;</a:t>
            </a:r>
            <a:r>
              <a:rPr lang="en-US" sz="1400" dirty="0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"Max"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endParaRPr lang="en-US" sz="1400" dirty="0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7" name="Textfeld 36"/>
          <p:cNvSpPr txBox="1"/>
          <p:nvPr/>
        </p:nvSpPr>
        <p:spPr>
          <a:xfrm>
            <a:off x="3589550" y="5457726"/>
            <a:ext cx="415499" cy="8651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5400" b="1" dirty="0" smtClean="0">
                <a:solidFill>
                  <a:srgbClr val="005AA9"/>
                </a:solidFill>
              </a:rPr>
              <a:t>!</a:t>
            </a:r>
            <a:endParaRPr lang="en-US" sz="11500" b="1" dirty="0">
              <a:solidFill>
                <a:srgbClr val="005AA9"/>
              </a:solidFill>
            </a:endParaRPr>
          </a:p>
        </p:txBody>
      </p:sp>
      <p:sp>
        <p:nvSpPr>
          <p:cNvPr id="38" name="Rechteck 14"/>
          <p:cNvSpPr>
            <a:spLocks noChangeArrowheads="1"/>
          </p:cNvSpPr>
          <p:nvPr/>
        </p:nvSpPr>
        <p:spPr bwMode="auto">
          <a:xfrm>
            <a:off x="5940153" y="3068959"/>
            <a:ext cx="910260" cy="507679"/>
          </a:xfrm>
          <a:prstGeom prst="rect">
            <a:avLst/>
          </a:prstGeom>
          <a:solidFill>
            <a:schemeClr val="bg1">
              <a:lumMod val="75000"/>
              <a:alpha val="5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1826650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el 3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/>
              <a:t>Virtuelle (Mehrfach-)Vererbung (</a:t>
            </a:r>
            <a:r>
              <a:rPr lang="de-DE" altLang="de-DE" smtClean="0"/>
              <a:t>II)</a:t>
            </a:r>
            <a:endParaRPr lang="en-US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250825" y="1484313"/>
            <a:ext cx="8640763" cy="865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None/>
              <a:defRPr sz="20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defTabSz="914400" eaLnBrk="1" hangingPunct="1">
              <a:lnSpc>
                <a:spcPct val="100000"/>
              </a:lnSpc>
              <a:buClrTx/>
              <a:buSzTx/>
            </a:pPr>
            <a:r>
              <a:rPr lang="de-DE" altLang="de-DE" b="1" kern="0" smtClean="0"/>
              <a:t>Lösung</a:t>
            </a:r>
            <a:r>
              <a:rPr lang="de-DE" altLang="de-DE" kern="0" smtClean="0"/>
              <a:t>: Mehrfach geerbte Oberklassen nur einmal einbinden</a:t>
            </a:r>
          </a:p>
          <a:p>
            <a:pPr marL="180975" lvl="1" indent="0" defTabSz="914400" eaLnBrk="1" hangingPunct="1">
              <a:lnSpc>
                <a:spcPct val="100000"/>
              </a:lnSpc>
              <a:buClrTx/>
              <a:buSzTx/>
              <a:buFont typeface="Wingdings" charset="2"/>
              <a:buNone/>
            </a:pPr>
            <a:r>
              <a:rPr lang="de-DE" altLang="de-DE" kern="0" smtClean="0"/>
              <a:t>Schlüsselwort </a:t>
            </a:r>
            <a:r>
              <a:rPr lang="de-DE" altLang="de-DE" b="1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virtual</a:t>
            </a:r>
            <a:r>
              <a:rPr lang="de-DE" altLang="de-DE" kern="0" smtClean="0">
                <a:solidFill>
                  <a:srgbClr val="005AA9"/>
                </a:solidFill>
              </a:rPr>
              <a:t> </a:t>
            </a:r>
            <a:r>
              <a:rPr lang="de-DE" altLang="de-DE" kern="0" smtClean="0"/>
              <a:t>ermöglicht virtuelle Oberklassen / Vererbung</a:t>
            </a:r>
            <a:endParaRPr lang="de-DE" altLang="de-DE" i="1" kern="0" dirty="0" smtClean="0"/>
          </a:p>
        </p:txBody>
      </p:sp>
      <p:grpSp>
        <p:nvGrpSpPr>
          <p:cNvPr id="5" name="Gruppieren 4"/>
          <p:cNvGrpSpPr/>
          <p:nvPr/>
        </p:nvGrpSpPr>
        <p:grpSpPr>
          <a:xfrm>
            <a:off x="393700" y="2708275"/>
            <a:ext cx="3241675" cy="3025775"/>
            <a:chOff x="393700" y="2708275"/>
            <a:chExt cx="3241675" cy="3025775"/>
          </a:xfrm>
        </p:grpSpPr>
        <p:sp>
          <p:nvSpPr>
            <p:cNvPr id="6" name="Rectangle 16"/>
            <p:cNvSpPr>
              <a:spLocks noChangeArrowheads="1"/>
            </p:cNvSpPr>
            <p:nvPr/>
          </p:nvSpPr>
          <p:spPr bwMode="auto">
            <a:xfrm>
              <a:off x="1187450" y="5302250"/>
              <a:ext cx="1655763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600" b="0" smtClean="0"/>
                <a:t>StudentAssistant</a:t>
              </a:r>
              <a:endParaRPr lang="de-DE" altLang="de-DE" sz="1600" b="0"/>
            </a:p>
          </p:txBody>
        </p:sp>
        <p:sp>
          <p:nvSpPr>
            <p:cNvPr id="7" name="Rectangle 17"/>
            <p:cNvSpPr>
              <a:spLocks noChangeArrowheads="1"/>
            </p:cNvSpPr>
            <p:nvPr/>
          </p:nvSpPr>
          <p:spPr bwMode="auto">
            <a:xfrm>
              <a:off x="1187450" y="5591175"/>
              <a:ext cx="1655763" cy="7143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" name="Rectangle 18"/>
            <p:cNvSpPr>
              <a:spLocks noChangeArrowheads="1"/>
            </p:cNvSpPr>
            <p:nvPr/>
          </p:nvSpPr>
          <p:spPr bwMode="auto">
            <a:xfrm>
              <a:off x="1187450" y="5662613"/>
              <a:ext cx="1655763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" name="Rectangle 19"/>
            <p:cNvSpPr>
              <a:spLocks noChangeArrowheads="1"/>
            </p:cNvSpPr>
            <p:nvPr/>
          </p:nvSpPr>
          <p:spPr bwMode="auto">
            <a:xfrm>
              <a:off x="393700" y="4005263"/>
              <a:ext cx="1511300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Student</a:t>
              </a:r>
            </a:p>
          </p:txBody>
        </p:sp>
        <p:sp>
          <p:nvSpPr>
            <p:cNvPr id="10" name="Rectangle 20"/>
            <p:cNvSpPr>
              <a:spLocks noChangeArrowheads="1"/>
            </p:cNvSpPr>
            <p:nvPr/>
          </p:nvSpPr>
          <p:spPr bwMode="auto">
            <a:xfrm>
              <a:off x="395288" y="4294188"/>
              <a:ext cx="1511300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+matrikelNr : int</a:t>
              </a:r>
            </a:p>
          </p:txBody>
        </p:sp>
        <p:sp>
          <p:nvSpPr>
            <p:cNvPr id="11" name="Rectangle 21"/>
            <p:cNvSpPr>
              <a:spLocks noChangeArrowheads="1"/>
            </p:cNvSpPr>
            <p:nvPr/>
          </p:nvSpPr>
          <p:spPr bwMode="auto">
            <a:xfrm>
              <a:off x="395288" y="4583113"/>
              <a:ext cx="1511300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2" name="AutoShape 22"/>
            <p:cNvSpPr>
              <a:spLocks noChangeArrowheads="1"/>
            </p:cNvSpPr>
            <p:nvPr/>
          </p:nvSpPr>
          <p:spPr bwMode="auto">
            <a:xfrm>
              <a:off x="971550" y="4654550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3" name="Line 23"/>
            <p:cNvSpPr>
              <a:spLocks noChangeShapeType="1"/>
            </p:cNvSpPr>
            <p:nvPr/>
          </p:nvSpPr>
          <p:spPr bwMode="auto">
            <a:xfrm>
              <a:off x="1042988" y="4870450"/>
              <a:ext cx="0" cy="144463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4" name="Rectangle 24"/>
            <p:cNvSpPr>
              <a:spLocks noChangeArrowheads="1"/>
            </p:cNvSpPr>
            <p:nvPr/>
          </p:nvSpPr>
          <p:spPr bwMode="auto">
            <a:xfrm>
              <a:off x="2122488" y="4005263"/>
              <a:ext cx="1512887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/>
                <a:t>Employee</a:t>
              </a:r>
              <a:endParaRPr lang="de-DE" altLang="de-DE" sz="1600" b="0"/>
            </a:p>
          </p:txBody>
        </p:sp>
        <p:sp>
          <p:nvSpPr>
            <p:cNvPr id="15" name="Rectangle 25"/>
            <p:cNvSpPr>
              <a:spLocks noChangeArrowheads="1"/>
            </p:cNvSpPr>
            <p:nvPr/>
          </p:nvSpPr>
          <p:spPr bwMode="auto">
            <a:xfrm>
              <a:off x="2122488" y="4583113"/>
              <a:ext cx="1512887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" name="Line 26"/>
            <p:cNvSpPr>
              <a:spLocks noChangeShapeType="1"/>
            </p:cNvSpPr>
            <p:nvPr/>
          </p:nvSpPr>
          <p:spPr bwMode="auto">
            <a:xfrm>
              <a:off x="1042988" y="5014913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7" name="Line 27"/>
            <p:cNvSpPr>
              <a:spLocks noChangeShapeType="1"/>
            </p:cNvSpPr>
            <p:nvPr/>
          </p:nvSpPr>
          <p:spPr bwMode="auto">
            <a:xfrm>
              <a:off x="1906588" y="5014913"/>
              <a:ext cx="0" cy="2873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8" name="AutoShape 28"/>
            <p:cNvSpPr>
              <a:spLocks noChangeArrowheads="1"/>
            </p:cNvSpPr>
            <p:nvPr/>
          </p:nvSpPr>
          <p:spPr bwMode="auto">
            <a:xfrm>
              <a:off x="2914650" y="4654550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9" name="Line 29"/>
            <p:cNvSpPr>
              <a:spLocks noChangeShapeType="1"/>
            </p:cNvSpPr>
            <p:nvPr/>
          </p:nvSpPr>
          <p:spPr bwMode="auto">
            <a:xfrm>
              <a:off x="2986088" y="4870450"/>
              <a:ext cx="0" cy="144463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" name="Line 30"/>
            <p:cNvSpPr>
              <a:spLocks noChangeShapeType="1"/>
            </p:cNvSpPr>
            <p:nvPr/>
          </p:nvSpPr>
          <p:spPr bwMode="auto">
            <a:xfrm>
              <a:off x="2122488" y="5014913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1" name="Line 31"/>
            <p:cNvSpPr>
              <a:spLocks noChangeShapeType="1"/>
            </p:cNvSpPr>
            <p:nvPr/>
          </p:nvSpPr>
          <p:spPr bwMode="auto">
            <a:xfrm>
              <a:off x="2122488" y="5014913"/>
              <a:ext cx="0" cy="2873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2" name="Rectangle 32"/>
            <p:cNvSpPr>
              <a:spLocks noChangeArrowheads="1"/>
            </p:cNvSpPr>
            <p:nvPr/>
          </p:nvSpPr>
          <p:spPr bwMode="auto">
            <a:xfrm>
              <a:off x="1187450" y="2997200"/>
              <a:ext cx="1655763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+name : string</a:t>
              </a:r>
            </a:p>
          </p:txBody>
        </p:sp>
        <p:sp>
          <p:nvSpPr>
            <p:cNvPr id="23" name="Rectangle 33"/>
            <p:cNvSpPr>
              <a:spLocks noChangeArrowheads="1"/>
            </p:cNvSpPr>
            <p:nvPr/>
          </p:nvSpPr>
          <p:spPr bwMode="auto">
            <a:xfrm>
              <a:off x="1187450" y="2708275"/>
              <a:ext cx="1655763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Person</a:t>
              </a:r>
            </a:p>
          </p:txBody>
        </p:sp>
        <p:sp>
          <p:nvSpPr>
            <p:cNvPr id="24" name="Rectangle 34"/>
            <p:cNvSpPr>
              <a:spLocks noChangeArrowheads="1"/>
            </p:cNvSpPr>
            <p:nvPr/>
          </p:nvSpPr>
          <p:spPr bwMode="auto">
            <a:xfrm>
              <a:off x="1187450" y="3284538"/>
              <a:ext cx="1655763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5" name="AutoShape 35"/>
            <p:cNvSpPr>
              <a:spLocks noChangeArrowheads="1"/>
            </p:cNvSpPr>
            <p:nvPr/>
          </p:nvSpPr>
          <p:spPr bwMode="auto">
            <a:xfrm>
              <a:off x="2124075" y="3357563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6" name="Line 36"/>
            <p:cNvSpPr>
              <a:spLocks noChangeShapeType="1"/>
            </p:cNvSpPr>
            <p:nvPr/>
          </p:nvSpPr>
          <p:spPr bwMode="auto">
            <a:xfrm>
              <a:off x="2195513" y="3573463"/>
              <a:ext cx="0" cy="14446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7" name="Line 37"/>
            <p:cNvSpPr>
              <a:spLocks noChangeShapeType="1"/>
            </p:cNvSpPr>
            <p:nvPr/>
          </p:nvSpPr>
          <p:spPr bwMode="auto">
            <a:xfrm>
              <a:off x="2195513" y="3717925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8" name="Line 38"/>
            <p:cNvSpPr>
              <a:spLocks noChangeShapeType="1"/>
            </p:cNvSpPr>
            <p:nvPr/>
          </p:nvSpPr>
          <p:spPr bwMode="auto">
            <a:xfrm>
              <a:off x="3059113" y="3717925"/>
              <a:ext cx="0" cy="2873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9" name="AutoShape 39"/>
            <p:cNvSpPr>
              <a:spLocks noChangeArrowheads="1"/>
            </p:cNvSpPr>
            <p:nvPr/>
          </p:nvSpPr>
          <p:spPr bwMode="auto">
            <a:xfrm>
              <a:off x="1835150" y="3357563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30" name="Line 40"/>
            <p:cNvSpPr>
              <a:spLocks noChangeShapeType="1"/>
            </p:cNvSpPr>
            <p:nvPr/>
          </p:nvSpPr>
          <p:spPr bwMode="auto">
            <a:xfrm>
              <a:off x="1906588" y="3573463"/>
              <a:ext cx="0" cy="14446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31" name="Line 41"/>
            <p:cNvSpPr>
              <a:spLocks noChangeShapeType="1"/>
            </p:cNvSpPr>
            <p:nvPr/>
          </p:nvSpPr>
          <p:spPr bwMode="auto">
            <a:xfrm>
              <a:off x="1042988" y="3717925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32" name="Line 42"/>
            <p:cNvSpPr>
              <a:spLocks noChangeShapeType="1"/>
            </p:cNvSpPr>
            <p:nvPr/>
          </p:nvSpPr>
          <p:spPr bwMode="auto">
            <a:xfrm>
              <a:off x="1042988" y="3717925"/>
              <a:ext cx="0" cy="2873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33" name="Rectangle 43"/>
            <p:cNvSpPr>
              <a:spLocks noChangeArrowheads="1"/>
            </p:cNvSpPr>
            <p:nvPr/>
          </p:nvSpPr>
          <p:spPr bwMode="auto">
            <a:xfrm>
              <a:off x="2122488" y="4294188"/>
              <a:ext cx="1512887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+personalNr : int</a:t>
              </a:r>
            </a:p>
          </p:txBody>
        </p:sp>
        <p:sp>
          <p:nvSpPr>
            <p:cNvPr id="34" name="Text Box 44"/>
            <p:cNvSpPr txBox="1">
              <a:spLocks noChangeArrowheads="1"/>
            </p:cNvSpPr>
            <p:nvPr/>
          </p:nvSpPr>
          <p:spPr bwMode="auto">
            <a:xfrm>
              <a:off x="1042988" y="3500438"/>
              <a:ext cx="792162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virtual</a:t>
              </a:r>
            </a:p>
          </p:txBody>
        </p:sp>
        <p:sp>
          <p:nvSpPr>
            <p:cNvPr id="35" name="Text Box 45"/>
            <p:cNvSpPr txBox="1">
              <a:spLocks noChangeArrowheads="1"/>
            </p:cNvSpPr>
            <p:nvPr/>
          </p:nvSpPr>
          <p:spPr bwMode="auto">
            <a:xfrm>
              <a:off x="2266950" y="3500438"/>
              <a:ext cx="792163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virtual</a:t>
              </a:r>
            </a:p>
          </p:txBody>
        </p:sp>
      </p:grpSp>
      <p:grpSp>
        <p:nvGrpSpPr>
          <p:cNvPr id="37" name="Gruppieren 36"/>
          <p:cNvGrpSpPr/>
          <p:nvPr/>
        </p:nvGrpSpPr>
        <p:grpSpPr>
          <a:xfrm>
            <a:off x="3883149" y="2805149"/>
            <a:ext cx="4305497" cy="2786025"/>
            <a:chOff x="3883149" y="1941549"/>
            <a:chExt cx="4305497" cy="2786025"/>
          </a:xfrm>
        </p:grpSpPr>
        <p:sp>
          <p:nvSpPr>
            <p:cNvPr id="38" name="Rectangle 28"/>
            <p:cNvSpPr>
              <a:spLocks noChangeArrowheads="1"/>
            </p:cNvSpPr>
            <p:nvPr/>
          </p:nvSpPr>
          <p:spPr bwMode="auto">
            <a:xfrm>
              <a:off x="6052505" y="2911475"/>
              <a:ext cx="2105230" cy="1577262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:StudentAssistant</a:t>
              </a:r>
            </a:p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:StudentAssistant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  <p:sp>
          <p:nvSpPr>
            <p:cNvPr id="39" name="Rectangle 26"/>
            <p:cNvSpPr>
              <a:spLocks noChangeArrowheads="1"/>
            </p:cNvSpPr>
            <p:nvPr/>
          </p:nvSpPr>
          <p:spPr bwMode="auto">
            <a:xfrm>
              <a:off x="6076318" y="3480854"/>
              <a:ext cx="2024449" cy="347637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:Student</a:t>
              </a:r>
            </a:p>
          </p:txBody>
        </p:sp>
        <p:sp>
          <p:nvSpPr>
            <p:cNvPr id="40" name="Rectangle 27"/>
            <p:cNvSpPr>
              <a:spLocks noChangeArrowheads="1"/>
            </p:cNvSpPr>
            <p:nvPr/>
          </p:nvSpPr>
          <p:spPr bwMode="auto">
            <a:xfrm>
              <a:off x="6076318" y="3861768"/>
              <a:ext cx="2024449" cy="333961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:Employee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  <p:sp>
          <p:nvSpPr>
            <p:cNvPr id="41" name="AutoShape 29"/>
            <p:cNvSpPr>
              <a:spLocks/>
            </p:cNvSpPr>
            <p:nvPr/>
          </p:nvSpPr>
          <p:spPr bwMode="auto">
            <a:xfrm>
              <a:off x="5823905" y="3069456"/>
              <a:ext cx="215900" cy="1419279"/>
            </a:xfrm>
            <a:prstGeom prst="leftBrace">
              <a:avLst>
                <a:gd name="adj1" fmla="val 62355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42" name="Text Box 30"/>
            <p:cNvSpPr txBox="1">
              <a:spLocks noChangeArrowheads="1"/>
            </p:cNvSpPr>
            <p:nvPr/>
          </p:nvSpPr>
          <p:spPr bwMode="auto">
            <a:xfrm>
              <a:off x="3883149" y="3364161"/>
              <a:ext cx="2048959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latin typeface="Consolas" panose="020B0609020204030204" pitchFamily="49" charset="0"/>
                  <a:cs typeface="Consolas" panose="020B0609020204030204" pitchFamily="49" charset="0"/>
                </a:rPr>
                <a:t>StudentAssistant</a:t>
              </a:r>
              <a:r>
                <a:rPr lang="de-DE" altLang="de-DE" sz="1600" b="0" smtClean="0"/>
                <a:t>-</a:t>
              </a:r>
              <a:br>
                <a:rPr lang="de-DE" altLang="de-DE" sz="1600" b="0" smtClean="0"/>
              </a:br>
              <a:r>
                <a:rPr lang="de-DE" altLang="de-DE" sz="1600" b="0" smtClean="0"/>
                <a:t>Instanz</a:t>
              </a:r>
              <a:endParaRPr lang="de-DE" altLang="de-DE" sz="1600" b="0"/>
            </a:p>
          </p:txBody>
        </p:sp>
        <p:sp>
          <p:nvSpPr>
            <p:cNvPr id="43" name="Textfeld 42"/>
            <p:cNvSpPr txBox="1"/>
            <p:nvPr/>
          </p:nvSpPr>
          <p:spPr>
            <a:xfrm>
              <a:off x="6303712" y="1941549"/>
              <a:ext cx="1569660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smtClean="0"/>
                <a:t>Speicherbild</a:t>
              </a:r>
              <a:endParaRPr lang="en-US" b="1" dirty="0"/>
            </a:p>
          </p:txBody>
        </p:sp>
        <p:sp>
          <p:nvSpPr>
            <p:cNvPr id="44" name="Rechteck 43"/>
            <p:cNvSpPr/>
            <p:nvPr/>
          </p:nvSpPr>
          <p:spPr bwMode="auto">
            <a:xfrm>
              <a:off x="6039805" y="2277367"/>
              <a:ext cx="2148841" cy="2450207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dirty="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  <p:sp>
          <p:nvSpPr>
            <p:cNvPr id="47" name="Rectangle 26"/>
            <p:cNvSpPr>
              <a:spLocks noChangeArrowheads="1"/>
            </p:cNvSpPr>
            <p:nvPr/>
          </p:nvSpPr>
          <p:spPr bwMode="auto">
            <a:xfrm>
              <a:off x="6076318" y="3069456"/>
              <a:ext cx="2024449" cy="388661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:Person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1106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43"/>
          <p:cNvSpPr>
            <a:spLocks noChangeArrowheads="1"/>
          </p:cNvSpPr>
          <p:nvPr/>
        </p:nvSpPr>
        <p:spPr bwMode="auto">
          <a:xfrm>
            <a:off x="6532563" y="4292600"/>
            <a:ext cx="1512887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de-DE" altLang="de-DE" sz="1400" b="0"/>
          </a:p>
        </p:txBody>
      </p:sp>
      <p:sp>
        <p:nvSpPr>
          <p:cNvPr id="2150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dirty="0" smtClean="0"/>
              <a:t>Implementierungsvererbung: </a:t>
            </a:r>
            <a:br>
              <a:rPr lang="de-DE" altLang="de-DE" dirty="0" smtClean="0"/>
            </a:br>
            <a:r>
              <a:rPr lang="de-DE" altLang="de-DE" dirty="0"/>
              <a:t>	</a:t>
            </a:r>
            <a:r>
              <a:rPr lang="de-DE" altLang="de-DE" dirty="0" smtClean="0"/>
              <a:t>Schlechtes Design?</a:t>
            </a:r>
            <a:endParaRPr lang="de-DE" altLang="de-DE" i="1" dirty="0" smtClean="0"/>
          </a:p>
        </p:txBody>
      </p:sp>
      <p:sp>
        <p:nvSpPr>
          <p:cNvPr id="21508" name="Rectangle 3"/>
          <p:cNvSpPr>
            <a:spLocks noGrp="1" noChangeArrowheads="1"/>
          </p:cNvSpPr>
          <p:nvPr>
            <p:ph idx="1"/>
          </p:nvPr>
        </p:nvSpPr>
        <p:spPr>
          <a:xfrm>
            <a:off x="250825" y="1484313"/>
            <a:ext cx="8640763" cy="865187"/>
          </a:xfrm>
        </p:spPr>
        <p:txBody>
          <a:bodyPr/>
          <a:lstStyle/>
          <a:p>
            <a:pPr eaLnBrk="1" hangingPunct="1"/>
            <a:r>
              <a:rPr lang="de-DE" altLang="de-DE" b="1" smtClean="0"/>
              <a:t>Mehrfachvererbung kann auf schlechtes Design hindeuten</a:t>
            </a:r>
          </a:p>
          <a:p>
            <a:pPr marL="180975" lvl="1" indent="0" eaLnBrk="1" hangingPunct="1">
              <a:buFont typeface="Wingdings" charset="2"/>
              <a:buNone/>
            </a:pPr>
            <a:r>
              <a:rPr lang="de-DE" altLang="de-DE" smtClean="0"/>
              <a:t>Gemeinsamkeiten sollen explizit extrahiert und das Design vereinfacht werden</a:t>
            </a:r>
            <a:endParaRPr lang="de-DE" altLang="de-DE" i="1" smtClean="0"/>
          </a:p>
        </p:txBody>
      </p:sp>
      <p:sp>
        <p:nvSpPr>
          <p:cNvPr id="21509" name="Rectangle 16"/>
          <p:cNvSpPr>
            <a:spLocks noChangeArrowheads="1"/>
          </p:cNvSpPr>
          <p:nvPr/>
        </p:nvSpPr>
        <p:spPr bwMode="auto">
          <a:xfrm>
            <a:off x="1187450" y="5302250"/>
            <a:ext cx="1655763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 smtClean="0"/>
              <a:t>StudentAssistant</a:t>
            </a:r>
            <a:endParaRPr lang="de-DE" altLang="de-DE" sz="1600" b="0"/>
          </a:p>
        </p:txBody>
      </p:sp>
      <p:sp>
        <p:nvSpPr>
          <p:cNvPr id="21510" name="Rectangle 17"/>
          <p:cNvSpPr>
            <a:spLocks noChangeArrowheads="1"/>
          </p:cNvSpPr>
          <p:nvPr/>
        </p:nvSpPr>
        <p:spPr bwMode="auto">
          <a:xfrm>
            <a:off x="1187450" y="5591175"/>
            <a:ext cx="1655763" cy="714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11" name="Rectangle 18"/>
          <p:cNvSpPr>
            <a:spLocks noChangeArrowheads="1"/>
          </p:cNvSpPr>
          <p:nvPr/>
        </p:nvSpPr>
        <p:spPr bwMode="auto">
          <a:xfrm>
            <a:off x="1187450" y="5662613"/>
            <a:ext cx="1655763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12" name="Rectangle 19"/>
          <p:cNvSpPr>
            <a:spLocks noChangeArrowheads="1"/>
          </p:cNvSpPr>
          <p:nvPr/>
        </p:nvSpPr>
        <p:spPr bwMode="auto">
          <a:xfrm>
            <a:off x="393700" y="4005263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</a:t>
            </a:r>
          </a:p>
        </p:txBody>
      </p:sp>
      <p:sp>
        <p:nvSpPr>
          <p:cNvPr id="21513" name="Rectangle 20"/>
          <p:cNvSpPr>
            <a:spLocks noChangeArrowheads="1"/>
          </p:cNvSpPr>
          <p:nvPr/>
        </p:nvSpPr>
        <p:spPr bwMode="auto">
          <a:xfrm>
            <a:off x="395288" y="4294188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+matrikelNr : int</a:t>
            </a:r>
          </a:p>
        </p:txBody>
      </p:sp>
      <p:sp>
        <p:nvSpPr>
          <p:cNvPr id="21514" name="Rectangle 21"/>
          <p:cNvSpPr>
            <a:spLocks noChangeArrowheads="1"/>
          </p:cNvSpPr>
          <p:nvPr/>
        </p:nvSpPr>
        <p:spPr bwMode="auto">
          <a:xfrm>
            <a:off x="395288" y="4583113"/>
            <a:ext cx="1511300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15" name="AutoShape 22"/>
          <p:cNvSpPr>
            <a:spLocks noChangeArrowheads="1"/>
          </p:cNvSpPr>
          <p:nvPr/>
        </p:nvSpPr>
        <p:spPr bwMode="auto">
          <a:xfrm>
            <a:off x="971550" y="4654550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16" name="Line 23"/>
          <p:cNvSpPr>
            <a:spLocks noChangeShapeType="1"/>
          </p:cNvSpPr>
          <p:nvPr/>
        </p:nvSpPr>
        <p:spPr bwMode="auto">
          <a:xfrm>
            <a:off x="1042988" y="4870450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17" name="Rectangle 24"/>
          <p:cNvSpPr>
            <a:spLocks noChangeArrowheads="1"/>
          </p:cNvSpPr>
          <p:nvPr/>
        </p:nvSpPr>
        <p:spPr bwMode="auto">
          <a:xfrm>
            <a:off x="2122488" y="4005263"/>
            <a:ext cx="1512887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 smtClean="0"/>
              <a:t>Employee</a:t>
            </a:r>
            <a:endParaRPr lang="de-DE" altLang="de-DE" sz="1600" b="0"/>
          </a:p>
        </p:txBody>
      </p:sp>
      <p:sp>
        <p:nvSpPr>
          <p:cNvPr id="21518" name="Rectangle 25"/>
          <p:cNvSpPr>
            <a:spLocks noChangeArrowheads="1"/>
          </p:cNvSpPr>
          <p:nvPr/>
        </p:nvSpPr>
        <p:spPr bwMode="auto">
          <a:xfrm>
            <a:off x="2122488" y="4583113"/>
            <a:ext cx="1512887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19" name="Line 26"/>
          <p:cNvSpPr>
            <a:spLocks noChangeShapeType="1"/>
          </p:cNvSpPr>
          <p:nvPr/>
        </p:nvSpPr>
        <p:spPr bwMode="auto">
          <a:xfrm>
            <a:off x="1042988" y="5014913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20" name="Line 27"/>
          <p:cNvSpPr>
            <a:spLocks noChangeShapeType="1"/>
          </p:cNvSpPr>
          <p:nvPr/>
        </p:nvSpPr>
        <p:spPr bwMode="auto">
          <a:xfrm>
            <a:off x="1906588" y="5014913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21" name="AutoShape 28"/>
          <p:cNvSpPr>
            <a:spLocks noChangeArrowheads="1"/>
          </p:cNvSpPr>
          <p:nvPr/>
        </p:nvSpPr>
        <p:spPr bwMode="auto">
          <a:xfrm>
            <a:off x="2914650" y="4654550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22" name="Line 29"/>
          <p:cNvSpPr>
            <a:spLocks noChangeShapeType="1"/>
          </p:cNvSpPr>
          <p:nvPr/>
        </p:nvSpPr>
        <p:spPr bwMode="auto">
          <a:xfrm>
            <a:off x="2986088" y="4870450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23" name="Line 30"/>
          <p:cNvSpPr>
            <a:spLocks noChangeShapeType="1"/>
          </p:cNvSpPr>
          <p:nvPr/>
        </p:nvSpPr>
        <p:spPr bwMode="auto">
          <a:xfrm>
            <a:off x="2122488" y="5014913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24" name="Line 31"/>
          <p:cNvSpPr>
            <a:spLocks noChangeShapeType="1"/>
          </p:cNvSpPr>
          <p:nvPr/>
        </p:nvSpPr>
        <p:spPr bwMode="auto">
          <a:xfrm>
            <a:off x="2122488" y="5014913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25" name="Rectangle 32"/>
          <p:cNvSpPr>
            <a:spLocks noChangeArrowheads="1"/>
          </p:cNvSpPr>
          <p:nvPr/>
        </p:nvSpPr>
        <p:spPr bwMode="auto">
          <a:xfrm>
            <a:off x="1187450" y="2997200"/>
            <a:ext cx="1655763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+name : string</a:t>
            </a:r>
          </a:p>
        </p:txBody>
      </p:sp>
      <p:sp>
        <p:nvSpPr>
          <p:cNvPr id="21526" name="Rectangle 33"/>
          <p:cNvSpPr>
            <a:spLocks noChangeArrowheads="1"/>
          </p:cNvSpPr>
          <p:nvPr/>
        </p:nvSpPr>
        <p:spPr bwMode="auto">
          <a:xfrm>
            <a:off x="1187450" y="2708275"/>
            <a:ext cx="1655763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Person</a:t>
            </a:r>
          </a:p>
        </p:txBody>
      </p:sp>
      <p:sp>
        <p:nvSpPr>
          <p:cNvPr id="21527" name="Rectangle 34"/>
          <p:cNvSpPr>
            <a:spLocks noChangeArrowheads="1"/>
          </p:cNvSpPr>
          <p:nvPr/>
        </p:nvSpPr>
        <p:spPr bwMode="auto">
          <a:xfrm>
            <a:off x="1187450" y="3284538"/>
            <a:ext cx="1655763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28" name="AutoShape 35"/>
          <p:cNvSpPr>
            <a:spLocks noChangeArrowheads="1"/>
          </p:cNvSpPr>
          <p:nvPr/>
        </p:nvSpPr>
        <p:spPr bwMode="auto">
          <a:xfrm>
            <a:off x="2124075" y="3357563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29" name="Line 36"/>
          <p:cNvSpPr>
            <a:spLocks noChangeShapeType="1"/>
          </p:cNvSpPr>
          <p:nvPr/>
        </p:nvSpPr>
        <p:spPr bwMode="auto">
          <a:xfrm>
            <a:off x="2195513" y="3573463"/>
            <a:ext cx="0" cy="144462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30" name="Line 37"/>
          <p:cNvSpPr>
            <a:spLocks noChangeShapeType="1"/>
          </p:cNvSpPr>
          <p:nvPr/>
        </p:nvSpPr>
        <p:spPr bwMode="auto">
          <a:xfrm>
            <a:off x="2195513" y="3717925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31" name="Line 38"/>
          <p:cNvSpPr>
            <a:spLocks noChangeShapeType="1"/>
          </p:cNvSpPr>
          <p:nvPr/>
        </p:nvSpPr>
        <p:spPr bwMode="auto">
          <a:xfrm>
            <a:off x="3059113" y="3717925"/>
            <a:ext cx="0" cy="287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32" name="AutoShape 39"/>
          <p:cNvSpPr>
            <a:spLocks noChangeArrowheads="1"/>
          </p:cNvSpPr>
          <p:nvPr/>
        </p:nvSpPr>
        <p:spPr bwMode="auto">
          <a:xfrm>
            <a:off x="1835150" y="3357563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33" name="Line 40"/>
          <p:cNvSpPr>
            <a:spLocks noChangeShapeType="1"/>
          </p:cNvSpPr>
          <p:nvPr/>
        </p:nvSpPr>
        <p:spPr bwMode="auto">
          <a:xfrm>
            <a:off x="1906588" y="3573463"/>
            <a:ext cx="0" cy="144462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34" name="Line 41"/>
          <p:cNvSpPr>
            <a:spLocks noChangeShapeType="1"/>
          </p:cNvSpPr>
          <p:nvPr/>
        </p:nvSpPr>
        <p:spPr bwMode="auto">
          <a:xfrm>
            <a:off x="1042988" y="3717925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35" name="Line 42"/>
          <p:cNvSpPr>
            <a:spLocks noChangeShapeType="1"/>
          </p:cNvSpPr>
          <p:nvPr/>
        </p:nvSpPr>
        <p:spPr bwMode="auto">
          <a:xfrm>
            <a:off x="1042988" y="3717925"/>
            <a:ext cx="0" cy="287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36" name="Rectangle 43"/>
          <p:cNvSpPr>
            <a:spLocks noChangeArrowheads="1"/>
          </p:cNvSpPr>
          <p:nvPr/>
        </p:nvSpPr>
        <p:spPr bwMode="auto">
          <a:xfrm>
            <a:off x="2122488" y="4294188"/>
            <a:ext cx="1512887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+personalNr : int</a:t>
            </a:r>
          </a:p>
        </p:txBody>
      </p:sp>
      <p:sp>
        <p:nvSpPr>
          <p:cNvPr id="21537" name="Text Box 44"/>
          <p:cNvSpPr txBox="1">
            <a:spLocks noChangeArrowheads="1"/>
          </p:cNvSpPr>
          <p:nvPr/>
        </p:nvSpPr>
        <p:spPr bwMode="auto">
          <a:xfrm>
            <a:off x="1042988" y="3500438"/>
            <a:ext cx="792162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virtual</a:t>
            </a:r>
          </a:p>
        </p:txBody>
      </p:sp>
      <p:sp>
        <p:nvSpPr>
          <p:cNvPr id="21538" name="Text Box 45"/>
          <p:cNvSpPr txBox="1">
            <a:spLocks noChangeArrowheads="1"/>
          </p:cNvSpPr>
          <p:nvPr/>
        </p:nvSpPr>
        <p:spPr bwMode="auto">
          <a:xfrm>
            <a:off x="2266950" y="3500438"/>
            <a:ext cx="792163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virtual</a:t>
            </a:r>
          </a:p>
        </p:txBody>
      </p:sp>
      <p:sp>
        <p:nvSpPr>
          <p:cNvPr id="21539" name="Rectangle 19"/>
          <p:cNvSpPr>
            <a:spLocks noChangeArrowheads="1"/>
          </p:cNvSpPr>
          <p:nvPr/>
        </p:nvSpPr>
        <p:spPr bwMode="auto">
          <a:xfrm>
            <a:off x="4803775" y="4003675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</a:t>
            </a:r>
          </a:p>
        </p:txBody>
      </p:sp>
      <p:sp>
        <p:nvSpPr>
          <p:cNvPr id="21540" name="Rectangle 20"/>
          <p:cNvSpPr>
            <a:spLocks noChangeArrowheads="1"/>
          </p:cNvSpPr>
          <p:nvPr/>
        </p:nvSpPr>
        <p:spPr bwMode="auto">
          <a:xfrm>
            <a:off x="4805363" y="4292600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+matrikelNr : int</a:t>
            </a:r>
          </a:p>
        </p:txBody>
      </p:sp>
      <p:sp>
        <p:nvSpPr>
          <p:cNvPr id="21541" name="Rectangle 21"/>
          <p:cNvSpPr>
            <a:spLocks noChangeArrowheads="1"/>
          </p:cNvSpPr>
          <p:nvPr/>
        </p:nvSpPr>
        <p:spPr bwMode="auto">
          <a:xfrm>
            <a:off x="4805363" y="4581525"/>
            <a:ext cx="1511300" cy="714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42" name="Rectangle 24"/>
          <p:cNvSpPr>
            <a:spLocks noChangeArrowheads="1"/>
          </p:cNvSpPr>
          <p:nvPr/>
        </p:nvSpPr>
        <p:spPr bwMode="auto">
          <a:xfrm>
            <a:off x="6532563" y="4003675"/>
            <a:ext cx="1512887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 smtClean="0"/>
              <a:t>Employee</a:t>
            </a:r>
            <a:endParaRPr lang="de-DE" altLang="de-DE" sz="1600" b="0"/>
          </a:p>
        </p:txBody>
      </p:sp>
      <p:sp>
        <p:nvSpPr>
          <p:cNvPr id="21543" name="Rectangle 25"/>
          <p:cNvSpPr>
            <a:spLocks noChangeArrowheads="1"/>
          </p:cNvSpPr>
          <p:nvPr/>
        </p:nvSpPr>
        <p:spPr bwMode="auto">
          <a:xfrm>
            <a:off x="6532563" y="4510088"/>
            <a:ext cx="1512887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44" name="Rectangle 32"/>
          <p:cNvSpPr>
            <a:spLocks noChangeArrowheads="1"/>
          </p:cNvSpPr>
          <p:nvPr/>
        </p:nvSpPr>
        <p:spPr bwMode="auto">
          <a:xfrm>
            <a:off x="5597525" y="2995613"/>
            <a:ext cx="1655763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+name : string</a:t>
            </a:r>
          </a:p>
        </p:txBody>
      </p:sp>
      <p:sp>
        <p:nvSpPr>
          <p:cNvPr id="21545" name="Rectangle 33"/>
          <p:cNvSpPr>
            <a:spLocks noChangeArrowheads="1"/>
          </p:cNvSpPr>
          <p:nvPr/>
        </p:nvSpPr>
        <p:spPr bwMode="auto">
          <a:xfrm>
            <a:off x="5597525" y="2706688"/>
            <a:ext cx="1655763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Person</a:t>
            </a:r>
          </a:p>
        </p:txBody>
      </p:sp>
      <p:sp>
        <p:nvSpPr>
          <p:cNvPr id="21546" name="Rectangle 34"/>
          <p:cNvSpPr>
            <a:spLocks noChangeArrowheads="1"/>
          </p:cNvSpPr>
          <p:nvPr/>
        </p:nvSpPr>
        <p:spPr bwMode="auto">
          <a:xfrm>
            <a:off x="5597525" y="3282950"/>
            <a:ext cx="1655763" cy="714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47" name="AutoShape 35"/>
          <p:cNvSpPr>
            <a:spLocks noChangeArrowheads="1"/>
          </p:cNvSpPr>
          <p:nvPr/>
        </p:nvSpPr>
        <p:spPr bwMode="auto">
          <a:xfrm>
            <a:off x="6534150" y="3355975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48" name="Line 36"/>
          <p:cNvSpPr>
            <a:spLocks noChangeShapeType="1"/>
          </p:cNvSpPr>
          <p:nvPr/>
        </p:nvSpPr>
        <p:spPr bwMode="auto">
          <a:xfrm>
            <a:off x="6605588" y="3571875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49" name="Line 37"/>
          <p:cNvSpPr>
            <a:spLocks noChangeShapeType="1"/>
          </p:cNvSpPr>
          <p:nvPr/>
        </p:nvSpPr>
        <p:spPr bwMode="auto">
          <a:xfrm>
            <a:off x="6605588" y="3716338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50" name="Line 38"/>
          <p:cNvSpPr>
            <a:spLocks noChangeShapeType="1"/>
          </p:cNvSpPr>
          <p:nvPr/>
        </p:nvSpPr>
        <p:spPr bwMode="auto">
          <a:xfrm>
            <a:off x="7469188" y="3716338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51" name="AutoShape 39"/>
          <p:cNvSpPr>
            <a:spLocks noChangeArrowheads="1"/>
          </p:cNvSpPr>
          <p:nvPr/>
        </p:nvSpPr>
        <p:spPr bwMode="auto">
          <a:xfrm>
            <a:off x="6245225" y="3355975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52" name="Line 40"/>
          <p:cNvSpPr>
            <a:spLocks noChangeShapeType="1"/>
          </p:cNvSpPr>
          <p:nvPr/>
        </p:nvSpPr>
        <p:spPr bwMode="auto">
          <a:xfrm>
            <a:off x="6316663" y="3571875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53" name="Line 41"/>
          <p:cNvSpPr>
            <a:spLocks noChangeShapeType="1"/>
          </p:cNvSpPr>
          <p:nvPr/>
        </p:nvSpPr>
        <p:spPr bwMode="auto">
          <a:xfrm>
            <a:off x="5453063" y="3716338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54" name="Line 42"/>
          <p:cNvSpPr>
            <a:spLocks noChangeShapeType="1"/>
          </p:cNvSpPr>
          <p:nvPr/>
        </p:nvSpPr>
        <p:spPr bwMode="auto">
          <a:xfrm>
            <a:off x="5453063" y="3716338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55" name="Rectangle 16"/>
          <p:cNvSpPr>
            <a:spLocks noChangeArrowheads="1"/>
          </p:cNvSpPr>
          <p:nvPr/>
        </p:nvSpPr>
        <p:spPr bwMode="auto">
          <a:xfrm>
            <a:off x="4787900" y="5122863"/>
            <a:ext cx="1655763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r>
              <a:rPr lang="de-DE" altLang="de-DE" sz="1600" b="0" smtClean="0"/>
              <a:t>StudentAssistant</a:t>
            </a:r>
            <a:endParaRPr lang="de-DE" altLang="de-DE" sz="1600" b="0"/>
          </a:p>
        </p:txBody>
      </p:sp>
      <p:sp>
        <p:nvSpPr>
          <p:cNvPr id="21556" name="Rectangle 17"/>
          <p:cNvSpPr>
            <a:spLocks noChangeArrowheads="1"/>
          </p:cNvSpPr>
          <p:nvPr/>
        </p:nvSpPr>
        <p:spPr bwMode="auto">
          <a:xfrm>
            <a:off x="4787900" y="5411788"/>
            <a:ext cx="1655763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57" name="Rectangle 18"/>
          <p:cNvSpPr>
            <a:spLocks noChangeArrowheads="1"/>
          </p:cNvSpPr>
          <p:nvPr/>
        </p:nvSpPr>
        <p:spPr bwMode="auto">
          <a:xfrm>
            <a:off x="4787900" y="5483225"/>
            <a:ext cx="1655763" cy="714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58" name="Rectangle 24"/>
          <p:cNvSpPr>
            <a:spLocks noChangeArrowheads="1"/>
          </p:cNvSpPr>
          <p:nvPr/>
        </p:nvSpPr>
        <p:spPr bwMode="auto">
          <a:xfrm>
            <a:off x="7404100" y="5443538"/>
            <a:ext cx="1512888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 smtClean="0"/>
              <a:t>Employment</a:t>
            </a:r>
            <a:endParaRPr lang="de-DE" altLang="de-DE" sz="1600" b="0" dirty="0"/>
          </a:p>
        </p:txBody>
      </p:sp>
      <p:sp>
        <p:nvSpPr>
          <p:cNvPr id="21559" name="Rectangle 25"/>
          <p:cNvSpPr>
            <a:spLocks noChangeArrowheads="1"/>
          </p:cNvSpPr>
          <p:nvPr/>
        </p:nvSpPr>
        <p:spPr bwMode="auto">
          <a:xfrm>
            <a:off x="7404100" y="6021388"/>
            <a:ext cx="1512888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60" name="Rectangle 43"/>
          <p:cNvSpPr>
            <a:spLocks noChangeArrowheads="1"/>
          </p:cNvSpPr>
          <p:nvPr/>
        </p:nvSpPr>
        <p:spPr bwMode="auto">
          <a:xfrm>
            <a:off x="7404100" y="5732463"/>
            <a:ext cx="1512888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+personalNr : int</a:t>
            </a:r>
          </a:p>
        </p:txBody>
      </p:sp>
      <p:sp>
        <p:nvSpPr>
          <p:cNvPr id="21561" name="Line 29"/>
          <p:cNvSpPr>
            <a:spLocks noChangeShapeType="1"/>
          </p:cNvSpPr>
          <p:nvPr/>
        </p:nvSpPr>
        <p:spPr bwMode="auto">
          <a:xfrm>
            <a:off x="5532438" y="4868863"/>
            <a:ext cx="0" cy="254000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62" name="AutoShape 28"/>
          <p:cNvSpPr>
            <a:spLocks noChangeArrowheads="1"/>
          </p:cNvSpPr>
          <p:nvPr/>
        </p:nvSpPr>
        <p:spPr bwMode="auto">
          <a:xfrm>
            <a:off x="5461000" y="4652963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cxnSp>
        <p:nvCxnSpPr>
          <p:cNvPr id="21563" name="Gewinkelte Verbindung 2"/>
          <p:cNvCxnSpPr>
            <a:cxnSpLocks noChangeShapeType="1"/>
          </p:cNvCxnSpPr>
          <p:nvPr/>
        </p:nvCxnSpPr>
        <p:spPr bwMode="auto">
          <a:xfrm rot="16200000" flipH="1">
            <a:off x="6420644" y="4822031"/>
            <a:ext cx="179388" cy="1787525"/>
          </a:xfrm>
          <a:prstGeom prst="bentConnector2">
            <a:avLst/>
          </a:prstGeom>
          <a:noFill/>
          <a:ln w="9525" algn="ctr">
            <a:solidFill>
              <a:schemeClr val="tx1"/>
            </a:solidFill>
            <a:round/>
            <a:headEnd type="diamond" w="lg" len="lg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564" name="Gewinkelte Verbindung 75"/>
          <p:cNvCxnSpPr>
            <a:cxnSpLocks noChangeShapeType="1"/>
          </p:cNvCxnSpPr>
          <p:nvPr/>
        </p:nvCxnSpPr>
        <p:spPr bwMode="auto">
          <a:xfrm rot="16200000" flipH="1">
            <a:off x="7329488" y="4613275"/>
            <a:ext cx="790575" cy="873125"/>
          </a:xfrm>
          <a:prstGeom prst="bentConnector3">
            <a:avLst>
              <a:gd name="adj1" fmla="val 56546"/>
            </a:avLst>
          </a:prstGeom>
          <a:noFill/>
          <a:ln w="9525" algn="ctr">
            <a:solidFill>
              <a:schemeClr val="tx1"/>
            </a:solidFill>
            <a:round/>
            <a:headEnd type="diamond" w="lg" len="lg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3" name="Abgerundete rechteckige Legende 82"/>
          <p:cNvSpPr/>
          <p:nvPr/>
        </p:nvSpPr>
        <p:spPr>
          <a:xfrm>
            <a:off x="3691927" y="5946775"/>
            <a:ext cx="2970212" cy="868362"/>
          </a:xfrm>
          <a:prstGeom prst="wedgeRoundRectCallout">
            <a:avLst>
              <a:gd name="adj1" fmla="val -4253"/>
              <a:gd name="adj2" fmla="val -8799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Ein </a:t>
            </a:r>
            <a:r>
              <a:rPr lang="de-DE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</a:p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ist ein 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de-DE" smtClean="0">
                <a:solidFill>
                  <a:schemeClr val="bg1"/>
                </a:solidFill>
              </a:rPr>
              <a:t>, </a:t>
            </a:r>
            <a:r>
              <a:rPr lang="de-DE" u="sng" smtClean="0">
                <a:solidFill>
                  <a:schemeClr val="bg1"/>
                </a:solidFill>
              </a:rPr>
              <a:t>mit </a:t>
            </a:r>
            <a:r>
              <a:rPr lang="de-DE" smtClean="0">
                <a:solidFill>
                  <a:schemeClr val="bg1"/>
                </a:solidFill>
              </a:rPr>
              <a:t>einem 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Employment</a:t>
            </a:r>
            <a:endParaRPr lang="de-DE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5439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smtClean="0"/>
              <a:t>Schnittstellen- vs. Implementierungsvererbung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2000" b="1" dirty="0" smtClean="0"/>
              <a:t>Schnittstellenvererbung</a:t>
            </a:r>
            <a:r>
              <a:rPr lang="de-DE" sz="2000" dirty="0" smtClean="0"/>
              <a:t>:</a:t>
            </a:r>
            <a:br>
              <a:rPr lang="de-DE" sz="2000" dirty="0" smtClean="0"/>
            </a:br>
            <a:endParaRPr lang="de-DE" sz="2000" dirty="0" smtClean="0"/>
          </a:p>
          <a:p>
            <a:pPr marL="0" indent="0">
              <a:buNone/>
            </a:pPr>
            <a:r>
              <a:rPr lang="de-DE" sz="2000" dirty="0" smtClean="0"/>
              <a:t>Wenn die Oberklassen nur </a:t>
            </a:r>
            <a:r>
              <a:rPr lang="de-DE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pure </a:t>
            </a:r>
            <a:r>
              <a:rPr lang="de-DE" sz="20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virtual</a:t>
            </a:r>
            <a:r>
              <a:rPr lang="de-DE" sz="2000" dirty="0"/>
              <a:t> </a:t>
            </a:r>
            <a:r>
              <a:rPr lang="de-DE" sz="2000" dirty="0" smtClean="0"/>
              <a:t>Methoden</a:t>
            </a:r>
            <a:r>
              <a:rPr lang="de-DE" sz="2000" dirty="0"/>
              <a:t> </a:t>
            </a:r>
            <a:r>
              <a:rPr lang="de-DE" sz="2000" dirty="0" smtClean="0"/>
              <a:t>enthalten, </a:t>
            </a:r>
            <a:r>
              <a:rPr lang="de-DE" sz="2000" dirty="0"/>
              <a:t>dann ist Mehrfachvererbung überhaupt kein Problem </a:t>
            </a: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2000" b="1" dirty="0"/>
              <a:t>Implementierungsvererbung</a:t>
            </a:r>
            <a:r>
              <a:rPr lang="de-DE" sz="2000" dirty="0"/>
              <a:t>: </a:t>
            </a:r>
            <a:endParaRPr lang="de-DE" sz="2000" dirty="0" smtClean="0"/>
          </a:p>
          <a:p>
            <a:pPr marL="0" indent="0">
              <a:buNone/>
            </a:pPr>
            <a:r>
              <a:rPr lang="de-DE" sz="2000" dirty="0"/>
              <a:t/>
            </a:r>
            <a:br>
              <a:rPr lang="de-DE" sz="2000" dirty="0"/>
            </a:br>
            <a:r>
              <a:rPr lang="de-DE" sz="2000" dirty="0" smtClean="0"/>
              <a:t>Wird </a:t>
            </a:r>
            <a:r>
              <a:rPr lang="de-DE" sz="2000" dirty="0"/>
              <a:t>aber von mehreren Oberklassen wirklich </a:t>
            </a:r>
            <a:r>
              <a:rPr lang="de-DE" sz="2000" b="1" dirty="0"/>
              <a:t>Implementierung</a:t>
            </a:r>
            <a:r>
              <a:rPr lang="de-DE" sz="2000" dirty="0"/>
              <a:t> geerbt, so kann das zu Problemen führen…</a:t>
            </a:r>
          </a:p>
          <a:p>
            <a:pPr marL="0" indent="0">
              <a:buNone/>
            </a:pPr>
            <a:endParaRPr lang="en-US" sz="2000" dirty="0"/>
          </a:p>
        </p:txBody>
      </p:sp>
      <p:grpSp>
        <p:nvGrpSpPr>
          <p:cNvPr id="5" name="Gruppieren 4"/>
          <p:cNvGrpSpPr/>
          <p:nvPr/>
        </p:nvGrpSpPr>
        <p:grpSpPr>
          <a:xfrm>
            <a:off x="2873375" y="4471170"/>
            <a:ext cx="3241675" cy="1728788"/>
            <a:chOff x="5004048" y="4005064"/>
            <a:chExt cx="3241675" cy="1728788"/>
          </a:xfrm>
        </p:grpSpPr>
        <p:sp>
          <p:nvSpPr>
            <p:cNvPr id="16387" name="Rectangle 9"/>
            <p:cNvSpPr>
              <a:spLocks noChangeArrowheads="1"/>
            </p:cNvSpPr>
            <p:nvPr/>
          </p:nvSpPr>
          <p:spPr bwMode="auto">
            <a:xfrm>
              <a:off x="5827018" y="5302052"/>
              <a:ext cx="1595736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StudentAssistant</a:t>
              </a:r>
            </a:p>
          </p:txBody>
        </p:sp>
        <p:sp>
          <p:nvSpPr>
            <p:cNvPr id="16388" name="Rectangle 10"/>
            <p:cNvSpPr>
              <a:spLocks noChangeArrowheads="1"/>
            </p:cNvSpPr>
            <p:nvPr/>
          </p:nvSpPr>
          <p:spPr bwMode="auto">
            <a:xfrm>
              <a:off x="5827018" y="5590977"/>
              <a:ext cx="1595736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389" name="Rectangle 11"/>
            <p:cNvSpPr>
              <a:spLocks noChangeArrowheads="1"/>
            </p:cNvSpPr>
            <p:nvPr/>
          </p:nvSpPr>
          <p:spPr bwMode="auto">
            <a:xfrm>
              <a:off x="5827018" y="5662414"/>
              <a:ext cx="1595736" cy="7143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390" name="Rectangle 12"/>
            <p:cNvSpPr>
              <a:spLocks noChangeArrowheads="1"/>
            </p:cNvSpPr>
            <p:nvPr/>
          </p:nvSpPr>
          <p:spPr bwMode="auto">
            <a:xfrm>
              <a:off x="5004048" y="4005064"/>
              <a:ext cx="1512887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Student</a:t>
              </a:r>
            </a:p>
          </p:txBody>
        </p:sp>
        <p:sp>
          <p:nvSpPr>
            <p:cNvPr id="16391" name="Rectangle 13"/>
            <p:cNvSpPr>
              <a:spLocks noChangeArrowheads="1"/>
            </p:cNvSpPr>
            <p:nvPr/>
          </p:nvSpPr>
          <p:spPr bwMode="auto">
            <a:xfrm>
              <a:off x="5005635" y="4293989"/>
              <a:ext cx="1512888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 dirty="0"/>
                <a:t>+</a:t>
              </a:r>
              <a:r>
                <a:rPr lang="de-DE" altLang="de-DE" sz="1400" b="0" dirty="0" err="1"/>
                <a:t>name</a:t>
              </a:r>
              <a:r>
                <a:rPr lang="de-DE" altLang="de-DE" sz="1400" b="0" dirty="0"/>
                <a:t> : </a:t>
              </a:r>
              <a:r>
                <a:rPr lang="de-DE" altLang="de-DE" sz="1400" b="0" dirty="0" err="1"/>
                <a:t>string</a:t>
              </a:r>
              <a:endParaRPr lang="de-DE" altLang="de-DE" sz="1400" b="0" dirty="0"/>
            </a:p>
          </p:txBody>
        </p:sp>
        <p:sp>
          <p:nvSpPr>
            <p:cNvPr id="16392" name="Rectangle 14"/>
            <p:cNvSpPr>
              <a:spLocks noChangeArrowheads="1"/>
            </p:cNvSpPr>
            <p:nvPr/>
          </p:nvSpPr>
          <p:spPr bwMode="auto">
            <a:xfrm>
              <a:off x="5005635" y="4582914"/>
              <a:ext cx="1512888" cy="7143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393" name="AutoShape 15"/>
            <p:cNvSpPr>
              <a:spLocks noChangeArrowheads="1"/>
            </p:cNvSpPr>
            <p:nvPr/>
          </p:nvSpPr>
          <p:spPr bwMode="auto">
            <a:xfrm>
              <a:off x="5583485" y="4654352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394" name="Line 16"/>
            <p:cNvSpPr>
              <a:spLocks noChangeShapeType="1"/>
            </p:cNvSpPr>
            <p:nvPr/>
          </p:nvSpPr>
          <p:spPr bwMode="auto">
            <a:xfrm>
              <a:off x="5654923" y="4870252"/>
              <a:ext cx="0" cy="14446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6395" name="Rectangle 17"/>
            <p:cNvSpPr>
              <a:spLocks noChangeArrowheads="1"/>
            </p:cNvSpPr>
            <p:nvPr/>
          </p:nvSpPr>
          <p:spPr bwMode="auto">
            <a:xfrm>
              <a:off x="6734423" y="4005064"/>
              <a:ext cx="1511300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/>
                <a:t>Employee</a:t>
              </a:r>
              <a:endParaRPr lang="de-DE" altLang="de-DE" sz="1600" b="0"/>
            </a:p>
          </p:txBody>
        </p:sp>
        <p:sp>
          <p:nvSpPr>
            <p:cNvPr id="16396" name="Rectangle 18"/>
            <p:cNvSpPr>
              <a:spLocks noChangeArrowheads="1"/>
            </p:cNvSpPr>
            <p:nvPr/>
          </p:nvSpPr>
          <p:spPr bwMode="auto">
            <a:xfrm>
              <a:off x="6734423" y="4582914"/>
              <a:ext cx="1511300" cy="7143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397" name="Line 19"/>
            <p:cNvSpPr>
              <a:spLocks noChangeShapeType="1"/>
            </p:cNvSpPr>
            <p:nvPr/>
          </p:nvSpPr>
          <p:spPr bwMode="auto">
            <a:xfrm>
              <a:off x="5654923" y="5014714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6398" name="Line 20"/>
            <p:cNvSpPr>
              <a:spLocks noChangeShapeType="1"/>
            </p:cNvSpPr>
            <p:nvPr/>
          </p:nvSpPr>
          <p:spPr bwMode="auto">
            <a:xfrm>
              <a:off x="6518523" y="5014714"/>
              <a:ext cx="0" cy="2873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6399" name="AutoShape 21"/>
            <p:cNvSpPr>
              <a:spLocks noChangeArrowheads="1"/>
            </p:cNvSpPr>
            <p:nvPr/>
          </p:nvSpPr>
          <p:spPr bwMode="auto">
            <a:xfrm>
              <a:off x="7526585" y="4654352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400" name="Line 22"/>
            <p:cNvSpPr>
              <a:spLocks noChangeShapeType="1"/>
            </p:cNvSpPr>
            <p:nvPr/>
          </p:nvSpPr>
          <p:spPr bwMode="auto">
            <a:xfrm>
              <a:off x="7598023" y="4870252"/>
              <a:ext cx="0" cy="14446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6401" name="Line 23"/>
            <p:cNvSpPr>
              <a:spLocks noChangeShapeType="1"/>
            </p:cNvSpPr>
            <p:nvPr/>
          </p:nvSpPr>
          <p:spPr bwMode="auto">
            <a:xfrm>
              <a:off x="6734423" y="5014714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6402" name="Line 24"/>
            <p:cNvSpPr>
              <a:spLocks noChangeShapeType="1"/>
            </p:cNvSpPr>
            <p:nvPr/>
          </p:nvSpPr>
          <p:spPr bwMode="auto">
            <a:xfrm>
              <a:off x="6734423" y="5014714"/>
              <a:ext cx="0" cy="2873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6403" name="Rectangle 25"/>
            <p:cNvSpPr>
              <a:spLocks noChangeArrowheads="1"/>
            </p:cNvSpPr>
            <p:nvPr/>
          </p:nvSpPr>
          <p:spPr bwMode="auto">
            <a:xfrm>
              <a:off x="6734423" y="4293989"/>
              <a:ext cx="1511300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+name : string</a:t>
              </a:r>
            </a:p>
          </p:txBody>
        </p:sp>
      </p:grpSp>
      <p:sp>
        <p:nvSpPr>
          <p:cNvPr id="22" name="Abgerundete rechteckige Legende 21"/>
          <p:cNvSpPr/>
          <p:nvPr/>
        </p:nvSpPr>
        <p:spPr>
          <a:xfrm>
            <a:off x="468046" y="3555953"/>
            <a:ext cx="3589337" cy="661987"/>
          </a:xfrm>
          <a:prstGeom prst="wedgeRoundRectCallout">
            <a:avLst>
              <a:gd name="adj1" fmla="val -27553"/>
              <a:gd name="adj2" fmla="val 1921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Dies entspricht der Verwendung von </a:t>
            </a:r>
            <a:r>
              <a:rPr lang="de-DE" b="1" dirty="0">
                <a:solidFill>
                  <a:schemeClr val="bg1"/>
                </a:solidFill>
              </a:rPr>
              <a:t>Interfaces</a:t>
            </a:r>
            <a:r>
              <a:rPr lang="de-DE" dirty="0">
                <a:solidFill>
                  <a:schemeClr val="bg1"/>
                </a:solidFill>
              </a:rPr>
              <a:t> in Java!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96571" y="3454359"/>
            <a:ext cx="415499" cy="8651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5400" b="1" dirty="0" smtClean="0">
                <a:solidFill>
                  <a:srgbClr val="005AA9"/>
                </a:solidFill>
              </a:rPr>
              <a:t>!</a:t>
            </a:r>
            <a:endParaRPr lang="en-US" sz="11500" b="1" dirty="0">
              <a:solidFill>
                <a:srgbClr val="005AA9"/>
              </a:solidFill>
            </a:endParaRPr>
          </a:p>
        </p:txBody>
      </p:sp>
      <p:sp>
        <p:nvSpPr>
          <p:cNvPr id="25" name="Rechteck 24"/>
          <p:cNvSpPr/>
          <p:nvPr/>
        </p:nvSpPr>
        <p:spPr bwMode="auto">
          <a:xfrm>
            <a:off x="7183464" y="5823995"/>
            <a:ext cx="1517768" cy="537611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4285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Wie funktioniert Mehrfachvererbung in Java?</a:t>
            </a:r>
            <a:endParaRPr lang="en-US" dirty="0"/>
          </a:p>
        </p:txBody>
      </p:sp>
      <p:sp>
        <p:nvSpPr>
          <p:cNvPr id="11" name="Inhaltsplatzhalter 10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864567"/>
          </a:xfrm>
        </p:spPr>
        <p:txBody>
          <a:bodyPr/>
          <a:lstStyle/>
          <a:p>
            <a:r>
              <a:rPr lang="en-US" b="1" dirty="0" err="1" smtClean="0"/>
              <a:t>Frage</a:t>
            </a:r>
            <a:r>
              <a:rPr lang="en-US" dirty="0" smtClean="0"/>
              <a:t>: </a:t>
            </a:r>
            <a:r>
              <a:rPr lang="en-US" dirty="0" err="1" smtClean="0"/>
              <a:t>Wie</a:t>
            </a:r>
            <a:r>
              <a:rPr lang="en-US" dirty="0" smtClean="0"/>
              <a:t> </a:t>
            </a:r>
            <a:r>
              <a:rPr lang="en-US" dirty="0" err="1" smtClean="0"/>
              <a:t>wird</a:t>
            </a:r>
            <a:r>
              <a:rPr lang="en-US" dirty="0" smtClean="0"/>
              <a:t> in Java die </a:t>
            </a:r>
            <a:r>
              <a:rPr lang="en-US" dirty="0" err="1" smtClean="0"/>
              <a:t>folgende</a:t>
            </a:r>
            <a:r>
              <a:rPr lang="en-US" dirty="0" smtClean="0"/>
              <a:t> Situation </a:t>
            </a:r>
            <a:r>
              <a:rPr lang="en-US" dirty="0" err="1" smtClean="0"/>
              <a:t>gelöst</a:t>
            </a:r>
            <a:r>
              <a:rPr lang="en-US" dirty="0" smtClean="0"/>
              <a:t>?</a:t>
            </a:r>
          </a:p>
          <a:p>
            <a:r>
              <a:rPr lang="en-US" b="1" dirty="0" err="1" smtClean="0"/>
              <a:t>Antwort</a:t>
            </a:r>
            <a:r>
              <a:rPr lang="en-US" dirty="0" smtClean="0"/>
              <a:t>: Gar </a:t>
            </a:r>
            <a:r>
              <a:rPr lang="en-US" dirty="0" err="1" smtClean="0"/>
              <a:t>nicht</a:t>
            </a:r>
            <a:r>
              <a:rPr lang="en-US" dirty="0" smtClean="0"/>
              <a:t> – </a:t>
            </a:r>
            <a:r>
              <a:rPr lang="en-US" dirty="0" err="1" smtClean="0"/>
              <a:t>darf</a:t>
            </a:r>
            <a:r>
              <a:rPr lang="en-US" dirty="0" smtClean="0"/>
              <a:t> so </a:t>
            </a:r>
            <a:r>
              <a:rPr lang="en-US" dirty="0" err="1" smtClean="0"/>
              <a:t>nicht</a:t>
            </a:r>
            <a:r>
              <a:rPr lang="en-US" dirty="0" smtClean="0"/>
              <a:t> </a:t>
            </a:r>
            <a:r>
              <a:rPr lang="en-US" dirty="0" err="1" smtClean="0"/>
              <a:t>vorkommen</a:t>
            </a:r>
            <a:r>
              <a:rPr lang="en-US" dirty="0" smtClean="0"/>
              <a:t>!</a:t>
            </a:r>
            <a:endParaRPr lang="en-US" dirty="0"/>
          </a:p>
        </p:txBody>
      </p:sp>
      <p:sp>
        <p:nvSpPr>
          <p:cNvPr id="12" name="Inhaltsplatzhalter 5"/>
          <p:cNvSpPr txBox="1">
            <a:spLocks/>
          </p:cNvSpPr>
          <p:nvPr/>
        </p:nvSpPr>
        <p:spPr bwMode="auto">
          <a:xfrm>
            <a:off x="250825" y="2600362"/>
            <a:ext cx="6769447" cy="2736775"/>
          </a:xfrm>
          <a:prstGeom prst="foldedCorner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None/>
              <a:defRPr sz="20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b="1" kern="0" dirty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</a:t>
            </a:r>
            <a:r>
              <a:rPr lang="en-US" sz="1400" b="1" kern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dirty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InterfaceA</a:t>
            </a:r>
            <a:r>
              <a:rPr lang="en-US" sz="1400" b="1" kern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  <a:r>
              <a:rPr lang="en-US" sz="1400" b="1" kern="0" dirty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400" b="1" kern="0" dirty="0" err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 kern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run();	</a:t>
            </a:r>
            <a:r>
              <a:rPr lang="en-US" sz="1400" kern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 kern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b="1" kern="0" dirty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</a:t>
            </a:r>
            <a:r>
              <a:rPr lang="en-US" sz="1400" b="1" kern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dirty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InterfaceB</a:t>
            </a:r>
            <a:r>
              <a:rPr lang="en-US" sz="1400" b="1" kern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  <a:r>
              <a:rPr lang="en-US" sz="1400" b="1" kern="0" dirty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400" b="1" kern="0" dirty="0" err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boolean</a:t>
            </a:r>
            <a:r>
              <a:rPr lang="en-US" sz="1400" b="1" kern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run();	</a:t>
            </a:r>
            <a:r>
              <a:rPr lang="en-US" sz="1400" kern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endParaRPr lang="en-US" sz="1400" kern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b="1" kern="0" dirty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kern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dirty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kern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dirty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MyClass</a:t>
            </a:r>
            <a:r>
              <a:rPr lang="en-US" sz="1400" b="1" kern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dirty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implements</a:t>
            </a:r>
            <a:r>
              <a:rPr lang="en-US" sz="1400" b="1" kern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dirty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InterfaceA</a:t>
            </a:r>
            <a:r>
              <a:rPr lang="en-US" sz="1400" b="1" kern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b="1" kern="0" dirty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InterfaceB</a:t>
            </a:r>
            <a:r>
              <a:rPr lang="en-US" sz="1400" b="1" kern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endParaRPr lang="en-US" sz="1400" kern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80975" lvl="1" indent="0" defTabSz="914400">
              <a:lnSpc>
                <a:spcPct val="100000"/>
              </a:lnSpc>
              <a:buClrTx/>
              <a:buSzTx/>
              <a:buFont typeface="Wingdings" pitchFamily="2" charset="2"/>
              <a:buNone/>
              <a:tabLst>
                <a:tab pos="358775" algn="l"/>
                <a:tab pos="719138" algn="l"/>
              </a:tabLst>
            </a:pPr>
            <a:r>
              <a:rPr lang="en-US" sz="1200" kern="0" dirty="0" smtClean="0">
                <a:solidFill>
                  <a:srgbClr val="64646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@Override</a:t>
            </a:r>
          </a:p>
          <a:p>
            <a:pPr marL="180975" lvl="1" indent="0" defTabSz="914400">
              <a:lnSpc>
                <a:spcPct val="100000"/>
              </a:lnSpc>
              <a:buClrTx/>
              <a:buSzTx/>
              <a:buFont typeface="Wingdings" pitchFamily="2" charset="2"/>
              <a:buNone/>
              <a:tabLst>
                <a:tab pos="358775" algn="l"/>
                <a:tab pos="719138" algn="l"/>
              </a:tabLst>
            </a:pPr>
            <a:r>
              <a:rPr lang="en-US" sz="1200" b="1" kern="0" dirty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200" b="1" kern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kern="0" dirty="0" err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200" b="1" kern="0" dirty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kern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run() {</a:t>
            </a:r>
          </a:p>
          <a:p>
            <a:pPr marL="180975" lvl="1" indent="0" defTabSz="914400">
              <a:lnSpc>
                <a:spcPct val="100000"/>
              </a:lnSpc>
              <a:buClrTx/>
              <a:buSzTx/>
              <a:buFont typeface="Wingdings" pitchFamily="2" charset="2"/>
              <a:buNone/>
              <a:tabLst>
                <a:tab pos="358775" algn="l"/>
                <a:tab pos="719138" algn="l"/>
              </a:tabLst>
            </a:pPr>
            <a:r>
              <a:rPr lang="en-US" sz="1200" b="1" kern="0" dirty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return</a:t>
            </a:r>
            <a:r>
              <a:rPr lang="en-US" sz="1200" b="1" kern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0; </a:t>
            </a:r>
            <a:endParaRPr lang="en-US" sz="1200" b="1" kern="0" dirty="0" smtClean="0">
              <a:solidFill>
                <a:srgbClr val="3F7F5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80975" lvl="1" indent="0" defTabSz="914400">
              <a:lnSpc>
                <a:spcPct val="100000"/>
              </a:lnSpc>
              <a:buClrTx/>
              <a:buSzTx/>
              <a:buFont typeface="Wingdings" pitchFamily="2" charset="2"/>
              <a:buNone/>
              <a:tabLst>
                <a:tab pos="358775" algn="l"/>
                <a:tab pos="719138" algn="l"/>
              </a:tabLst>
            </a:pPr>
            <a:r>
              <a:rPr lang="en-US" sz="1200" kern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180975" lvl="1" indent="0" defTabSz="914400">
              <a:lnSpc>
                <a:spcPct val="100000"/>
              </a:lnSpc>
              <a:buClrTx/>
              <a:buSzTx/>
              <a:buFont typeface="Wingdings" pitchFamily="2" charset="2"/>
              <a:buNone/>
              <a:tabLst>
                <a:tab pos="358775" algn="l"/>
                <a:tab pos="719138" algn="l"/>
              </a:tabLst>
            </a:pPr>
            <a:endParaRPr lang="en-US" sz="1200" kern="0" dirty="0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kern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 kern="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3" name="Gruppieren 2"/>
          <p:cNvGrpSpPr/>
          <p:nvPr/>
        </p:nvGrpSpPr>
        <p:grpSpPr>
          <a:xfrm>
            <a:off x="2339752" y="4077072"/>
            <a:ext cx="3562112" cy="868362"/>
            <a:chOff x="2339752" y="4077072"/>
            <a:chExt cx="3562112" cy="868362"/>
          </a:xfrm>
        </p:grpSpPr>
        <p:sp>
          <p:nvSpPr>
            <p:cNvPr id="14" name="Abgerundete rechteckige Legende 13"/>
            <p:cNvSpPr/>
            <p:nvPr/>
          </p:nvSpPr>
          <p:spPr>
            <a:xfrm>
              <a:off x="2339752" y="4077072"/>
              <a:ext cx="2970212" cy="868362"/>
            </a:xfrm>
            <a:prstGeom prst="wedgeRoundRectCallout">
              <a:avLst>
                <a:gd name="adj1" fmla="val -70662"/>
                <a:gd name="adj2" fmla="val -7176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en-US" sz="1600" dirty="0" smtClean="0">
                  <a:latin typeface="Consolas" panose="020B0609020204030204" pitchFamily="49" charset="0"/>
                  <a:cs typeface="Consolas" panose="020B0609020204030204" pitchFamily="49" charset="0"/>
                </a:rPr>
                <a:t>Error: The </a:t>
              </a:r>
              <a:r>
                <a:rPr lang="en-US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return type is incompatible with </a:t>
              </a:r>
              <a:r>
                <a:rPr lang="en-US" sz="1600" dirty="0" err="1" smtClean="0">
                  <a:latin typeface="Consolas" panose="020B0609020204030204" pitchFamily="49" charset="0"/>
                  <a:cs typeface="Consolas" panose="020B0609020204030204" pitchFamily="49" charset="0"/>
                </a:rPr>
                <a:t>InterfaceB.run</a:t>
              </a:r>
              <a:r>
                <a:rPr lang="en-US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()</a:t>
              </a:r>
              <a:endParaRPr lang="de-DE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" name="Textfeld 1"/>
            <p:cNvSpPr txBox="1"/>
            <p:nvPr/>
          </p:nvSpPr>
          <p:spPr>
            <a:xfrm>
              <a:off x="5204237" y="4178854"/>
              <a:ext cx="697627" cy="6647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>
                  <a:solidFill>
                    <a:srgbClr val="C00000"/>
                  </a:solidFill>
                </a:rPr>
                <a:t>❌</a:t>
              </a:r>
              <a:endParaRPr lang="en-US" sz="4000" b="1">
                <a:solidFill>
                  <a:srgbClr val="C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25562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smtClean="0"/>
              <a:t>Programmierpraktikum C und C++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 smtClean="0"/>
              <a:t>Fortgeschrittene Themen</a:t>
            </a:r>
          </a:p>
        </p:txBody>
      </p:sp>
      <p:pic>
        <p:nvPicPr>
          <p:cNvPr id="3076" name="Picture 4" descr="C:\Users\anjorin\Dropbox\Home\documents\uni\c++_praktikum\SoSe2013\Clipart\iStock_000003063638XSmal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238" y="2636838"/>
            <a:ext cx="2447925" cy="328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0925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smtClean="0"/>
              <a:t>Fortgeschrittene Themen in C++</a:t>
            </a:r>
          </a:p>
        </p:txBody>
      </p:sp>
      <p:sp>
        <p:nvSpPr>
          <p:cNvPr id="4099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charset="0"/>
              <a:buAutoNum type="arabicPeriod"/>
            </a:pPr>
            <a:r>
              <a:rPr lang="de-DE" altLang="de-DE" b="0" dirty="0" smtClean="0"/>
              <a:t>Templates</a:t>
            </a:r>
            <a:br>
              <a:rPr lang="de-DE" altLang="de-DE" b="0" dirty="0" smtClean="0"/>
            </a:br>
            <a:r>
              <a:rPr lang="de-DE" altLang="de-DE" b="0" dirty="0" smtClean="0"/>
              <a:t/>
            </a:r>
            <a:br>
              <a:rPr lang="de-DE" altLang="de-DE" b="0" dirty="0" smtClean="0"/>
            </a:br>
            <a:endParaRPr lang="de-DE" altLang="de-DE" b="0" dirty="0" smtClean="0"/>
          </a:p>
          <a:p>
            <a:pPr marL="457200" indent="-457200">
              <a:buFont typeface="Arial" charset="0"/>
              <a:buAutoNum type="arabicPeriod"/>
            </a:pPr>
            <a:r>
              <a:rPr lang="de-DE" altLang="de-DE" b="0" dirty="0" err="1" smtClean="0"/>
              <a:t>Funktionszeiger</a:t>
            </a:r>
            <a:r>
              <a:rPr lang="de-DE" altLang="de-DE" b="0" dirty="0" smtClean="0"/>
              <a:t> und Funktionsobjekte</a:t>
            </a:r>
            <a:br>
              <a:rPr lang="de-DE" altLang="de-DE" b="0" dirty="0" smtClean="0"/>
            </a:br>
            <a:endParaRPr lang="de-DE" altLang="de-DE" b="0" dirty="0" smtClean="0"/>
          </a:p>
          <a:p>
            <a:pPr marL="457200" indent="-457200">
              <a:buFont typeface="Arial" charset="0"/>
              <a:buAutoNum type="arabicPeriod"/>
            </a:pPr>
            <a:endParaRPr lang="de-DE" altLang="de-DE" b="0" dirty="0" smtClean="0"/>
          </a:p>
          <a:p>
            <a:pPr marL="457200" indent="-457200">
              <a:buFont typeface="Arial" charset="0"/>
              <a:buAutoNum type="arabicPeriod"/>
            </a:pPr>
            <a:r>
              <a:rPr lang="de-DE" altLang="de-DE" b="0" dirty="0" smtClean="0"/>
              <a:t>Überblick der Standard C++ Library</a:t>
            </a:r>
            <a:br>
              <a:rPr lang="de-DE" altLang="de-DE" b="0" dirty="0" smtClean="0"/>
            </a:br>
            <a:r>
              <a:rPr lang="de-DE" altLang="de-DE" b="0" dirty="0" smtClean="0"/>
              <a:t/>
            </a:r>
            <a:br>
              <a:rPr lang="de-DE" altLang="de-DE" b="0" dirty="0" smtClean="0"/>
            </a:br>
            <a:endParaRPr lang="de-DE" altLang="de-DE" b="0" dirty="0" smtClean="0"/>
          </a:p>
          <a:p>
            <a:pPr marL="457200" indent="-457200">
              <a:buFont typeface="Arial" charset="0"/>
              <a:buAutoNum type="arabicPeriod"/>
            </a:pPr>
            <a:r>
              <a:rPr lang="de-DE" altLang="de-DE" b="0" dirty="0" err="1" smtClean="0"/>
              <a:t>Buildprozess</a:t>
            </a:r>
            <a:r>
              <a:rPr lang="de-DE" altLang="de-DE" b="0" dirty="0"/>
              <a:t> </a:t>
            </a:r>
            <a:r>
              <a:rPr lang="de-DE" altLang="de-DE" b="0" dirty="0" smtClean="0"/>
              <a:t>mit </a:t>
            </a:r>
            <a:r>
              <a:rPr lang="de-DE" altLang="de-DE" b="0" dirty="0" err="1" smtClean="0"/>
              <a:t>Makefiles</a:t>
            </a:r>
            <a:endParaRPr lang="de-DE" altLang="de-DE" b="0" dirty="0" smtClean="0"/>
          </a:p>
        </p:txBody>
      </p:sp>
      <p:grpSp>
        <p:nvGrpSpPr>
          <p:cNvPr id="23" name="Gruppieren 22"/>
          <p:cNvGrpSpPr/>
          <p:nvPr/>
        </p:nvGrpSpPr>
        <p:grpSpPr>
          <a:xfrm>
            <a:off x="2339752" y="1628800"/>
            <a:ext cx="1970420" cy="506413"/>
            <a:chOff x="2234889" y="1542505"/>
            <a:chExt cx="1970420" cy="506413"/>
          </a:xfrm>
        </p:grpSpPr>
        <p:grpSp>
          <p:nvGrpSpPr>
            <p:cNvPr id="2" name="Gruppieren 1"/>
            <p:cNvGrpSpPr/>
            <p:nvPr/>
          </p:nvGrpSpPr>
          <p:grpSpPr>
            <a:xfrm>
              <a:off x="2702409" y="1680618"/>
              <a:ext cx="944562" cy="368300"/>
              <a:chOff x="2702409" y="1680618"/>
              <a:chExt cx="944562" cy="368300"/>
            </a:xfrm>
          </p:grpSpPr>
          <p:pic>
            <p:nvPicPr>
              <p:cNvPr id="11" name="Picture 4" descr="File:Salad platter.jpg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94496" y="1680618"/>
                <a:ext cx="527050" cy="3524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2" name="Textfeld 32"/>
              <p:cNvSpPr txBox="1">
                <a:spLocks noChangeArrowheads="1"/>
              </p:cNvSpPr>
              <p:nvPr/>
            </p:nvSpPr>
            <p:spPr bwMode="auto">
              <a:xfrm>
                <a:off x="2702409" y="1699668"/>
                <a:ext cx="944562" cy="349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1800" b="0" dirty="0">
                    <a:latin typeface="Consolas" pitchFamily="49" charset="0"/>
                    <a:cs typeface="Consolas" pitchFamily="49" charset="0"/>
                  </a:rPr>
                  <a:t>&lt;    &gt;</a:t>
                </a:r>
              </a:p>
            </p:txBody>
          </p:sp>
        </p:grpSp>
        <p:grpSp>
          <p:nvGrpSpPr>
            <p:cNvPr id="3" name="Gruppieren 2"/>
            <p:cNvGrpSpPr/>
            <p:nvPr/>
          </p:nvGrpSpPr>
          <p:grpSpPr>
            <a:xfrm>
              <a:off x="2234889" y="1542505"/>
              <a:ext cx="563563" cy="349250"/>
              <a:chOff x="2149475" y="1542505"/>
              <a:chExt cx="563563" cy="349250"/>
            </a:xfrm>
          </p:grpSpPr>
          <p:sp>
            <p:nvSpPr>
              <p:cNvPr id="17" name="Textfeld 19"/>
              <p:cNvSpPr txBox="1">
                <a:spLocks noChangeArrowheads="1"/>
              </p:cNvSpPr>
              <p:nvPr/>
            </p:nvSpPr>
            <p:spPr bwMode="auto">
              <a:xfrm>
                <a:off x="2149475" y="1542505"/>
                <a:ext cx="563563" cy="349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1800" b="0" dirty="0">
                    <a:latin typeface="Consolas" pitchFamily="49" charset="0"/>
                    <a:cs typeface="Consolas" pitchFamily="49" charset="0"/>
                  </a:rPr>
                  <a:t>&lt; &gt;</a:t>
                </a:r>
              </a:p>
            </p:txBody>
          </p:sp>
          <p:grpSp>
            <p:nvGrpSpPr>
              <p:cNvPr id="18" name="Gruppieren 12"/>
              <p:cNvGrpSpPr>
                <a:grpSpLocks/>
              </p:cNvGrpSpPr>
              <p:nvPr/>
            </p:nvGrpSpPr>
            <p:grpSpPr bwMode="auto">
              <a:xfrm>
                <a:off x="2336800" y="1556792"/>
                <a:ext cx="190500" cy="319088"/>
                <a:chOff x="1259632" y="2507052"/>
                <a:chExt cx="449687" cy="751806"/>
              </a:xfrm>
            </p:grpSpPr>
            <p:sp>
              <p:nvSpPr>
                <p:cNvPr id="19" name="Pfeil nach unten 17"/>
                <p:cNvSpPr>
                  <a:spLocks noChangeArrowheads="1"/>
                </p:cNvSpPr>
                <p:nvPr/>
              </p:nvSpPr>
              <p:spPr bwMode="auto">
                <a:xfrm>
                  <a:off x="1336056" y="3023983"/>
                  <a:ext cx="268003" cy="234875"/>
                </a:xfrm>
                <a:prstGeom prst="downArrow">
                  <a:avLst>
                    <a:gd name="adj1" fmla="val 50000"/>
                    <a:gd name="adj2" fmla="val 50000"/>
                  </a:avLst>
                </a:pr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 sz="2000" b="1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endParaRPr lang="de-DE" altLang="de-DE" sz="1800" b="0"/>
                </a:p>
              </p:txBody>
            </p:sp>
            <p:pic>
              <p:nvPicPr>
                <p:cNvPr id="20" name="Picture 7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259632" y="2507052"/>
                  <a:ext cx="449687" cy="55852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  <p:sp>
          <p:nvSpPr>
            <p:cNvPr id="21" name="Textfeld 20"/>
            <p:cNvSpPr txBox="1"/>
            <p:nvPr/>
          </p:nvSpPr>
          <p:spPr>
            <a:xfrm>
              <a:off x="3610273" y="1564971"/>
              <a:ext cx="595036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smtClean="0"/>
                <a:t>&lt;T&gt;</a:t>
              </a:r>
              <a:endParaRPr lang="en-US" dirty="0"/>
            </a:p>
          </p:txBody>
        </p:sp>
      </p:grpSp>
      <p:sp>
        <p:nvSpPr>
          <p:cNvPr id="42" name="Rechteck 3"/>
          <p:cNvSpPr>
            <a:spLocks noChangeArrowheads="1"/>
          </p:cNvSpPr>
          <p:nvPr/>
        </p:nvSpPr>
        <p:spPr bwMode="auto">
          <a:xfrm>
            <a:off x="5148064" y="2384505"/>
            <a:ext cx="2952328" cy="8938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(*fp1)(</a:t>
            </a: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&amp;) </a:t>
            </a:r>
            <a: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    = 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print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dirty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&gt;;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fp1(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"foo"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);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	// :::&gt; 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foo</a:t>
            </a:r>
            <a:endParaRPr lang="de-DE" altLang="de-DE" sz="14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	</a:t>
            </a:r>
            <a:endParaRPr lang="de-DE" altLang="de-DE" sz="1400" b="0" dirty="0"/>
          </a:p>
        </p:txBody>
      </p:sp>
      <p:sp>
        <p:nvSpPr>
          <p:cNvPr id="43" name="Rechteck 3"/>
          <p:cNvSpPr>
            <a:spLocks noChangeArrowheads="1"/>
          </p:cNvSpPr>
          <p:nvPr/>
        </p:nvSpPr>
        <p:spPr bwMode="auto">
          <a:xfrm>
            <a:off x="4901977" y="3861048"/>
            <a:ext cx="2952328" cy="779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buNone/>
            </a:pPr>
            <a:r>
              <a:rPr lang="en-US" sz="1400" b="0" dirty="0">
                <a:solidFill>
                  <a:srgbClr val="7F0055"/>
                </a:solidFill>
                <a:latin typeface="Consolas" pitchFamily="49" charset="0"/>
                <a:cs typeface="Consolas" panose="020B0609020204030204" pitchFamily="49" charset="0"/>
              </a:rPr>
              <a:t>#</a:t>
            </a:r>
            <a:r>
              <a:rPr lang="en-US" sz="1400" b="0" dirty="0" smtClean="0">
                <a:solidFill>
                  <a:srgbClr val="7F0055"/>
                </a:solidFill>
                <a:latin typeface="Consolas" pitchFamily="49" charset="0"/>
                <a:cs typeface="Consolas" panose="020B0609020204030204" pitchFamily="49" charset="0"/>
              </a:rPr>
              <a:t>include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2A00FF"/>
                </a:solidFill>
                <a:latin typeface="Consolas" pitchFamily="49" charset="0"/>
                <a:cs typeface="Consolas" panose="020B0609020204030204" pitchFamily="49" charset="0"/>
              </a:rPr>
              <a:t>&lt;algorithms&gt;</a:t>
            </a:r>
          </a:p>
          <a:p>
            <a:pPr>
              <a:buNone/>
            </a:pPr>
            <a:r>
              <a:rPr lang="en-US" sz="1400" b="0" dirty="0">
                <a:solidFill>
                  <a:srgbClr val="7F0055"/>
                </a:solidFill>
                <a:latin typeface="Consolas" pitchFamily="49" charset="0"/>
                <a:cs typeface="Consolas" panose="020B0609020204030204" pitchFamily="49" charset="0"/>
              </a:rPr>
              <a:t>#include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2A00FF"/>
                </a:solidFill>
                <a:latin typeface="Consolas" pitchFamily="49" charset="0"/>
                <a:cs typeface="Consolas" panose="020B0609020204030204" pitchFamily="49" charset="0"/>
              </a:rPr>
              <a:t>&lt;</a:t>
            </a:r>
            <a:r>
              <a:rPr lang="en-US" sz="1400" b="0" dirty="0" err="1">
                <a:solidFill>
                  <a:srgbClr val="2A00FF"/>
                </a:solidFill>
                <a:latin typeface="Consolas" pitchFamily="49" charset="0"/>
                <a:cs typeface="Consolas" panose="020B0609020204030204" pitchFamily="49" charset="0"/>
              </a:rPr>
              <a:t>priority_queue</a:t>
            </a:r>
            <a:r>
              <a:rPr lang="en-US" sz="1400" b="0" dirty="0">
                <a:solidFill>
                  <a:srgbClr val="2A00FF"/>
                </a:solidFill>
                <a:latin typeface="Consolas" pitchFamily="49" charset="0"/>
                <a:cs typeface="Consolas" panose="020B0609020204030204" pitchFamily="49" charset="0"/>
              </a:rPr>
              <a:t>&gt;</a:t>
            </a:r>
          </a:p>
          <a:p>
            <a:pPr>
              <a:buNone/>
            </a:pPr>
            <a:r>
              <a:rPr lang="en-US" sz="1400" b="0" dirty="0">
                <a:solidFill>
                  <a:srgbClr val="7F0055"/>
                </a:solidFill>
                <a:latin typeface="Consolas" pitchFamily="49" charset="0"/>
                <a:cs typeface="Consolas" panose="020B0609020204030204" pitchFamily="49" charset="0"/>
              </a:rPr>
              <a:t>#include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2A00FF"/>
                </a:solidFill>
                <a:latin typeface="Consolas" pitchFamily="49" charset="0"/>
                <a:cs typeface="Consolas" panose="020B0609020204030204" pitchFamily="49" charset="0"/>
              </a:rPr>
              <a:t>&lt;functional&gt;</a:t>
            </a:r>
            <a:endParaRPr lang="de-DE" altLang="de-DE" sz="1400" b="0" dirty="0">
              <a:solidFill>
                <a:srgbClr val="2A00FF"/>
              </a:solidFill>
              <a:latin typeface="Consolas" pitchFamily="49" charset="0"/>
              <a:cs typeface="Consolas" panose="020B0609020204030204" pitchFamily="49" charset="0"/>
            </a:endParaRPr>
          </a:p>
        </p:txBody>
      </p:sp>
      <p:sp>
        <p:nvSpPr>
          <p:cNvPr id="4" name="Textfeld 3"/>
          <p:cNvSpPr txBox="1"/>
          <p:nvPr/>
        </p:nvSpPr>
        <p:spPr>
          <a:xfrm>
            <a:off x="5438477" y="5589240"/>
            <a:ext cx="141635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" name="Rechteck 4"/>
          <p:cNvSpPr/>
          <p:nvPr/>
        </p:nvSpPr>
        <p:spPr>
          <a:xfrm>
            <a:off x="4092141" y="4912270"/>
            <a:ext cx="4572000" cy="893834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all: main.exe</a:t>
            </a:r>
          </a:p>
          <a:p>
            <a:pPr algn="l"/>
            <a:endParaRPr lang="en-US" sz="1400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main.exe: </a:t>
            </a:r>
            <a:r>
              <a:rPr lang="en-US" sz="1400" b="1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main.o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Cat.o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Dog.o</a:t>
            </a:r>
            <a:endParaRPr lang="en-US" sz="1400" b="1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pt-BR" sz="1400" b="1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g</a:t>
            </a:r>
            <a:r>
              <a:rPr lang="pt-BR" sz="14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++  -o main.exe main.o Cat.o Dog.o</a:t>
            </a:r>
            <a:endParaRPr lang="en-US" sz="14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1440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Alternative Veranstaltungen an der TU </a:t>
            </a:r>
            <a:r>
              <a:rPr lang="de-DE" dirty="0" smtClean="0"/>
              <a:t>Darmstadt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smtClean="0"/>
              <a:t>18-ad-1020-vl </a:t>
            </a:r>
            <a:r>
              <a:rPr lang="de-DE" b="1" dirty="0"/>
              <a:t>Programmierung in der Automatisierungstechnik in C/C++</a:t>
            </a:r>
            <a:r>
              <a:rPr lang="de-DE" dirty="0"/>
              <a:t> (V1+Ü1)</a:t>
            </a:r>
            <a:br>
              <a:rPr lang="de-DE" dirty="0"/>
            </a:br>
            <a:r>
              <a:rPr lang="de-DE" sz="1200" dirty="0">
                <a:hlinkClick r:id="rId2"/>
              </a:rPr>
              <a:t>http://</a:t>
            </a:r>
            <a:r>
              <a:rPr lang="de-DE" sz="1200" smtClean="0">
                <a:hlinkClick r:id="rId2"/>
              </a:rPr>
              <a:t>www.rmr.tu-darmstadt.de/lehre_rmr/vorlesungen_rmr/wintersemester/programmierung_aut/index.de.jsp</a:t>
            </a:r>
            <a:r>
              <a:rPr lang="de-DE" sz="1200" smtClean="0"/>
              <a:t> </a:t>
            </a:r>
          </a:p>
          <a:p>
            <a:pPr marL="692150" lvl="1" indent="-342900"/>
            <a:r>
              <a:rPr lang="de-DE" smtClean="0"/>
              <a:t>starker Fokus auf Grundlagen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9066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Templates</a:t>
            </a:r>
            <a:endParaRPr lang="en-US" dirty="0"/>
          </a:p>
        </p:txBody>
      </p:sp>
      <p:grpSp>
        <p:nvGrpSpPr>
          <p:cNvPr id="4" name="Gruppieren 3"/>
          <p:cNvGrpSpPr/>
          <p:nvPr/>
        </p:nvGrpSpPr>
        <p:grpSpPr>
          <a:xfrm>
            <a:off x="4067944" y="2636912"/>
            <a:ext cx="4920346" cy="1265994"/>
            <a:chOff x="2256076" y="1542505"/>
            <a:chExt cx="1929282" cy="496400"/>
          </a:xfrm>
        </p:grpSpPr>
        <p:grpSp>
          <p:nvGrpSpPr>
            <p:cNvPr id="5" name="Gruppieren 4"/>
            <p:cNvGrpSpPr/>
            <p:nvPr/>
          </p:nvGrpSpPr>
          <p:grpSpPr>
            <a:xfrm>
              <a:off x="2689708" y="1680618"/>
              <a:ext cx="969966" cy="358287"/>
              <a:chOff x="2689708" y="1680618"/>
              <a:chExt cx="969966" cy="358287"/>
            </a:xfrm>
          </p:grpSpPr>
          <p:pic>
            <p:nvPicPr>
              <p:cNvPr id="12" name="Picture 4" descr="File:Salad platter.jpg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94496" y="1680618"/>
                <a:ext cx="527050" cy="3524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3" name="Textfeld 32"/>
              <p:cNvSpPr txBox="1">
                <a:spLocks noChangeArrowheads="1"/>
              </p:cNvSpPr>
              <p:nvPr/>
            </p:nvSpPr>
            <p:spPr bwMode="auto">
              <a:xfrm>
                <a:off x="2689708" y="1699668"/>
                <a:ext cx="969966" cy="3392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5400" b="0" dirty="0">
                    <a:latin typeface="Consolas" pitchFamily="49" charset="0"/>
                    <a:cs typeface="Consolas" pitchFamily="49" charset="0"/>
                  </a:rPr>
                  <a:t>&lt;    &gt;</a:t>
                </a:r>
              </a:p>
            </p:txBody>
          </p:sp>
        </p:grpSp>
        <p:grpSp>
          <p:nvGrpSpPr>
            <p:cNvPr id="6" name="Gruppieren 5"/>
            <p:cNvGrpSpPr/>
            <p:nvPr/>
          </p:nvGrpSpPr>
          <p:grpSpPr>
            <a:xfrm>
              <a:off x="2256076" y="1542505"/>
              <a:ext cx="521188" cy="339237"/>
              <a:chOff x="2170662" y="1542505"/>
              <a:chExt cx="521188" cy="339237"/>
            </a:xfrm>
          </p:grpSpPr>
          <p:sp>
            <p:nvSpPr>
              <p:cNvPr id="8" name="Textfeld 19"/>
              <p:cNvSpPr txBox="1">
                <a:spLocks noChangeArrowheads="1"/>
              </p:cNvSpPr>
              <p:nvPr/>
            </p:nvSpPr>
            <p:spPr bwMode="auto">
              <a:xfrm>
                <a:off x="2170662" y="1542505"/>
                <a:ext cx="521188" cy="3392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5400" b="0" dirty="0">
                    <a:latin typeface="Consolas" pitchFamily="49" charset="0"/>
                    <a:cs typeface="Consolas" pitchFamily="49" charset="0"/>
                  </a:rPr>
                  <a:t>&lt; &gt;</a:t>
                </a:r>
              </a:p>
            </p:txBody>
          </p:sp>
          <p:grpSp>
            <p:nvGrpSpPr>
              <p:cNvPr id="9" name="Gruppieren 12"/>
              <p:cNvGrpSpPr>
                <a:grpSpLocks/>
              </p:cNvGrpSpPr>
              <p:nvPr/>
            </p:nvGrpSpPr>
            <p:grpSpPr bwMode="auto">
              <a:xfrm>
                <a:off x="2336800" y="1556792"/>
                <a:ext cx="190500" cy="319088"/>
                <a:chOff x="1259632" y="2507052"/>
                <a:chExt cx="449687" cy="751806"/>
              </a:xfrm>
            </p:grpSpPr>
            <p:sp>
              <p:nvSpPr>
                <p:cNvPr id="10" name="Pfeil nach unten 17"/>
                <p:cNvSpPr>
                  <a:spLocks noChangeArrowheads="1"/>
                </p:cNvSpPr>
                <p:nvPr/>
              </p:nvSpPr>
              <p:spPr bwMode="auto">
                <a:xfrm>
                  <a:off x="1336056" y="3023983"/>
                  <a:ext cx="268003" cy="234875"/>
                </a:xfrm>
                <a:prstGeom prst="downArrow">
                  <a:avLst>
                    <a:gd name="adj1" fmla="val 50000"/>
                    <a:gd name="adj2" fmla="val 50000"/>
                  </a:avLst>
                </a:pr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 sz="2000" b="1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endParaRPr lang="de-DE" altLang="de-DE" sz="5400" b="0"/>
                </a:p>
              </p:txBody>
            </p:sp>
            <p:pic>
              <p:nvPicPr>
                <p:cNvPr id="11" name="Picture 7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259632" y="2507052"/>
                  <a:ext cx="449687" cy="55852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  <p:sp>
          <p:nvSpPr>
            <p:cNvPr id="7" name="Textfeld 6"/>
            <p:cNvSpPr txBox="1"/>
            <p:nvPr/>
          </p:nvSpPr>
          <p:spPr>
            <a:xfrm>
              <a:off x="3630229" y="1564971"/>
              <a:ext cx="555129" cy="3392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5400" dirty="0" smtClean="0"/>
                <a:t>&lt;T&gt;</a:t>
              </a:r>
              <a:endParaRPr lang="en-US" sz="5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780917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smtClean="0"/>
              <a:t>Rückschau: Containerproblem und Mehrfachvererbung</a:t>
            </a:r>
          </a:p>
        </p:txBody>
      </p:sp>
      <p:grpSp>
        <p:nvGrpSpPr>
          <p:cNvPr id="15364" name="Gruppieren 12"/>
          <p:cNvGrpSpPr>
            <a:grpSpLocks/>
          </p:cNvGrpSpPr>
          <p:nvPr/>
        </p:nvGrpSpPr>
        <p:grpSpPr bwMode="auto">
          <a:xfrm>
            <a:off x="4595813" y="2276475"/>
            <a:ext cx="379412" cy="635000"/>
            <a:chOff x="1259632" y="2507052"/>
            <a:chExt cx="449687" cy="751806"/>
          </a:xfrm>
        </p:grpSpPr>
        <p:sp>
          <p:nvSpPr>
            <p:cNvPr id="15377" name="Pfeil nach unten 17"/>
            <p:cNvSpPr>
              <a:spLocks noChangeArrowheads="1"/>
            </p:cNvSpPr>
            <p:nvPr/>
          </p:nvSpPr>
          <p:spPr bwMode="auto">
            <a:xfrm>
              <a:off x="1336056" y="3023983"/>
              <a:ext cx="268003" cy="234875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15378" name="Picture 7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9632" y="2507052"/>
              <a:ext cx="449687" cy="558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5365" name="Textfeld 7"/>
          <p:cNvSpPr txBox="1">
            <a:spLocks noChangeArrowheads="1"/>
          </p:cNvSpPr>
          <p:nvPr/>
        </p:nvSpPr>
        <p:spPr bwMode="auto">
          <a:xfrm>
            <a:off x="4573588" y="3917950"/>
            <a:ext cx="500062" cy="722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4400" b="0">
                <a:latin typeface="Consolas" pitchFamily="49" charset="0"/>
                <a:cs typeface="Consolas" pitchFamily="49" charset="0"/>
              </a:rPr>
              <a:t>?</a:t>
            </a:r>
          </a:p>
        </p:txBody>
      </p:sp>
      <p:cxnSp>
        <p:nvCxnSpPr>
          <p:cNvPr id="15366" name="Gewinkelte Verbindung 23"/>
          <p:cNvCxnSpPr>
            <a:cxnSpLocks noChangeShapeType="1"/>
          </p:cNvCxnSpPr>
          <p:nvPr/>
        </p:nvCxnSpPr>
        <p:spPr bwMode="auto">
          <a:xfrm rot="10800000">
            <a:off x="5073650" y="2552700"/>
            <a:ext cx="935038" cy="863600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367" name="Gewinkelte Verbindung 38"/>
          <p:cNvCxnSpPr>
            <a:cxnSpLocks noChangeShapeType="1"/>
          </p:cNvCxnSpPr>
          <p:nvPr/>
        </p:nvCxnSpPr>
        <p:spPr bwMode="auto">
          <a:xfrm rot="10800000" flipV="1">
            <a:off x="5073650" y="3416300"/>
            <a:ext cx="935038" cy="865188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5368" name="Gleichschenkliges Dreieck 10"/>
          <p:cNvSpPr>
            <a:spLocks noChangeArrowheads="1"/>
          </p:cNvSpPr>
          <p:nvPr/>
        </p:nvSpPr>
        <p:spPr bwMode="auto">
          <a:xfrm rot="5400000">
            <a:off x="5992813" y="3300413"/>
            <a:ext cx="277812" cy="239712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pic>
        <p:nvPicPr>
          <p:cNvPr id="15369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50" y="3024188"/>
            <a:ext cx="850900" cy="877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370" name="Gewinkelte Verbindung 23"/>
          <p:cNvCxnSpPr>
            <a:cxnSpLocks noChangeShapeType="1"/>
          </p:cNvCxnSpPr>
          <p:nvPr/>
        </p:nvCxnSpPr>
        <p:spPr bwMode="auto">
          <a:xfrm flipV="1">
            <a:off x="2470150" y="2552700"/>
            <a:ext cx="1990725" cy="762000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371" name="Gewinkelte Verbindung 38"/>
          <p:cNvCxnSpPr>
            <a:cxnSpLocks noChangeShapeType="1"/>
          </p:cNvCxnSpPr>
          <p:nvPr/>
        </p:nvCxnSpPr>
        <p:spPr bwMode="auto">
          <a:xfrm>
            <a:off x="2471738" y="3536950"/>
            <a:ext cx="1989137" cy="744538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8" name="Abgerundete rechteckige Legende 17"/>
          <p:cNvSpPr/>
          <p:nvPr/>
        </p:nvSpPr>
        <p:spPr>
          <a:xfrm>
            <a:off x="5148263" y="1484313"/>
            <a:ext cx="3671887" cy="969962"/>
          </a:xfrm>
          <a:prstGeom prst="wedgeRoundRectCallout">
            <a:avLst>
              <a:gd name="adj1" fmla="val -57292"/>
              <a:gd name="adj2" fmla="val 4512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 smtClean="0">
                <a:solidFill>
                  <a:schemeClr val="bg1"/>
                </a:solidFill>
              </a:rPr>
              <a:t>Jeder Typ, der in den Behälter soll, erbt zusätzlich von </a:t>
            </a:r>
            <a:r>
              <a:rPr lang="de-DE" altLang="de-DE" b="1" dirty="0" err="1" smtClean="0">
                <a:latin typeface="Consolas" pitchFamily="49" charset="0"/>
                <a:cs typeface="Consolas" pitchFamily="49" charset="0"/>
              </a:rPr>
              <a:t>ContentOfElevator</a:t>
            </a:r>
            <a:endParaRPr lang="de-DE" b="1" dirty="0">
              <a:solidFill>
                <a:schemeClr val="bg1"/>
              </a:solidFill>
            </a:endParaRPr>
          </a:p>
        </p:txBody>
      </p:sp>
      <p:sp>
        <p:nvSpPr>
          <p:cNvPr id="15373" name="Rechteck 18"/>
          <p:cNvSpPr>
            <a:spLocks noChangeArrowheads="1"/>
          </p:cNvSpPr>
          <p:nvPr/>
        </p:nvSpPr>
        <p:spPr bwMode="auto">
          <a:xfrm>
            <a:off x="6329363" y="3228975"/>
            <a:ext cx="2447925" cy="387350"/>
          </a:xfrm>
          <a:prstGeom prst="rect">
            <a:avLst/>
          </a:prstGeom>
          <a:solidFill>
            <a:schemeClr val="bg1"/>
          </a:solidFill>
          <a:ln w="28575">
            <a:solidFill>
              <a:srgbClr val="00B050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 err="1" smtClean="0">
                <a:latin typeface="Consolas" pitchFamily="49" charset="0"/>
                <a:cs typeface="Consolas" pitchFamily="49" charset="0"/>
              </a:rPr>
              <a:t>ContentOfElevator</a:t>
            </a:r>
            <a:endParaRPr lang="de-DE" altLang="de-DE" sz="1800" b="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0" name="Abgerundete rechteckige Legende 19"/>
          <p:cNvSpPr/>
          <p:nvPr/>
        </p:nvSpPr>
        <p:spPr>
          <a:xfrm>
            <a:off x="201583" y="5011738"/>
            <a:ext cx="3668395" cy="1258797"/>
          </a:xfrm>
          <a:prstGeom prst="wedgeRoundRectCallout">
            <a:avLst>
              <a:gd name="adj1" fmla="val -34300"/>
              <a:gd name="adj2" fmla="val 1058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tabLst>
                <a:tab pos="355600" algn="l"/>
              </a:tabLst>
              <a:defRPr/>
            </a:pPr>
            <a:r>
              <a:rPr lang="de-DE" dirty="0">
                <a:solidFill>
                  <a:schemeClr val="bg1"/>
                </a:solidFill>
                <a:sym typeface="Wingdings" pitchFamily="2" charset="2"/>
              </a:rPr>
              <a:t> </a:t>
            </a:r>
            <a:r>
              <a:rPr lang="de-DE" dirty="0" smtClean="0">
                <a:solidFill>
                  <a:schemeClr val="bg1"/>
                </a:solidFill>
                <a:sym typeface="Wingdings" pitchFamily="2" charset="2"/>
              </a:rPr>
              <a:t>	</a:t>
            </a:r>
            <a:r>
              <a:rPr lang="de-DE" dirty="0" smtClean="0">
                <a:solidFill>
                  <a:schemeClr val="bg1"/>
                </a:solidFill>
              </a:rPr>
              <a:t>technisch bedingt,</a:t>
            </a:r>
            <a:br>
              <a:rPr lang="de-DE" dirty="0" smtClean="0">
                <a:solidFill>
                  <a:schemeClr val="bg1"/>
                </a:solidFill>
              </a:rPr>
            </a:br>
            <a:r>
              <a:rPr lang="de-DE" dirty="0" smtClean="0">
                <a:solidFill>
                  <a:schemeClr val="bg1"/>
                </a:solidFill>
              </a:rPr>
              <a:t>	keine Designentscheidung!</a:t>
            </a:r>
            <a:br>
              <a:rPr lang="de-DE" dirty="0" smtClean="0">
                <a:solidFill>
                  <a:schemeClr val="bg1"/>
                </a:solidFill>
              </a:rPr>
            </a:br>
            <a:r>
              <a:rPr lang="de-DE" dirty="0" smtClean="0">
                <a:solidFill>
                  <a:schemeClr val="bg1"/>
                </a:solidFill>
                <a:sym typeface="Wingdings" pitchFamily="2" charset="2"/>
              </a:rPr>
              <a:t> 	</a:t>
            </a:r>
            <a:r>
              <a:rPr lang="de-DE" dirty="0" smtClean="0">
                <a:solidFill>
                  <a:schemeClr val="bg1"/>
                </a:solidFill>
              </a:rPr>
              <a:t>komplexe Vererbungs-</a:t>
            </a:r>
          </a:p>
          <a:p>
            <a:pPr algn="l">
              <a:tabLst>
                <a:tab pos="355600" algn="l"/>
              </a:tabLst>
              <a:defRPr/>
            </a:pPr>
            <a:r>
              <a:rPr lang="de-DE" dirty="0">
                <a:solidFill>
                  <a:schemeClr val="bg1"/>
                </a:solidFill>
              </a:rPr>
              <a:t>	</a:t>
            </a:r>
            <a:r>
              <a:rPr lang="de-DE" dirty="0" err="1" smtClean="0">
                <a:solidFill>
                  <a:schemeClr val="bg1"/>
                </a:solidFill>
              </a:rPr>
              <a:t>hierarchien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7" name="Abgerundete rechteckige Legende 16"/>
          <p:cNvSpPr/>
          <p:nvPr/>
        </p:nvSpPr>
        <p:spPr>
          <a:xfrm>
            <a:off x="5707063" y="4130675"/>
            <a:ext cx="3240087" cy="882650"/>
          </a:xfrm>
          <a:prstGeom prst="wedgeRoundRectCallout">
            <a:avLst>
              <a:gd name="adj1" fmla="val 5188"/>
              <a:gd name="adj2" fmla="val -10273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Jeder Behälterlieferer definiert einen Typ, den der Behälter enthalten kann</a:t>
            </a:r>
          </a:p>
        </p:txBody>
      </p:sp>
      <p:sp>
        <p:nvSpPr>
          <p:cNvPr id="21" name="Abgerundete rechteckige Legende 20"/>
          <p:cNvSpPr/>
          <p:nvPr/>
        </p:nvSpPr>
        <p:spPr>
          <a:xfrm>
            <a:off x="5436096" y="5243423"/>
            <a:ext cx="2864034" cy="1027112"/>
          </a:xfrm>
          <a:prstGeom prst="wedgeRoundRectCallout">
            <a:avLst>
              <a:gd name="adj1" fmla="val 9360"/>
              <a:gd name="adj2" fmla="val -2131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 smtClean="0">
                <a:solidFill>
                  <a:schemeClr val="bg1"/>
                </a:solidFill>
              </a:rPr>
              <a:t>Besserer Ersatz (in diesem Fall): </a:t>
            </a:r>
            <a:br>
              <a:rPr lang="de-DE" dirty="0" smtClean="0">
                <a:solidFill>
                  <a:schemeClr val="bg1"/>
                </a:solidFill>
              </a:rPr>
            </a:br>
            <a:r>
              <a:rPr lang="de-DE" b="1" dirty="0" smtClean="0">
                <a:solidFill>
                  <a:schemeClr val="bg1"/>
                </a:solidFill>
              </a:rPr>
              <a:t>Templates</a:t>
            </a:r>
            <a:endParaRPr lang="de-DE" b="1" dirty="0">
              <a:solidFill>
                <a:schemeClr val="bg1"/>
              </a:solidFill>
            </a:endParaRPr>
          </a:p>
        </p:txBody>
      </p:sp>
      <p:sp>
        <p:nvSpPr>
          <p:cNvPr id="22" name="Pfeil nach rechts 71"/>
          <p:cNvSpPr>
            <a:spLocks noChangeArrowheads="1"/>
          </p:cNvSpPr>
          <p:nvPr/>
        </p:nvSpPr>
        <p:spPr bwMode="auto">
          <a:xfrm>
            <a:off x="4285531" y="5480050"/>
            <a:ext cx="735012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059787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void* </a:t>
            </a:r>
            <a:r>
              <a:rPr lang="en-US" smtClean="0"/>
              <a:t>als typunsichere Lösung für das Containerproblem</a:t>
            </a:r>
            <a:endParaRPr lang="en-US" dirty="0"/>
          </a:p>
        </p:txBody>
      </p:sp>
      <p:sp>
        <p:nvSpPr>
          <p:cNvPr id="7" name="Textfeld 6"/>
          <p:cNvSpPr txBox="1"/>
          <p:nvPr/>
        </p:nvSpPr>
        <p:spPr>
          <a:xfrm>
            <a:off x="251520" y="1556792"/>
            <a:ext cx="8496944" cy="4752528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l"/>
            <a:r>
              <a:rPr lang="en-US" sz="1400" b="1" dirty="0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struct</a:t>
            </a:r>
            <a:r>
              <a:rPr lang="en-US" sz="14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ListElement</a:t>
            </a:r>
            <a:r>
              <a:rPr lang="en-US" sz="14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  <a:endParaRPr lang="en-US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 b="1" dirty="0" smtClean="0">
                <a:solidFill>
                  <a:srgbClr val="7F0055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dirty="0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struct</a:t>
            </a:r>
            <a:r>
              <a:rPr lang="en-US" sz="14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ListElement</a:t>
            </a:r>
            <a:r>
              <a:rPr lang="en-US" sz="14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* </a:t>
            </a:r>
            <a:r>
              <a:rPr lang="en-US" sz="1400" b="1" dirty="0" smtClean="0">
                <a:solidFill>
                  <a:srgbClr val="2A00FF"/>
                </a:solidFill>
                <a:latin typeface="Courier New" panose="02070309020205020404" pitchFamily="49" charset="0"/>
              </a:rPr>
              <a:t>next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400" b="1" dirty="0" smtClean="0">
                <a:solidFill>
                  <a:srgbClr val="7F0055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dirty="0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struct</a:t>
            </a:r>
            <a:r>
              <a:rPr lang="en-US" sz="14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ListElement</a:t>
            </a:r>
            <a:r>
              <a:rPr lang="en-US" sz="14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* </a:t>
            </a:r>
            <a:r>
              <a:rPr lang="en-US" sz="1400" b="1" dirty="0" err="1" smtClean="0">
                <a:solidFill>
                  <a:srgbClr val="2A00FF"/>
                </a:solidFill>
                <a:latin typeface="Courier New" panose="02070309020205020404" pitchFamily="49" charset="0"/>
              </a:rPr>
              <a:t>prev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400" dirty="0" smtClean="0">
                <a:latin typeface="Courier New" panose="02070309020205020404" pitchFamily="49" charset="0"/>
              </a:rPr>
              <a:t>	</a:t>
            </a:r>
            <a:r>
              <a:rPr lang="en-US" sz="1400" b="1" dirty="0" smtClean="0">
                <a:solidFill>
                  <a:srgbClr val="7F0055"/>
                </a:solidFill>
                <a:latin typeface="Courier New" panose="02070309020205020404" pitchFamily="49" charset="0"/>
              </a:rPr>
              <a:t>void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* </a:t>
            </a:r>
            <a:r>
              <a:rPr lang="en-US" sz="1400" b="1" dirty="0">
                <a:solidFill>
                  <a:srgbClr val="0000C0"/>
                </a:solidFill>
                <a:latin typeface="Courier New" panose="02070309020205020404" pitchFamily="49" charset="0"/>
              </a:rPr>
              <a:t>content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  <a:endParaRPr lang="en-US" sz="1400" dirty="0">
              <a:latin typeface="Courier New" panose="02070309020205020404" pitchFamily="49" charset="0"/>
            </a:endParaRPr>
          </a:p>
          <a:p>
            <a:pPr algn="l"/>
            <a:endParaRPr lang="en-US" sz="1400" b="1" dirty="0" smtClean="0">
              <a:solidFill>
                <a:srgbClr val="7F0055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 b="1" dirty="0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struct</a:t>
            </a:r>
            <a:r>
              <a:rPr lang="en-US" sz="14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List {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  </a:t>
            </a:r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struct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ListElement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*</a:t>
            </a:r>
            <a:r>
              <a:rPr lang="en-US" sz="1400" b="1" dirty="0" err="1" smtClean="0">
                <a:solidFill>
                  <a:srgbClr val="2A00FF"/>
                </a:solidFill>
                <a:latin typeface="Courier New" panose="02070309020205020404" pitchFamily="49" charset="0"/>
              </a:rPr>
              <a:t>firstElement</a:t>
            </a:r>
            <a:r>
              <a:rPr lang="en-US" sz="14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endParaRPr lang="en-US" sz="1400" b="1" dirty="0">
              <a:solidFill>
                <a:srgbClr val="000000"/>
              </a:solidFill>
              <a:highlight>
                <a:srgbClr val="D4D4D4"/>
              </a:highlight>
              <a:latin typeface="Courier New" panose="02070309020205020404" pitchFamily="49" charset="0"/>
            </a:endParaRPr>
          </a:p>
          <a:p>
            <a:pPr algn="l"/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</a:p>
          <a:p>
            <a:pPr algn="l"/>
            <a:endParaRPr lang="en-US" sz="1400" dirty="0">
              <a:latin typeface="Courier New" panose="02070309020205020404" pitchFamily="49" charset="0"/>
            </a:endParaRPr>
          </a:p>
          <a:p>
            <a:pPr algn="l"/>
            <a:r>
              <a:rPr lang="en-US" sz="1400" b="1" dirty="0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main(</a:t>
            </a:r>
            <a:r>
              <a:rPr lang="en-US" sz="1400" b="1" dirty="0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argc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</a:rPr>
              <a:t>char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**</a:t>
            </a:r>
            <a:r>
              <a:rPr lang="en-US" sz="14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argv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) {</a:t>
            </a:r>
          </a:p>
          <a:p>
            <a:pPr algn="l"/>
            <a:r>
              <a:rPr lang="en-US" sz="1400" b="1" dirty="0" smtClean="0">
                <a:solidFill>
                  <a:srgbClr val="7F0055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dirty="0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struct</a:t>
            </a:r>
            <a:r>
              <a:rPr lang="en-US" sz="14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ListElement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firstElement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endParaRPr lang="en-US" sz="1400" b="1" dirty="0">
              <a:solidFill>
                <a:srgbClr val="000000"/>
              </a:solidFill>
              <a:highlight>
                <a:srgbClr val="D4D4D4"/>
              </a:highlight>
              <a:latin typeface="Courier New" panose="02070309020205020404" pitchFamily="49" charset="0"/>
            </a:endParaRPr>
          </a:p>
          <a:p>
            <a:pPr algn="l"/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firstElement.</a:t>
            </a:r>
            <a:r>
              <a:rPr lang="en-US" sz="1400" dirty="0" err="1" smtClean="0">
                <a:solidFill>
                  <a:srgbClr val="0000C0"/>
                </a:solidFill>
                <a:latin typeface="Courier New" panose="02070309020205020404" pitchFamily="49" charset="0"/>
              </a:rPr>
              <a:t>content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= 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"some string"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endParaRPr lang="en-US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firstElement.</a:t>
            </a:r>
            <a:r>
              <a:rPr lang="en-US" sz="1400" dirty="0" err="1" smtClean="0">
                <a:solidFill>
                  <a:srgbClr val="0000C0"/>
                </a:solidFill>
                <a:latin typeface="Courier New" panose="02070309020205020404" pitchFamily="49" charset="0"/>
              </a:rPr>
              <a:t>next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= NULL;</a:t>
            </a:r>
          </a:p>
          <a:p>
            <a:pPr lvl="1" algn="l"/>
            <a:endParaRPr lang="en-US" sz="1400" b="1" dirty="0" smtClean="0">
              <a:solidFill>
                <a:srgbClr val="7F0055"/>
              </a:solidFill>
              <a:latin typeface="Courier New" panose="02070309020205020404" pitchFamily="49" charset="0"/>
            </a:endParaRPr>
          </a:p>
          <a:p>
            <a:pPr lvl="1" algn="l"/>
            <a:r>
              <a:rPr lang="en-US" sz="1400" b="1" dirty="0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struct</a:t>
            </a:r>
            <a:r>
              <a:rPr lang="en-US" sz="14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List </a:t>
            </a:r>
            <a:r>
              <a:rPr lang="en-US" sz="14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list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lvl="1" algn="l"/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list.</a:t>
            </a:r>
            <a:r>
              <a:rPr lang="en-US" sz="1400" dirty="0" err="1">
                <a:solidFill>
                  <a:srgbClr val="0000C0"/>
                </a:solidFill>
                <a:latin typeface="Courier New" panose="02070309020205020404" pitchFamily="49" charset="0"/>
              </a:rPr>
              <a:t>firstElement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= &amp;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firstElement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lvl="1" algn="l"/>
            <a:endParaRPr lang="en-US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 b="1" dirty="0" smtClean="0">
                <a:solidFill>
                  <a:srgbClr val="642880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err="1" smtClean="0">
                <a:solidFill>
                  <a:srgbClr val="642880"/>
                </a:solidFill>
                <a:latin typeface="Courier New" panose="02070309020205020404" pitchFamily="49" charset="0"/>
              </a:rPr>
              <a:t>printf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b="1" smtClean="0">
                <a:solidFill>
                  <a:srgbClr val="2A00FF"/>
                </a:solidFill>
                <a:latin typeface="Courier New" panose="02070309020205020404" pitchFamily="49" charset="0"/>
              </a:rPr>
              <a:t>"First </a:t>
            </a:r>
            <a:r>
              <a:rPr lang="en-US" sz="1400" b="1" dirty="0" smtClean="0">
                <a:solidFill>
                  <a:srgbClr val="2A00FF"/>
                </a:solidFill>
                <a:latin typeface="Courier New" panose="02070309020205020404" pitchFamily="49" charset="0"/>
              </a:rPr>
              <a:t>address</a:t>
            </a:r>
            <a:r>
              <a:rPr lang="en-US" sz="1400" b="1">
                <a:solidFill>
                  <a:srgbClr val="2A00FF"/>
                </a:solidFill>
                <a:latin typeface="Courier New" panose="02070309020205020404" pitchFamily="49" charset="0"/>
              </a:rPr>
              <a:t>: </a:t>
            </a:r>
            <a:r>
              <a:rPr lang="en-US" sz="1400" b="1" smtClean="0">
                <a:solidFill>
                  <a:srgbClr val="2A00FF"/>
                </a:solidFill>
                <a:latin typeface="Courier New" panose="02070309020205020404" pitchFamily="49" charset="0"/>
              </a:rPr>
              <a:t>0x%p\n"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endParaRPr lang="en-US" sz="1400" b="1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list.</a:t>
            </a:r>
            <a:r>
              <a:rPr lang="en-US" sz="1400" b="1" dirty="0" err="1" smtClean="0">
                <a:solidFill>
                  <a:srgbClr val="0000C0"/>
                </a:solidFill>
                <a:latin typeface="Courier New" panose="02070309020205020404" pitchFamily="49" charset="0"/>
              </a:rPr>
              <a:t>firstElement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pPr algn="l"/>
            <a:r>
              <a:rPr lang="en-US" sz="1400" b="1" dirty="0" smtClean="0">
                <a:solidFill>
                  <a:srgbClr val="642880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err="1" smtClean="0">
                <a:solidFill>
                  <a:srgbClr val="642880"/>
                </a:solidFill>
                <a:latin typeface="Courier New" panose="02070309020205020404" pitchFamily="49" charset="0"/>
              </a:rPr>
              <a:t>printf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b="1" smtClean="0">
                <a:solidFill>
                  <a:srgbClr val="2A00FF"/>
                </a:solidFill>
                <a:latin typeface="Courier New" panose="02070309020205020404" pitchFamily="49" charset="0"/>
              </a:rPr>
              <a:t>"First </a:t>
            </a:r>
            <a:r>
              <a:rPr lang="en-US" sz="1400" b="1" dirty="0" smtClean="0">
                <a:solidFill>
                  <a:srgbClr val="2A00FF"/>
                </a:solidFill>
                <a:latin typeface="Courier New" panose="02070309020205020404" pitchFamily="49" charset="0"/>
              </a:rPr>
              <a:t>content</a:t>
            </a:r>
            <a:r>
              <a:rPr lang="en-US" sz="1400" b="1" dirty="0">
                <a:solidFill>
                  <a:srgbClr val="2A00FF"/>
                </a:solidFill>
                <a:latin typeface="Courier New" panose="02070309020205020404" pitchFamily="49" charset="0"/>
              </a:rPr>
              <a:t>: '%s</a:t>
            </a:r>
            <a:r>
              <a:rPr lang="en-US" sz="1400" b="1">
                <a:solidFill>
                  <a:srgbClr val="2A00FF"/>
                </a:solidFill>
                <a:latin typeface="Courier New" panose="02070309020205020404" pitchFamily="49" charset="0"/>
              </a:rPr>
              <a:t>'\</a:t>
            </a:r>
            <a:r>
              <a:rPr lang="en-US" sz="1400" b="1" smtClean="0">
                <a:solidFill>
                  <a:srgbClr val="2A00FF"/>
                </a:solidFill>
                <a:latin typeface="Courier New" panose="02070309020205020404" pitchFamily="49" charset="0"/>
              </a:rPr>
              <a:t>n"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endParaRPr lang="en-US" sz="1400" b="1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	(</a:t>
            </a:r>
            <a:r>
              <a:rPr lang="en-US" sz="1400" b="1" dirty="0" err="1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</a:rPr>
              <a:t>char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*)</a:t>
            </a:r>
            <a:r>
              <a:rPr lang="en-US" sz="14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list.</a:t>
            </a:r>
            <a:r>
              <a:rPr lang="en-US" sz="1400" b="1" dirty="0" err="1">
                <a:solidFill>
                  <a:srgbClr val="0000C0"/>
                </a:solidFill>
                <a:latin typeface="Courier New" panose="02070309020205020404" pitchFamily="49" charset="0"/>
              </a:rPr>
              <a:t>firstElement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-&gt;</a:t>
            </a:r>
            <a:r>
              <a:rPr lang="en-US" sz="1400" b="1" dirty="0">
                <a:solidFill>
                  <a:srgbClr val="0000C0"/>
                </a:solidFill>
                <a:latin typeface="Courier New" panose="02070309020205020404" pitchFamily="49" charset="0"/>
              </a:rPr>
              <a:t>content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pPr algn="l"/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endParaRPr lang="en-US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n-US" sz="1400" dirty="0"/>
          </a:p>
        </p:txBody>
      </p:sp>
      <p:sp>
        <p:nvSpPr>
          <p:cNvPr id="8" name="Abgerundete rechteckige Legende 7"/>
          <p:cNvSpPr/>
          <p:nvPr/>
        </p:nvSpPr>
        <p:spPr>
          <a:xfrm>
            <a:off x="5508104" y="4173550"/>
            <a:ext cx="2358008" cy="667829"/>
          </a:xfrm>
          <a:prstGeom prst="wedgeRoundRectCallout">
            <a:avLst>
              <a:gd name="adj1" fmla="val -95374"/>
              <a:gd name="adj2" fmla="val 18454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dirty="0" smtClean="0">
                <a:solidFill>
                  <a:schemeClr val="bg1"/>
                </a:solidFill>
              </a:rPr>
              <a:t>Expliziter </a:t>
            </a:r>
            <a:r>
              <a:rPr lang="de-DE" dirty="0" err="1" smtClean="0">
                <a:solidFill>
                  <a:schemeClr val="bg1"/>
                </a:solidFill>
              </a:rPr>
              <a:t>cast</a:t>
            </a:r>
            <a:r>
              <a:rPr lang="de-DE" dirty="0" smtClean="0">
                <a:solidFill>
                  <a:schemeClr val="bg1"/>
                </a:solidFill>
              </a:rPr>
              <a:t> nötig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5" name="Abgerundete rechteckige Legende 4"/>
          <p:cNvSpPr/>
          <p:nvPr/>
        </p:nvSpPr>
        <p:spPr>
          <a:xfrm>
            <a:off x="4788024" y="1844824"/>
            <a:ext cx="3672408" cy="1368152"/>
          </a:xfrm>
          <a:prstGeom prst="wedgeRoundRectCallout">
            <a:avLst>
              <a:gd name="adj1" fmla="val -118264"/>
              <a:gd name="adj2" fmla="val -1859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 dirty="0" smtClean="0">
                <a:solidFill>
                  <a:schemeClr val="bg1"/>
                </a:solidFill>
              </a:rPr>
              <a:t>Typinformation geht verloren </a:t>
            </a:r>
            <a:r>
              <a:rPr lang="de-DE" dirty="0" smtClean="0">
                <a:solidFill>
                  <a:schemeClr val="bg1"/>
                </a:solidFill>
              </a:rPr>
              <a:t>– so ähnlich wie bei Java-Listen vor den </a:t>
            </a:r>
            <a:r>
              <a:rPr lang="de-DE" dirty="0" err="1" smtClean="0">
                <a:solidFill>
                  <a:schemeClr val="bg1"/>
                </a:solidFill>
              </a:rPr>
              <a:t>Generics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6" name="Abgerundetes Rechteck 5"/>
          <p:cNvSpPr/>
          <p:nvPr/>
        </p:nvSpPr>
        <p:spPr>
          <a:xfrm>
            <a:off x="6624228" y="5424045"/>
            <a:ext cx="2376264" cy="883853"/>
          </a:xfrm>
          <a:prstGeom prst="round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void* </a:t>
            </a:r>
            <a:r>
              <a:rPr lang="de-DE" smtClean="0">
                <a:solidFill>
                  <a:schemeClr val="bg1"/>
                </a:solidFill>
              </a:rPr>
              <a:t>ermöglicht generische Daten-strukturen auch in C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6268422" y="5449600"/>
            <a:ext cx="415499" cy="8651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5400" b="1" dirty="0" smtClean="0">
                <a:solidFill>
                  <a:srgbClr val="005AA9"/>
                </a:solidFill>
              </a:rPr>
              <a:t>!</a:t>
            </a:r>
            <a:endParaRPr lang="en-US" sz="11500" b="1" dirty="0">
              <a:solidFill>
                <a:srgbClr val="005AA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6133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Templates: Idee</a:t>
            </a:r>
          </a:p>
        </p:txBody>
      </p:sp>
      <p:grpSp>
        <p:nvGrpSpPr>
          <p:cNvPr id="7171" name="Gruppieren 12"/>
          <p:cNvGrpSpPr>
            <a:grpSpLocks/>
          </p:cNvGrpSpPr>
          <p:nvPr/>
        </p:nvGrpSpPr>
        <p:grpSpPr bwMode="auto">
          <a:xfrm>
            <a:off x="4824413" y="2720975"/>
            <a:ext cx="379412" cy="635000"/>
            <a:chOff x="1259632" y="2507052"/>
            <a:chExt cx="449687" cy="751806"/>
          </a:xfrm>
        </p:grpSpPr>
        <p:sp>
          <p:nvSpPr>
            <p:cNvPr id="7190" name="Pfeil nach unten 17"/>
            <p:cNvSpPr>
              <a:spLocks noChangeArrowheads="1"/>
            </p:cNvSpPr>
            <p:nvPr/>
          </p:nvSpPr>
          <p:spPr bwMode="auto">
            <a:xfrm>
              <a:off x="1336056" y="3023983"/>
              <a:ext cx="268003" cy="234875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7191" name="Picture 7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9632" y="2507052"/>
              <a:ext cx="449687" cy="558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3468688"/>
            <a:ext cx="850900" cy="877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173" name="Gewinkelte Verbindung 23"/>
          <p:cNvCxnSpPr>
            <a:cxnSpLocks noChangeShapeType="1"/>
          </p:cNvCxnSpPr>
          <p:nvPr/>
        </p:nvCxnSpPr>
        <p:spPr bwMode="auto">
          <a:xfrm flipV="1">
            <a:off x="2693988" y="2997200"/>
            <a:ext cx="1979612" cy="608013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174" name="Gewinkelte Verbindung 38"/>
          <p:cNvCxnSpPr>
            <a:cxnSpLocks noChangeShapeType="1"/>
          </p:cNvCxnSpPr>
          <p:nvPr/>
        </p:nvCxnSpPr>
        <p:spPr bwMode="auto">
          <a:xfrm>
            <a:off x="2703513" y="4397375"/>
            <a:ext cx="1987550" cy="328613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175" name="Textfeld 2"/>
          <p:cNvSpPr txBox="1">
            <a:spLocks noChangeArrowheads="1"/>
          </p:cNvSpPr>
          <p:nvPr/>
        </p:nvSpPr>
        <p:spPr bwMode="auto">
          <a:xfrm>
            <a:off x="598488" y="3284538"/>
            <a:ext cx="565150" cy="350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latin typeface="Consolas" pitchFamily="49" charset="0"/>
                <a:cs typeface="Consolas" pitchFamily="49" charset="0"/>
              </a:rPr>
              <a:t>&lt;T&gt;</a:t>
            </a:r>
          </a:p>
        </p:txBody>
      </p:sp>
      <p:pic>
        <p:nvPicPr>
          <p:cNvPr id="71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513" y="3348038"/>
            <a:ext cx="498475" cy="512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7" name="Textfeld 19"/>
          <p:cNvSpPr txBox="1">
            <a:spLocks noChangeArrowheads="1"/>
          </p:cNvSpPr>
          <p:nvPr/>
        </p:nvSpPr>
        <p:spPr bwMode="auto">
          <a:xfrm>
            <a:off x="2362200" y="3141663"/>
            <a:ext cx="563563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latin typeface="Consolas" pitchFamily="49" charset="0"/>
                <a:cs typeface="Consolas" pitchFamily="49" charset="0"/>
              </a:rPr>
              <a:t>&lt; &gt;</a:t>
            </a:r>
          </a:p>
        </p:txBody>
      </p:sp>
      <p:grpSp>
        <p:nvGrpSpPr>
          <p:cNvPr id="7178" name="Gruppieren 12"/>
          <p:cNvGrpSpPr>
            <a:grpSpLocks/>
          </p:cNvGrpSpPr>
          <p:nvPr/>
        </p:nvGrpSpPr>
        <p:grpSpPr bwMode="auto">
          <a:xfrm>
            <a:off x="2549525" y="3155950"/>
            <a:ext cx="190500" cy="319088"/>
            <a:chOff x="1259632" y="2507052"/>
            <a:chExt cx="449687" cy="751806"/>
          </a:xfrm>
        </p:grpSpPr>
        <p:sp>
          <p:nvSpPr>
            <p:cNvPr id="7188" name="Pfeil nach unten 17"/>
            <p:cNvSpPr>
              <a:spLocks noChangeArrowheads="1"/>
            </p:cNvSpPr>
            <p:nvPr/>
          </p:nvSpPr>
          <p:spPr bwMode="auto">
            <a:xfrm>
              <a:off x="1336056" y="3023983"/>
              <a:ext cx="268003" cy="234875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7189" name="Picture 7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9632" y="2507052"/>
              <a:ext cx="449687" cy="558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7179" name="Picture 4" descr="File:Salad platter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0088" y="4346575"/>
            <a:ext cx="1054100" cy="703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80" name="Picture 4" descr="File:Salad platter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7300" y="3860800"/>
            <a:ext cx="527050" cy="35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81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6625" y="4140200"/>
            <a:ext cx="496888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82" name="Textfeld 32"/>
          <p:cNvSpPr txBox="1">
            <a:spLocks noChangeArrowheads="1"/>
          </p:cNvSpPr>
          <p:nvPr/>
        </p:nvSpPr>
        <p:spPr bwMode="auto">
          <a:xfrm>
            <a:off x="2335213" y="3879850"/>
            <a:ext cx="944562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>
                <a:latin typeface="Consolas" pitchFamily="49" charset="0"/>
                <a:cs typeface="Consolas" pitchFamily="49" charset="0"/>
              </a:rPr>
              <a:t>&lt;    &gt;</a:t>
            </a:r>
          </a:p>
        </p:txBody>
      </p:sp>
      <p:sp>
        <p:nvSpPr>
          <p:cNvPr id="7183" name="Pfeil nach rechts 11"/>
          <p:cNvSpPr>
            <a:spLocks noChangeArrowheads="1"/>
          </p:cNvSpPr>
          <p:nvPr/>
        </p:nvSpPr>
        <p:spPr bwMode="auto">
          <a:xfrm>
            <a:off x="1331913" y="3656013"/>
            <a:ext cx="744537" cy="484187"/>
          </a:xfrm>
          <a:prstGeom prst="rightArrow">
            <a:avLst>
              <a:gd name="adj1" fmla="val 50000"/>
              <a:gd name="adj2" fmla="val 50032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7" name="Abgerundete rechteckige Legende 36"/>
          <p:cNvSpPr/>
          <p:nvPr/>
        </p:nvSpPr>
        <p:spPr>
          <a:xfrm>
            <a:off x="250825" y="2190750"/>
            <a:ext cx="3241675" cy="661988"/>
          </a:xfrm>
          <a:prstGeom prst="wedgeRoundRectCallout">
            <a:avLst>
              <a:gd name="adj1" fmla="val -30573"/>
              <a:gd name="adj2" fmla="val 11723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Implementierung mit einem Typ </a:t>
            </a:r>
            <a:r>
              <a:rPr lang="de-DE" b="1" dirty="0">
                <a:solidFill>
                  <a:schemeClr val="bg1"/>
                </a:solidFill>
              </a:rPr>
              <a:t>parametrisieren</a:t>
            </a:r>
          </a:p>
        </p:txBody>
      </p:sp>
      <p:sp>
        <p:nvSpPr>
          <p:cNvPr id="38" name="Abgerundete rechteckige Legende 37"/>
          <p:cNvSpPr/>
          <p:nvPr/>
        </p:nvSpPr>
        <p:spPr>
          <a:xfrm>
            <a:off x="1619250" y="5051425"/>
            <a:ext cx="3240088" cy="969963"/>
          </a:xfrm>
          <a:prstGeom prst="wedgeRoundRectCallout">
            <a:avLst>
              <a:gd name="adj1" fmla="val -19924"/>
              <a:gd name="adj2" fmla="val -8964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Bei Bedarf wird die richtige Version der Implementierung </a:t>
            </a:r>
            <a:r>
              <a:rPr lang="de-DE" b="1" dirty="0">
                <a:solidFill>
                  <a:schemeClr val="bg1"/>
                </a:solidFill>
              </a:rPr>
              <a:t>zur Kompilierzeit generiert</a:t>
            </a:r>
          </a:p>
        </p:txBody>
      </p:sp>
      <p:sp>
        <p:nvSpPr>
          <p:cNvPr id="39" name="Abgerundete rechteckige Legende 38"/>
          <p:cNvSpPr/>
          <p:nvPr/>
        </p:nvSpPr>
        <p:spPr>
          <a:xfrm>
            <a:off x="5435600" y="1844675"/>
            <a:ext cx="3563938" cy="1562100"/>
          </a:xfrm>
          <a:prstGeom prst="wedgeRoundRectCallout">
            <a:avLst>
              <a:gd name="adj1" fmla="val -27112"/>
              <a:gd name="adj2" fmla="val 4545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C++-Templates sind eher mit einem </a:t>
            </a:r>
            <a:r>
              <a:rPr lang="de-DE" b="1" dirty="0">
                <a:solidFill>
                  <a:schemeClr val="bg1"/>
                </a:solidFill>
              </a:rPr>
              <a:t>Codegenerator</a:t>
            </a:r>
            <a:r>
              <a:rPr lang="de-DE" dirty="0">
                <a:solidFill>
                  <a:schemeClr val="bg1"/>
                </a:solidFill>
              </a:rPr>
              <a:t> als mit Java-</a:t>
            </a:r>
            <a:r>
              <a:rPr lang="de-DE" dirty="0" err="1">
                <a:solidFill>
                  <a:schemeClr val="bg1"/>
                </a:solidFill>
              </a:rPr>
              <a:t>Generics</a:t>
            </a:r>
            <a:r>
              <a:rPr lang="de-DE" dirty="0">
                <a:solidFill>
                  <a:schemeClr val="bg1"/>
                </a:solidFill>
              </a:rPr>
              <a:t> zu vergleichen!</a:t>
            </a:r>
          </a:p>
        </p:txBody>
      </p:sp>
      <p:sp>
        <p:nvSpPr>
          <p:cNvPr id="40" name="Abgerundete rechteckige Legende 39"/>
          <p:cNvSpPr/>
          <p:nvPr/>
        </p:nvSpPr>
        <p:spPr>
          <a:xfrm>
            <a:off x="5580063" y="4057650"/>
            <a:ext cx="3390900" cy="1562100"/>
          </a:xfrm>
          <a:prstGeom prst="wedgeRoundRectCallout">
            <a:avLst>
              <a:gd name="adj1" fmla="val -27112"/>
              <a:gd name="adj2" fmla="val 4545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C++-Templates induzieren ein </a:t>
            </a:r>
            <a:r>
              <a:rPr lang="de-DE" b="1">
                <a:solidFill>
                  <a:schemeClr val="bg1"/>
                </a:solidFill>
              </a:rPr>
              <a:t>implizites </a:t>
            </a:r>
            <a:r>
              <a:rPr lang="de-DE" b="1" smtClean="0">
                <a:solidFill>
                  <a:schemeClr val="bg1"/>
                </a:solidFill>
              </a:rPr>
              <a:t>"Interface"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r>
              <a:rPr lang="de-DE" dirty="0">
                <a:solidFill>
                  <a:schemeClr val="bg1"/>
                </a:solidFill>
              </a:rPr>
              <a:t>durch die Art der Verwendung des generischen Typparameters </a:t>
            </a:r>
          </a:p>
        </p:txBody>
      </p:sp>
    </p:spTree>
    <p:extLst>
      <p:ext uri="{BB962C8B-B14F-4D97-AF65-F5344CB8AC3E}">
        <p14:creationId xmlns:p14="http://schemas.microsoft.com/office/powerpoint/2010/main" val="634133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8" grpId="0" animBg="1"/>
      <p:bldP spid="39" grpId="0" animBg="1"/>
      <p:bldP spid="40" grpId="0" animBg="1"/>
    </p:bld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1" name="Rechteck 11"/>
          <p:cNvSpPr>
            <a:spLocks noChangeArrowheads="1"/>
          </p:cNvSpPr>
          <p:nvPr/>
        </p:nvSpPr>
        <p:spPr bwMode="auto">
          <a:xfrm>
            <a:off x="4860032" y="1556792"/>
            <a:ext cx="3960812" cy="3389027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dirty="0" err="1">
                <a:solidFill>
                  <a:srgbClr val="005032"/>
                </a:solidFill>
                <a:latin typeface="Consolas" pitchFamily="49" charset="0"/>
              </a:rPr>
              <a:t>Dish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Dish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dirty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&amp; 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name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	~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Dish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 dirty="0">
                <a:solidFill>
                  <a:srgbClr val="7F0055"/>
                </a:solidFill>
                <a:latin typeface="Consolas" pitchFamily="49" charset="0"/>
              </a:rPr>
              <a:t>	inline</a:t>
            </a:r>
            <a:r>
              <a:rPr lang="en-US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b="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b="0" dirty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200" b="0" dirty="0">
                <a:solidFill>
                  <a:srgbClr val="000000"/>
                </a:solidFill>
                <a:latin typeface="Consolas" pitchFamily="49" charset="0"/>
              </a:rPr>
              <a:t>&amp; </a:t>
            </a:r>
            <a:r>
              <a:rPr lang="en-US" altLang="de-DE" sz="1200" b="0" dirty="0" err="1">
                <a:solidFill>
                  <a:srgbClr val="000000"/>
                </a:solidFill>
                <a:latin typeface="Consolas" pitchFamily="49" charset="0"/>
              </a:rPr>
              <a:t>getName</a:t>
            </a:r>
            <a:r>
              <a:rPr lang="en-US" altLang="de-DE" sz="1200" b="0" dirty="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en-US" altLang="de-DE" sz="1200" b="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 b="0" dirty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7F0055"/>
                </a:solidFill>
                <a:latin typeface="Consolas" pitchFamily="49" charset="0"/>
              </a:rPr>
              <a:t>		</a:t>
            </a:r>
            <a:r>
              <a:rPr lang="de-DE" altLang="de-DE" sz="1200" b="0" dirty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dirty="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7F0055"/>
                </a:solidFill>
                <a:latin typeface="Consolas" pitchFamily="49" charset="0"/>
              </a:rPr>
              <a:t>	inline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dirty="0">
                <a:solidFill>
                  <a:srgbClr val="7F0055"/>
                </a:solidFill>
                <a:latin typeface="Consolas" pitchFamily="49" charset="0"/>
              </a:rPr>
              <a:t>double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getWeight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200" b="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7F0055"/>
                </a:solidFill>
                <a:latin typeface="Consolas" pitchFamily="49" charset="0"/>
              </a:rPr>
              <a:t>		</a:t>
            </a:r>
            <a:r>
              <a:rPr lang="de-DE" altLang="de-DE" sz="1200" b="0" dirty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1.5;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200" b="0" dirty="0" smtClean="0">
                <a:solidFill>
                  <a:srgbClr val="7F0055"/>
                </a:solidFill>
                <a:latin typeface="Consolas" pitchFamily="49" charset="0"/>
              </a:rPr>
              <a:t>		</a:t>
            </a:r>
            <a:r>
              <a:rPr lang="de-DE" altLang="de-DE" sz="1200" b="0" dirty="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dirty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dirty="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9219" name="Rechteck 7"/>
          <p:cNvSpPr>
            <a:spLocks noChangeArrowheads="1"/>
          </p:cNvSpPr>
          <p:nvPr/>
        </p:nvSpPr>
        <p:spPr bwMode="auto">
          <a:xfrm>
            <a:off x="539750" y="1556792"/>
            <a:ext cx="4133850" cy="3798881"/>
          </a:xfrm>
          <a:prstGeom prst="foldedCorner">
            <a:avLst>
              <a:gd name="adj" fmla="val 8440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dirty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 dirty="0">
                <a:solidFill>
                  <a:srgbClr val="000000"/>
                </a:solidFill>
                <a:latin typeface="Consolas" pitchFamily="49" charset="0"/>
              </a:rPr>
              <a:t>	Person(</a:t>
            </a:r>
            <a:r>
              <a:rPr lang="en-US" altLang="de-DE" sz="1200" b="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b="0" dirty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200" b="0" dirty="0">
                <a:solidFill>
                  <a:srgbClr val="000000"/>
                </a:solidFill>
                <a:latin typeface="Consolas" pitchFamily="49" charset="0"/>
              </a:rPr>
              <a:t>&amp; name, </a:t>
            </a:r>
            <a:r>
              <a:rPr lang="en-US" altLang="de-DE" sz="1200" b="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200" b="0" dirty="0">
                <a:solidFill>
                  <a:srgbClr val="000000"/>
                </a:solidFill>
                <a:latin typeface="Consolas" pitchFamily="49" charset="0"/>
              </a:rPr>
              <a:t> weight);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	~Person();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 dirty="0">
                <a:solidFill>
                  <a:srgbClr val="7F0055"/>
                </a:solidFill>
                <a:latin typeface="Consolas" pitchFamily="49" charset="0"/>
              </a:rPr>
              <a:t>	inline</a:t>
            </a:r>
            <a:r>
              <a:rPr lang="en-US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b="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b="0" dirty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200" b="0" dirty="0">
                <a:solidFill>
                  <a:srgbClr val="000000"/>
                </a:solidFill>
                <a:latin typeface="Consolas" pitchFamily="49" charset="0"/>
              </a:rPr>
              <a:t>&amp; </a:t>
            </a:r>
            <a:r>
              <a:rPr lang="en-US" altLang="de-DE" sz="1200" b="0" dirty="0" err="1">
                <a:solidFill>
                  <a:srgbClr val="000000"/>
                </a:solidFill>
                <a:latin typeface="Consolas" pitchFamily="49" charset="0"/>
              </a:rPr>
              <a:t>getName</a:t>
            </a:r>
            <a:r>
              <a:rPr lang="en-US" altLang="de-DE" sz="1200" b="0" dirty="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en-US" altLang="de-DE" sz="1200" b="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 b="0" dirty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7F0055"/>
                </a:solidFill>
                <a:latin typeface="Consolas" pitchFamily="49" charset="0"/>
              </a:rPr>
              <a:t>		</a:t>
            </a:r>
            <a:r>
              <a:rPr lang="de-DE" altLang="de-DE" sz="1200" b="0" dirty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dirty="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7F0055"/>
                </a:solidFill>
                <a:latin typeface="Consolas" pitchFamily="49" charset="0"/>
              </a:rPr>
              <a:t>	inline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getWeight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200" b="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7F0055"/>
                </a:solidFill>
                <a:latin typeface="Consolas" pitchFamily="49" charset="0"/>
              </a:rPr>
              <a:t>		</a:t>
            </a:r>
            <a:r>
              <a:rPr lang="de-DE" altLang="de-DE" sz="1200" b="0" dirty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dirty="0" err="1">
                <a:solidFill>
                  <a:srgbClr val="0000C0"/>
                </a:solidFill>
                <a:latin typeface="Consolas" pitchFamily="49" charset="0"/>
              </a:rPr>
              <a:t>weight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200" b="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dirty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dirty="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200" b="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dirty="0" err="1">
                <a:solidFill>
                  <a:srgbClr val="0000C0"/>
                </a:solidFill>
                <a:latin typeface="Consolas" pitchFamily="49" charset="0"/>
              </a:rPr>
              <a:t>weight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 dirty="0"/>
          </a:p>
        </p:txBody>
      </p:sp>
      <p:sp>
        <p:nvSpPr>
          <p:cNvPr id="2" name="Rechteck 1"/>
          <p:cNvSpPr/>
          <p:nvPr/>
        </p:nvSpPr>
        <p:spPr bwMode="auto">
          <a:xfrm>
            <a:off x="1615758" y="3030116"/>
            <a:ext cx="371574" cy="288032"/>
          </a:xfrm>
          <a:prstGeom prst="rect">
            <a:avLst/>
          </a:prstGeom>
          <a:solidFill>
            <a:schemeClr val="bg1">
              <a:lumMod val="50000"/>
              <a:alpha val="20000"/>
            </a:schemeClr>
          </a:solidFill>
          <a:ln>
            <a:noFill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921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Class Templates: Syntax am Beispiel</a:t>
            </a:r>
          </a:p>
        </p:txBody>
      </p:sp>
      <p:sp>
        <p:nvSpPr>
          <p:cNvPr id="13" name="Abgerundete rechteckige Legende 12"/>
          <p:cNvSpPr/>
          <p:nvPr/>
        </p:nvSpPr>
        <p:spPr>
          <a:xfrm>
            <a:off x="5022304" y="5084440"/>
            <a:ext cx="3636268" cy="667829"/>
          </a:xfrm>
          <a:prstGeom prst="wedgeRoundRectCallout">
            <a:avLst>
              <a:gd name="adj1" fmla="val -19647"/>
              <a:gd name="adj2" fmla="val -27674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dirty="0" smtClean="0">
                <a:solidFill>
                  <a:schemeClr val="bg1"/>
                </a:solidFill>
              </a:rPr>
              <a:t>Unterschiedliche Rückgabetypen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8" name="Rechteck 7"/>
          <p:cNvSpPr/>
          <p:nvPr/>
        </p:nvSpPr>
        <p:spPr bwMode="auto">
          <a:xfrm>
            <a:off x="5940152" y="3030116"/>
            <a:ext cx="576064" cy="288032"/>
          </a:xfrm>
          <a:prstGeom prst="rect">
            <a:avLst/>
          </a:prstGeom>
          <a:solidFill>
            <a:schemeClr val="bg1">
              <a:lumMod val="50000"/>
              <a:alpha val="20000"/>
            </a:schemeClr>
          </a:solidFill>
          <a:ln>
            <a:noFill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0103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Template-Instantiierung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Durch die Belegung des Typparameters (hier: T) entsteht eine (neue) Instanz des Klassentemplates</a:t>
            </a:r>
            <a:endParaRPr lang="en-US"/>
          </a:p>
        </p:txBody>
      </p:sp>
      <p:sp>
        <p:nvSpPr>
          <p:cNvPr id="10245" name="Rechteck 4"/>
          <p:cNvSpPr>
            <a:spLocks noChangeArrowheads="1"/>
          </p:cNvSpPr>
          <p:nvPr/>
        </p:nvSpPr>
        <p:spPr bwMode="auto">
          <a:xfrm>
            <a:off x="353830" y="2689239"/>
            <a:ext cx="2803561" cy="815883"/>
          </a:xfrm>
          <a:prstGeom prst="foldedCorner">
            <a:avLst>
              <a:gd name="adj" fmla="val 12518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 main()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  Elevator</a:t>
            </a:r>
            <a:r>
              <a:rPr lang="de-DE" altLang="de-DE" sz="1200" b="0" smtClean="0">
                <a:latin typeface="Consolas" pitchFamily="49" charset="0"/>
              </a:rPr>
              <a:t>&lt;&gt; myElevator;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  Elevator</a:t>
            </a:r>
            <a:r>
              <a:rPr lang="de-DE" altLang="de-DE" sz="1200" b="0" smtClean="0">
                <a:latin typeface="Consolas" pitchFamily="49" charset="0"/>
              </a:rPr>
              <a:t>&lt;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200" b="0" smtClean="0">
                <a:latin typeface="Consolas" pitchFamily="49" charset="0"/>
              </a:rPr>
              <a:t>&gt; myElevator2;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}</a:t>
            </a:r>
            <a:endParaRPr lang="de-DE" altLang="de-DE" sz="1200">
              <a:solidFill>
                <a:srgbClr val="005032"/>
              </a:solidFill>
              <a:latin typeface="Consolas" pitchFamily="49" charset="0"/>
            </a:endParaRPr>
          </a:p>
        </p:txBody>
      </p:sp>
      <p:sp>
        <p:nvSpPr>
          <p:cNvPr id="12" name="Rechteck 4"/>
          <p:cNvSpPr>
            <a:spLocks noChangeArrowheads="1"/>
          </p:cNvSpPr>
          <p:nvPr/>
        </p:nvSpPr>
        <p:spPr bwMode="auto">
          <a:xfrm>
            <a:off x="4252027" y="2132856"/>
            <a:ext cx="4568446" cy="3888432"/>
          </a:xfrm>
          <a:prstGeom prst="foldedCorner">
            <a:avLst>
              <a:gd name="adj" fmla="val 5849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Elevator&lt;Person&gt;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	Elevator(){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"Elevator()"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dirty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	~Elevator(){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"~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Elevator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()"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dirty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200" b="0" dirty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placeInElevator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Person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*object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cout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"Adding 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object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getName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 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de-DE" altLang="de-DE" sz="1200" b="0" dirty="0" err="1">
                <a:solidFill>
                  <a:srgbClr val="2A00FF"/>
                </a:solidFill>
                <a:latin typeface="Consolas" pitchFamily="49" charset="0"/>
              </a:rPr>
              <a:t>with</a:t>
            </a:r>
            <a:r>
              <a:rPr lang="de-DE" altLang="de-DE" sz="1200" b="0" dirty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200" b="0" dirty="0" err="1">
                <a:solidFill>
                  <a:srgbClr val="2A00FF"/>
                </a:solidFill>
                <a:latin typeface="Consolas" pitchFamily="49" charset="0"/>
              </a:rPr>
              <a:t>weight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: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endParaRPr lang="de-DE" altLang="de-DE" sz="1200" b="0" dirty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 &lt;&lt; 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object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getWeight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#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de-DE" altLang="de-DE" sz="1200" b="0" dirty="0" err="1">
                <a:solidFill>
                  <a:srgbClr val="2A00FF"/>
                </a:solidFill>
                <a:latin typeface="Consolas" pitchFamily="49" charset="0"/>
              </a:rPr>
              <a:t>to</a:t>
            </a:r>
            <a:r>
              <a:rPr lang="de-DE" altLang="de-DE" sz="1200" b="0" dirty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elevator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."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2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cout 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dirty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C0"/>
                </a:solidFill>
                <a:latin typeface="Consolas" pitchFamily="49" charset="0"/>
              </a:rPr>
              <a:t>	</a:t>
            </a:r>
            <a:r>
              <a:rPr lang="de-DE" altLang="de-DE" sz="1200" b="0" smtClean="0">
                <a:solidFill>
                  <a:srgbClr val="0000C0"/>
                </a:solidFill>
                <a:latin typeface="Consolas" pitchFamily="49" charset="0"/>
              </a:rPr>
              <a:t>  transportedObjects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.push_back(object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   }</a:t>
            </a:r>
            <a:endParaRPr lang="de-DE" altLang="de-DE" sz="12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std::vector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200" b="0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*&gt; </a:t>
            </a:r>
            <a:r>
              <a:rPr lang="de-DE" altLang="de-DE" sz="1200" b="0" dirty="0" err="1">
                <a:solidFill>
                  <a:srgbClr val="0000C0"/>
                </a:solidFill>
                <a:latin typeface="Consolas" pitchFamily="49" charset="0"/>
              </a:rPr>
              <a:t>transportedObjects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 dirty="0"/>
          </a:p>
        </p:txBody>
      </p:sp>
      <p:sp>
        <p:nvSpPr>
          <p:cNvPr id="13" name="Pfeil nach rechts 71"/>
          <p:cNvSpPr>
            <a:spLocks noChangeArrowheads="1"/>
          </p:cNvSpPr>
          <p:nvPr/>
        </p:nvSpPr>
        <p:spPr bwMode="auto">
          <a:xfrm>
            <a:off x="3275856" y="4123176"/>
            <a:ext cx="881068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4" name="Rechteck 4"/>
          <p:cNvSpPr>
            <a:spLocks noChangeArrowheads="1"/>
          </p:cNvSpPr>
          <p:nvPr/>
        </p:nvSpPr>
        <p:spPr bwMode="auto">
          <a:xfrm>
            <a:off x="353830" y="3831921"/>
            <a:ext cx="2803561" cy="1066699"/>
          </a:xfrm>
          <a:prstGeom prst="foldedCorner">
            <a:avLst>
              <a:gd name="adj" fmla="val 12518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 err="1" smtClean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200" b="0" dirty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200" b="0" dirty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200" b="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dirty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200" b="0" dirty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// ...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 dirty="0"/>
          </a:p>
        </p:txBody>
      </p:sp>
      <p:sp>
        <p:nvSpPr>
          <p:cNvPr id="4" name="Textfeld 3"/>
          <p:cNvSpPr txBox="1"/>
          <p:nvPr/>
        </p:nvSpPr>
        <p:spPr>
          <a:xfrm>
            <a:off x="775297" y="4956735"/>
            <a:ext cx="2001382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Template-Klasse</a:t>
            </a:r>
            <a:endParaRPr lang="en-US" b="1"/>
          </a:p>
        </p:txBody>
      </p:sp>
      <p:sp>
        <p:nvSpPr>
          <p:cNvPr id="5" name="Rechteck 4"/>
          <p:cNvSpPr/>
          <p:nvPr/>
        </p:nvSpPr>
        <p:spPr bwMode="auto">
          <a:xfrm>
            <a:off x="3555529" y="2924944"/>
            <a:ext cx="241771" cy="1548369"/>
          </a:xfrm>
          <a:prstGeom prst="rect">
            <a:avLst/>
          </a:prstGeom>
          <a:solidFill>
            <a:srgbClr val="005AA9"/>
          </a:solidFill>
          <a:ln w="9525">
            <a:noFill/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17" name="Textfeld 16"/>
          <p:cNvSpPr txBox="1"/>
          <p:nvPr/>
        </p:nvSpPr>
        <p:spPr>
          <a:xfrm>
            <a:off x="638465" y="2339495"/>
            <a:ext cx="2275046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Verwendungsstelle</a:t>
            </a:r>
            <a:endParaRPr lang="en-US" b="1"/>
          </a:p>
        </p:txBody>
      </p:sp>
      <p:sp>
        <p:nvSpPr>
          <p:cNvPr id="18" name="Textfeld 17"/>
          <p:cNvSpPr txBox="1"/>
          <p:nvPr/>
        </p:nvSpPr>
        <p:spPr>
          <a:xfrm>
            <a:off x="5112745" y="6021288"/>
            <a:ext cx="2681055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Instantiiertes Template</a:t>
            </a:r>
            <a:endParaRPr lang="en-US" b="1"/>
          </a:p>
        </p:txBody>
      </p:sp>
      <p:sp>
        <p:nvSpPr>
          <p:cNvPr id="19" name="Rechteck 18"/>
          <p:cNvSpPr/>
          <p:nvPr/>
        </p:nvSpPr>
        <p:spPr bwMode="auto">
          <a:xfrm rot="16200000">
            <a:off x="3415693" y="2785107"/>
            <a:ext cx="241771" cy="521444"/>
          </a:xfrm>
          <a:prstGeom prst="rect">
            <a:avLst/>
          </a:prstGeom>
          <a:solidFill>
            <a:srgbClr val="005AA9"/>
          </a:solidFill>
          <a:ln w="9525">
            <a:noFill/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 err="1">
              <a:solidFill>
                <a:srgbClr val="7F0055"/>
              </a:solidFill>
              <a:latin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478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hteck 14"/>
          <p:cNvSpPr>
            <a:spLocks noChangeArrowheads="1"/>
          </p:cNvSpPr>
          <p:nvPr/>
        </p:nvSpPr>
        <p:spPr bwMode="auto">
          <a:xfrm>
            <a:off x="467544" y="2660650"/>
            <a:ext cx="5041081" cy="212726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1267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Function Templates: Syntax am Beispiel</a:t>
            </a:r>
          </a:p>
        </p:txBody>
      </p:sp>
      <p:sp>
        <p:nvSpPr>
          <p:cNvPr id="11268" name="Rechteck 3"/>
          <p:cNvSpPr>
            <a:spLocks noChangeArrowheads="1"/>
          </p:cNvSpPr>
          <p:nvPr/>
        </p:nvSpPr>
        <p:spPr bwMode="auto">
          <a:xfrm>
            <a:off x="395288" y="2603500"/>
            <a:ext cx="6192837" cy="3177819"/>
          </a:xfrm>
          <a:prstGeom prst="foldedCorner">
            <a:avLst>
              <a:gd name="adj" fmla="val 930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 err="1" smtClean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dirty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dirty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dirty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 dirty="0" err="1" smtClean="0">
                <a:solidFill>
                  <a:srgbClr val="000000"/>
                </a:solidFill>
                <a:latin typeface="Consolas" pitchFamily="49" charset="0"/>
              </a:rPr>
              <a:t>totalWeight</a:t>
            </a:r>
            <a:r>
              <a:rPr lang="en-US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400" b="0" dirty="0" smtClean="0">
                <a:solidFill>
                  <a:srgbClr val="644632"/>
                </a:solidFill>
                <a:latin typeface="Consolas" pitchFamily="49" charset="0"/>
              </a:rPr>
              <a:t>T </a:t>
            </a:r>
            <a:r>
              <a:rPr lang="en-US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*start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 b="0" dirty="0" smtClean="0">
                <a:solidFill>
                  <a:srgbClr val="644632"/>
                </a:solidFill>
                <a:latin typeface="Consolas" pitchFamily="49" charset="0"/>
              </a:rPr>
              <a:t>T </a:t>
            </a:r>
            <a:r>
              <a:rPr lang="en-US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*end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std::</a:t>
            </a:r>
            <a:r>
              <a:rPr lang="en-US" altLang="de-DE" sz="1400" b="0" smtClean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things){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644632"/>
                </a:solidFill>
                <a:latin typeface="Consolas" pitchFamily="49" charset="0"/>
              </a:rPr>
              <a:t>	S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total = 0;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while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start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!= end){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		total += 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start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++-&gt;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getWeight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dirty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	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"Total </a:t>
            </a:r>
            <a:r>
              <a:rPr lang="en-US" altLang="de-DE" sz="1400" b="0" dirty="0">
                <a:solidFill>
                  <a:srgbClr val="2A00FF"/>
                </a:solidFill>
                <a:latin typeface="Consolas" pitchFamily="49" charset="0"/>
              </a:rPr>
              <a:t>weight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of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&lt;&lt; things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		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is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&lt;&lt; total;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	 &lt;&lt; </a:t>
            </a:r>
            <a:r>
              <a:rPr lang="de-DE" altLang="de-DE" sz="1400" b="0" dirty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total;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6" name="Abgerundete rechteckige Legende 5"/>
          <p:cNvSpPr/>
          <p:nvPr/>
        </p:nvSpPr>
        <p:spPr>
          <a:xfrm>
            <a:off x="5302251" y="2381250"/>
            <a:ext cx="3654424" cy="771525"/>
          </a:xfrm>
          <a:prstGeom prst="wedgeRoundRectCallout">
            <a:avLst>
              <a:gd name="adj1" fmla="val -62910"/>
              <a:gd name="adj2" fmla="val -200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 smtClean="0">
                <a:solidFill>
                  <a:schemeClr val="bg1"/>
                </a:solidFill>
              </a:rPr>
              <a:t>Mehrere </a:t>
            </a:r>
            <a:r>
              <a:rPr lang="de-DE" b="1" dirty="0">
                <a:solidFill>
                  <a:schemeClr val="bg1"/>
                </a:solidFill>
              </a:rPr>
              <a:t>Typparameter </a:t>
            </a:r>
            <a:r>
              <a:rPr lang="de-DE" dirty="0">
                <a:solidFill>
                  <a:schemeClr val="bg1"/>
                </a:solidFill>
              </a:rPr>
              <a:t>möglich (auch </a:t>
            </a:r>
            <a:r>
              <a:rPr lang="de-DE">
                <a:solidFill>
                  <a:schemeClr val="bg1"/>
                </a:solidFill>
              </a:rPr>
              <a:t>bei </a:t>
            </a:r>
            <a:r>
              <a:rPr lang="de-DE" smtClean="0">
                <a:solidFill>
                  <a:schemeClr val="bg1"/>
                </a:solidFill>
              </a:rPr>
              <a:t>Klassen-Templates</a:t>
            </a:r>
            <a:r>
              <a:rPr lang="de-DE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5290231" y="3285422"/>
            <a:ext cx="3656012" cy="771525"/>
          </a:xfrm>
          <a:prstGeom prst="wedgeRoundRectCallout">
            <a:avLst>
              <a:gd name="adj1" fmla="val -76434"/>
              <a:gd name="adj2" fmla="val 584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Typ kann genauso wie in einer Klasse </a:t>
            </a:r>
            <a:r>
              <a:rPr lang="de-DE" b="1" dirty="0">
                <a:solidFill>
                  <a:schemeClr val="bg1"/>
                </a:solidFill>
              </a:rPr>
              <a:t>frei verwende</a:t>
            </a:r>
            <a:r>
              <a:rPr lang="de-DE" dirty="0">
                <a:solidFill>
                  <a:schemeClr val="bg1"/>
                </a:solidFill>
              </a:rPr>
              <a:t>t werden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5290231" y="4189594"/>
            <a:ext cx="3656012" cy="771525"/>
          </a:xfrm>
          <a:prstGeom prst="wedgeRoundRectCallout">
            <a:avLst>
              <a:gd name="adj1" fmla="val -79757"/>
              <a:gd name="adj2" fmla="val -7470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Dies ist besonders für </a:t>
            </a:r>
            <a:r>
              <a:rPr lang="de-DE" b="1" dirty="0">
                <a:solidFill>
                  <a:schemeClr val="bg1"/>
                </a:solidFill>
              </a:rPr>
              <a:t>generische Algorithmen</a:t>
            </a:r>
            <a:r>
              <a:rPr lang="de-DE" dirty="0">
                <a:solidFill>
                  <a:schemeClr val="bg1"/>
                </a:solidFill>
              </a:rPr>
              <a:t> sehr nützlich</a:t>
            </a:r>
          </a:p>
        </p:txBody>
      </p:sp>
    </p:spTree>
    <p:extLst>
      <p:ext uri="{BB962C8B-B14F-4D97-AF65-F5344CB8AC3E}">
        <p14:creationId xmlns:p14="http://schemas.microsoft.com/office/powerpoint/2010/main" val="1311230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Templates: Verwendung</a:t>
            </a:r>
          </a:p>
        </p:txBody>
      </p:sp>
      <p:sp>
        <p:nvSpPr>
          <p:cNvPr id="12291" name="Rechteck 4"/>
          <p:cNvSpPr>
            <a:spLocks noChangeArrowheads="1"/>
          </p:cNvSpPr>
          <p:nvPr/>
        </p:nvSpPr>
        <p:spPr bwMode="auto">
          <a:xfrm>
            <a:off x="179388" y="1520826"/>
            <a:ext cx="4608514" cy="4572470"/>
          </a:xfrm>
          <a:prstGeom prst="foldedCorner">
            <a:avLst>
              <a:gd name="adj" fmla="val 712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argc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200" b="0" dirty="0" err="1">
                <a:solidFill>
                  <a:srgbClr val="7F0055"/>
                </a:solidFill>
                <a:latin typeface="Consolas" pitchFamily="49" charset="0"/>
              </a:rPr>
              <a:t>char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**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argv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5032"/>
                </a:solidFill>
                <a:latin typeface="Consolas" pitchFamily="49" charset="0"/>
              </a:rPr>
              <a:t>Elevator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&lt;&gt; 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elevator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 dirty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en-US" altLang="de-DE" sz="1200" b="0" dirty="0">
                <a:solidFill>
                  <a:srgbClr val="000000"/>
                </a:solidFill>
                <a:latin typeface="Consolas" pitchFamily="49" charset="0"/>
              </a:rPr>
              <a:t> people[] = {</a:t>
            </a: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"Tony"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200" b="0" dirty="0">
                <a:solidFill>
                  <a:srgbClr val="000000"/>
                </a:solidFill>
                <a:latin typeface="Consolas" pitchFamily="49" charset="0"/>
              </a:rPr>
              <a:t>75),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 dirty="0">
                <a:solidFill>
                  <a:srgbClr val="000000"/>
                </a:solidFill>
                <a:latin typeface="Consolas" pitchFamily="49" charset="0"/>
              </a:rPr>
              <a:t>			   </a:t>
            </a: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"Lukas"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200" b="0" dirty="0">
                <a:solidFill>
                  <a:srgbClr val="000000"/>
                </a:solidFill>
                <a:latin typeface="Consolas" pitchFamily="49" charset="0"/>
              </a:rPr>
              <a:t>14)};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elevator.placeInElevator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people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elevator.placeInElevator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people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+ 1);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b="0" dirty="0" err="1">
                <a:solidFill>
                  <a:srgbClr val="000000"/>
                </a:solidFill>
                <a:latin typeface="Consolas" pitchFamily="49" charset="0"/>
              </a:rPr>
              <a:t>totalAsInt</a:t>
            </a:r>
            <a:r>
              <a:rPr lang="en-US" altLang="de-DE" sz="1200" b="0" dirty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en-US" altLang="de-DE" sz="1200" b="0" dirty="0" err="1">
                <a:solidFill>
                  <a:srgbClr val="000000"/>
                </a:solidFill>
                <a:latin typeface="Consolas" pitchFamily="49" charset="0"/>
              </a:rPr>
              <a:t>totalWeight</a:t>
            </a:r>
            <a:r>
              <a:rPr lang="en-US" altLang="de-DE" sz="1200" b="0" dirty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200" b="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200" b="0" dirty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200" b="0" dirty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en-US" altLang="de-DE" sz="1200" b="0" dirty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 dirty="0">
                <a:solidFill>
                  <a:srgbClr val="000000"/>
                </a:solidFill>
                <a:latin typeface="Consolas" pitchFamily="49" charset="0"/>
              </a:rPr>
              <a:t>			 (people, people + 2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"people"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);</a:t>
            </a:r>
            <a:endParaRPr lang="en-US" altLang="de-DE" sz="12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5032"/>
                </a:solidFill>
                <a:latin typeface="Consolas" pitchFamily="49" charset="0"/>
              </a:rPr>
              <a:t>Elevator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200" b="0" dirty="0" err="1">
                <a:solidFill>
                  <a:srgbClr val="005032"/>
                </a:solidFill>
                <a:latin typeface="Consolas" pitchFamily="49" charset="0"/>
              </a:rPr>
              <a:t>Dish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dumbwaiter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 dirty="0">
                <a:solidFill>
                  <a:srgbClr val="005032"/>
                </a:solidFill>
                <a:latin typeface="Consolas" pitchFamily="49" charset="0"/>
              </a:rPr>
              <a:t>Dish</a:t>
            </a:r>
            <a:r>
              <a:rPr lang="en-US" altLang="de-DE" sz="1200" b="0" dirty="0">
                <a:solidFill>
                  <a:srgbClr val="000000"/>
                </a:solidFill>
                <a:latin typeface="Consolas" pitchFamily="49" charset="0"/>
              </a:rPr>
              <a:t> dishes[] =	{</a:t>
            </a: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Dish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"Jollof Rice"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), </a:t>
            </a:r>
            <a:endParaRPr lang="en-US" altLang="de-DE" sz="12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 dirty="0">
                <a:solidFill>
                  <a:srgbClr val="000000"/>
                </a:solidFill>
                <a:latin typeface="Consolas" pitchFamily="49" charset="0"/>
              </a:rPr>
              <a:t>		    	 </a:t>
            </a: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Dish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"Roasted Chicken"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)};</a:t>
            </a:r>
            <a:endParaRPr lang="en-US" altLang="de-DE" sz="12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dumbwaiter.placeInElevator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dishes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dumbwaiter.placeInElevator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dishes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+ 1);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7F0055"/>
                </a:solidFill>
                <a:latin typeface="Consolas" pitchFamily="49" charset="0"/>
              </a:rPr>
              <a:t>double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totalAsDouble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totalWeight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200" b="0" dirty="0">
                <a:solidFill>
                  <a:srgbClr val="7F0055"/>
                </a:solidFill>
                <a:latin typeface="Consolas" pitchFamily="49" charset="0"/>
              </a:rPr>
              <a:t>double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200" b="0" dirty="0" err="1">
                <a:solidFill>
                  <a:srgbClr val="005032"/>
                </a:solidFill>
                <a:latin typeface="Consolas" pitchFamily="49" charset="0"/>
              </a:rPr>
              <a:t>Dish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				  (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dishes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dishes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+ 2, </a:t>
            </a:r>
            <a:endParaRPr lang="de-DE" altLang="de-DE" sz="1200" b="0" dirty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                    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"dishes"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);</a:t>
            </a:r>
            <a:endParaRPr lang="de-DE" altLang="de-DE" sz="12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4086131" y="616000"/>
            <a:ext cx="2879725" cy="700087"/>
          </a:xfrm>
          <a:prstGeom prst="wedgeRoundRectCallout">
            <a:avLst>
              <a:gd name="adj1" fmla="val -153459"/>
              <a:gd name="adj2" fmla="val 14251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 err="1" smtClean="0">
                <a:solidFill>
                  <a:schemeClr val="bg1"/>
                </a:solidFill>
              </a:rPr>
              <a:t>Defaulttyp</a:t>
            </a:r>
            <a:r>
              <a:rPr lang="de-DE" dirty="0" smtClean="0">
                <a:solidFill>
                  <a:schemeClr val="bg1"/>
                </a:solidFill>
              </a:rPr>
              <a:t> </a:t>
            </a:r>
            <a:r>
              <a:rPr lang="de-DE" i="1" dirty="0" smtClean="0">
                <a:solidFill>
                  <a:schemeClr val="bg1"/>
                </a:solidFill>
              </a:rPr>
              <a:t>Person</a:t>
            </a:r>
            <a:r>
              <a:rPr lang="de-DE" dirty="0" smtClean="0">
                <a:solidFill>
                  <a:schemeClr val="bg1"/>
                </a:solidFill>
              </a:rPr>
              <a:t> </a:t>
            </a:r>
            <a:r>
              <a:rPr lang="de-DE" dirty="0">
                <a:solidFill>
                  <a:schemeClr val="bg1"/>
                </a:solidFill>
              </a:rPr>
              <a:t>wird verwendet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428223" y="5373216"/>
            <a:ext cx="1839521" cy="1151409"/>
          </a:xfrm>
          <a:prstGeom prst="wedgeRoundRectCallout">
            <a:avLst>
              <a:gd name="adj1" fmla="val 46696"/>
              <a:gd name="adj2" fmla="val -5648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"Primitive" </a:t>
            </a:r>
            <a:r>
              <a:rPr lang="de-DE" dirty="0">
                <a:solidFill>
                  <a:schemeClr val="bg1"/>
                </a:solidFill>
              </a:rPr>
              <a:t>können auch verwendet werden</a:t>
            </a:r>
          </a:p>
        </p:txBody>
      </p:sp>
      <p:sp>
        <p:nvSpPr>
          <p:cNvPr id="12295" name="Rechteck 8"/>
          <p:cNvSpPr>
            <a:spLocks noChangeArrowheads="1"/>
          </p:cNvSpPr>
          <p:nvPr/>
        </p:nvSpPr>
        <p:spPr bwMode="auto">
          <a:xfrm>
            <a:off x="5076825" y="1452563"/>
            <a:ext cx="3816350" cy="5072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Elevator()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Person(Tony,75)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Person(Lukas,14)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Adding Tony with weight: 75 to elevator.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Adding Lukas with weight: 14 to elevator.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Total weight of people is 89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Elevator()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Dish(Jollof Rice)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Dish(Roasted Chicken)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Adding Jollof Rice with weight: 1.5 to elevator.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Adding Roasted Chicken with weight: 1.5 to elevator.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Total weight of dishes is 3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~Dish(Roasted Chicken)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~Dish(Jollof Rice)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~Elevator()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~Person(Lukas,14)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~Person(Tony,75)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~Elevator()</a:t>
            </a:r>
          </a:p>
        </p:txBody>
      </p:sp>
    </p:spTree>
    <p:extLst>
      <p:ext uri="{BB962C8B-B14F-4D97-AF65-F5344CB8AC3E}">
        <p14:creationId xmlns:p14="http://schemas.microsoft.com/office/powerpoint/2010/main" val="939352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Intermezzo</a:t>
            </a:r>
          </a:p>
        </p:txBody>
      </p:sp>
      <p:sp>
        <p:nvSpPr>
          <p:cNvPr id="13316" name="Textfeld 4"/>
          <p:cNvSpPr txBox="1">
            <a:spLocks noChangeArrowheads="1"/>
          </p:cNvSpPr>
          <p:nvPr/>
        </p:nvSpPr>
        <p:spPr bwMode="auto">
          <a:xfrm>
            <a:off x="396875" y="1987550"/>
            <a:ext cx="5662613" cy="44721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Wieso ist </a:t>
            </a:r>
            <a:r>
              <a:rPr lang="de-DE" altLang="de-DE" sz="1800" b="0" smtClean="0"/>
              <a:t>die allgegenwärtige Oberklasse </a:t>
            </a:r>
            <a:r>
              <a:rPr lang="de-DE" altLang="de-DE" sz="1800" b="0" smtClean="0">
                <a:latin typeface="Consolas" panose="020B0609020204030204" pitchFamily="49" charset="0"/>
                <a:cs typeface="Consolas" panose="020B0609020204030204" pitchFamily="49" charset="0"/>
              </a:rPr>
              <a:t>java.lang.Object</a:t>
            </a:r>
            <a:r>
              <a:rPr lang="de-DE" altLang="de-DE" sz="1800" b="0" smtClean="0"/>
              <a:t> in Java teuer</a:t>
            </a:r>
            <a:r>
              <a:rPr lang="de-DE" altLang="de-DE" sz="1800" b="0"/>
              <a:t>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smtClean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Was </a:t>
            </a:r>
            <a:r>
              <a:rPr lang="de-DE" altLang="de-DE" sz="1800" b="0" dirty="0"/>
              <a:t>ist genau damit gemeint, dass Templates eine Schnittstelle induzieren</a:t>
            </a:r>
            <a:r>
              <a:rPr lang="de-DE" altLang="de-DE" sz="1800" b="0" dirty="0" smtClean="0"/>
              <a:t>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/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 dirty="0"/>
              <a:t>Was sind </a:t>
            </a:r>
            <a:r>
              <a:rPr lang="de-DE" altLang="de-DE" sz="1800" b="0" dirty="0" smtClean="0"/>
              <a:t>Vorteile </a:t>
            </a:r>
            <a:r>
              <a:rPr lang="de-DE" altLang="de-DE" sz="1800" b="0" dirty="0"/>
              <a:t>und </a:t>
            </a:r>
            <a:r>
              <a:rPr lang="de-DE" altLang="de-DE" sz="1800" b="0" dirty="0" smtClean="0"/>
              <a:t>Nachteile </a:t>
            </a:r>
            <a:r>
              <a:rPr lang="de-DE" altLang="de-DE" sz="1800" b="0" dirty="0"/>
              <a:t>dieser Art </a:t>
            </a:r>
            <a:r>
              <a:rPr lang="de-DE" altLang="de-DE" sz="1800" b="0"/>
              <a:t>von </a:t>
            </a:r>
            <a:r>
              <a:rPr lang="de-DE" altLang="de-DE" sz="1800" b="0" smtClean="0"/>
              <a:t>"impliziten" </a:t>
            </a:r>
            <a:r>
              <a:rPr lang="de-DE" altLang="de-DE" sz="1800" b="0" dirty="0"/>
              <a:t>Schnittstellen?</a:t>
            </a:r>
            <a:br>
              <a:rPr lang="de-DE" altLang="de-DE" sz="1800" b="0" dirty="0"/>
            </a:br>
            <a:r>
              <a:rPr lang="de-DE" altLang="de-DE" sz="1800" b="0" dirty="0" smtClean="0"/>
              <a:t/>
            </a:r>
            <a:br>
              <a:rPr lang="de-DE" altLang="de-DE" sz="1800" b="0" dirty="0" smtClean="0"/>
            </a:br>
            <a:r>
              <a:rPr lang="de-DE" altLang="de-DE" sz="1800" b="0" dirty="0" smtClean="0"/>
              <a:t/>
            </a:r>
            <a:br>
              <a:rPr lang="de-DE" altLang="de-DE" sz="1800" b="0" dirty="0" smtClean="0"/>
            </a:br>
            <a:r>
              <a:rPr lang="de-DE" altLang="de-DE" sz="1800" b="0" dirty="0"/>
              <a:t/>
            </a:r>
            <a:br>
              <a:rPr lang="de-DE" altLang="de-DE" sz="1800" b="0" dirty="0"/>
            </a:br>
            <a:r>
              <a:rPr lang="de-DE" altLang="de-DE" sz="1800" b="0" dirty="0"/>
              <a:t>Was </a:t>
            </a:r>
            <a:r>
              <a:rPr lang="de-DE" altLang="de-DE" sz="1800" b="0"/>
              <a:t>ist </a:t>
            </a:r>
            <a:r>
              <a:rPr lang="de-DE" altLang="de-DE" sz="1800" b="0" smtClean="0"/>
              <a:t>der </a:t>
            </a:r>
            <a:r>
              <a:rPr lang="de-DE" altLang="de-DE" sz="1800" b="0" dirty="0"/>
              <a:t>Unterschied zwischen C++-Templates und Java-</a:t>
            </a:r>
            <a:r>
              <a:rPr lang="de-DE" altLang="de-DE" sz="1800" b="0" dirty="0" err="1"/>
              <a:t>Generics</a:t>
            </a:r>
            <a:r>
              <a:rPr lang="de-DE" altLang="de-DE" sz="1800" b="0" dirty="0"/>
              <a:t>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/>
          </a:p>
        </p:txBody>
      </p:sp>
    </p:spTree>
    <p:extLst>
      <p:ext uri="{BB962C8B-B14F-4D97-AF65-F5344CB8AC3E}">
        <p14:creationId xmlns:p14="http://schemas.microsoft.com/office/powerpoint/2010/main" val="1806925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Gerade Verbindung mit Pfeil 22"/>
          <p:cNvCxnSpPr/>
          <p:nvPr/>
        </p:nvCxnSpPr>
        <p:spPr bwMode="auto">
          <a:xfrm flipH="1" flipV="1">
            <a:off x="1543050" y="2705100"/>
            <a:ext cx="3316982" cy="122795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267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smtClean="0"/>
              <a:t>Induzierte Schnittstelle</a:t>
            </a:r>
          </a:p>
        </p:txBody>
      </p:sp>
      <p:sp>
        <p:nvSpPr>
          <p:cNvPr id="2" name="Textplatzhalter 1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453727"/>
          </a:xfrm>
        </p:spPr>
        <p:txBody>
          <a:bodyPr/>
          <a:lstStyle/>
          <a:p>
            <a:pPr algn="ctr"/>
            <a:r>
              <a:rPr lang="en-US" sz="2000" dirty="0" smtClean="0"/>
              <a:t>Template-Code</a:t>
            </a:r>
            <a:endParaRPr lang="en-US" sz="2000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453727"/>
          </a:xfrm>
        </p:spPr>
        <p:txBody>
          <a:bodyPr/>
          <a:lstStyle/>
          <a:p>
            <a:pPr algn="ctr"/>
            <a:r>
              <a:rPr lang="en-US" sz="2000" dirty="0" err="1" smtClean="0"/>
              <a:t>Induzierte</a:t>
            </a:r>
            <a:r>
              <a:rPr lang="en-US" sz="2000" dirty="0" smtClean="0"/>
              <a:t> </a:t>
            </a:r>
            <a:r>
              <a:rPr lang="en-US" sz="2000" dirty="0" err="1" smtClean="0"/>
              <a:t>Schnittstellen</a:t>
            </a:r>
            <a:endParaRPr lang="en-US" sz="2000" dirty="0"/>
          </a:p>
        </p:txBody>
      </p:sp>
      <p:sp>
        <p:nvSpPr>
          <p:cNvPr id="11268" name="Rechteck 3"/>
          <p:cNvSpPr>
            <a:spLocks noChangeArrowheads="1"/>
          </p:cNvSpPr>
          <p:nvPr/>
        </p:nvSpPr>
        <p:spPr bwMode="auto">
          <a:xfrm>
            <a:off x="251521" y="2060848"/>
            <a:ext cx="4104455" cy="3397574"/>
          </a:xfrm>
          <a:prstGeom prst="foldedCorner">
            <a:avLst>
              <a:gd name="adj" fmla="val 930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 err="1" smtClean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dirty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dirty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dirty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 dirty="0" err="1" smtClean="0">
                <a:solidFill>
                  <a:srgbClr val="000000"/>
                </a:solidFill>
                <a:latin typeface="Consolas" pitchFamily="49" charset="0"/>
              </a:rPr>
              <a:t>totalWeight</a:t>
            </a:r>
            <a:r>
              <a:rPr lang="en-US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400" b="0" dirty="0" smtClean="0">
                <a:solidFill>
                  <a:srgbClr val="644632"/>
                </a:solidFill>
                <a:latin typeface="Consolas" pitchFamily="49" charset="0"/>
              </a:rPr>
              <a:t>T </a:t>
            </a:r>
            <a:r>
              <a:rPr lang="en-US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*start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 b="0" dirty="0" smtClean="0">
                <a:solidFill>
                  <a:srgbClr val="644632"/>
                </a:solidFill>
                <a:latin typeface="Consolas" pitchFamily="49" charset="0"/>
              </a:rPr>
              <a:t>T </a:t>
            </a:r>
            <a:r>
              <a:rPr lang="en-US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*end){</a:t>
            </a:r>
            <a:endParaRPr lang="en-US" altLang="de-DE" sz="14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644632"/>
                </a:solidFill>
                <a:latin typeface="Consolas" pitchFamily="49" charset="0"/>
              </a:rPr>
              <a:t>	S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total = 0;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while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start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!= end){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		total += 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start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++-&gt;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getWeight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 smtClean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dirty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	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"Total </a:t>
            </a:r>
            <a:r>
              <a:rPr lang="en-US" altLang="de-DE" sz="1400" b="0" dirty="0">
                <a:solidFill>
                  <a:srgbClr val="2A00FF"/>
                </a:solidFill>
                <a:latin typeface="Consolas" pitchFamily="49" charset="0"/>
              </a:rPr>
              <a:t>weight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of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endParaRPr lang="en-US" altLang="de-DE" sz="14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		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is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&lt;&lt; total;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	 &lt;&lt; </a:t>
            </a:r>
            <a:r>
              <a:rPr lang="de-DE" altLang="de-DE" sz="1400" b="0" dirty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total;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9" name="Rechteck 3"/>
          <p:cNvSpPr>
            <a:spLocks noChangeArrowheads="1"/>
          </p:cNvSpPr>
          <p:nvPr/>
        </p:nvSpPr>
        <p:spPr bwMode="auto">
          <a:xfrm>
            <a:off x="4644008" y="2067322"/>
            <a:ext cx="4320480" cy="3744890"/>
          </a:xfrm>
          <a:prstGeom prst="foldedCorner">
            <a:avLst>
              <a:gd name="adj" fmla="val 930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 dirty="0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005032"/>
                </a:solidFill>
                <a:latin typeface="Courier New" panose="02070309020205020404" pitchFamily="49" charset="0"/>
              </a:rPr>
              <a:t>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 dirty="0" smtClean="0">
                <a:solidFill>
                  <a:srgbClr val="7F0055"/>
                </a:solidFill>
                <a:latin typeface="Courier New" panose="02070309020205020404" pitchFamily="49" charset="0"/>
              </a:rPr>
              <a:t>	double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getWeight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(); </a:t>
            </a:r>
            <a:endParaRPr lang="en-US" sz="1400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b="0" dirty="0" smtClean="0">
                <a:solidFill>
                  <a:srgbClr val="3F7F5F"/>
                </a:solidFill>
                <a:latin typeface="Courier New" panose="02070309020205020404" pitchFamily="49" charset="0"/>
              </a:rPr>
              <a:t>// </a:t>
            </a:r>
            <a:r>
              <a:rPr lang="en-US" sz="1400" b="0" dirty="0">
                <a:solidFill>
                  <a:srgbClr val="3F7F5F"/>
                </a:solidFill>
                <a:latin typeface="Courier New" panose="02070309020205020404" pitchFamily="49" charset="0"/>
              </a:rPr>
              <a:t>or comparable return type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endParaRPr lang="en-US" sz="1400" dirty="0">
              <a:latin typeface="Courier New" panose="02070309020205020404" pitchFamily="49" charset="0"/>
            </a:endParaRP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 dirty="0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005032"/>
                </a:solidFill>
                <a:latin typeface="Courier New" panose="02070309020205020404" pitchFamily="49" charset="0"/>
              </a:rPr>
              <a:t>S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 dirty="0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	S(</a:t>
            </a:r>
            <a:r>
              <a:rPr lang="en-US" sz="1400" dirty="0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 dirty="0" smtClean="0">
                <a:solidFill>
                  <a:srgbClr val="7F0055"/>
                </a:solidFill>
                <a:latin typeface="Courier New" panose="02070309020205020404" pitchFamily="49" charset="0"/>
              </a:rPr>
              <a:t>	void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operator+=(</a:t>
            </a:r>
            <a:r>
              <a:rPr lang="en-US" sz="1400" dirty="0">
                <a:solidFill>
                  <a:srgbClr val="7F0055"/>
                </a:solidFill>
                <a:latin typeface="Courier New" panose="02070309020205020404" pitchFamily="49" charset="0"/>
              </a:rPr>
              <a:t>double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d); </a:t>
            </a:r>
            <a:endParaRPr lang="en-US" sz="1400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b="0" dirty="0" smtClean="0">
                <a:solidFill>
                  <a:srgbClr val="3F7F5F"/>
                </a:solidFill>
                <a:latin typeface="Courier New" panose="02070309020205020404" pitchFamily="49" charset="0"/>
              </a:rPr>
              <a:t>// </a:t>
            </a:r>
            <a:r>
              <a:rPr lang="en-US" sz="1400" b="0" dirty="0">
                <a:solidFill>
                  <a:srgbClr val="3F7F5F"/>
                </a:solidFill>
                <a:latin typeface="Courier New" panose="02070309020205020404" pitchFamily="49" charset="0"/>
              </a:rPr>
              <a:t>or comparable parameter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endParaRPr lang="en-US" sz="1400" dirty="0">
              <a:latin typeface="Courier New" panose="02070309020205020404" pitchFamily="49" charset="0"/>
            </a:endParaRP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dirty="0" err="1" smtClean="0">
                <a:solidFill>
                  <a:srgbClr val="005032"/>
                </a:solidFill>
                <a:latin typeface="Courier New" panose="02070309020205020404" pitchFamily="49" charset="0"/>
              </a:rPr>
              <a:t>ostream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&amp; operator&lt;&lt;(</a:t>
            </a:r>
            <a:b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		</a:t>
            </a:r>
            <a:r>
              <a:rPr lang="en-US" sz="140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dirty="0" err="1" smtClean="0">
                <a:solidFill>
                  <a:srgbClr val="005032"/>
                </a:solidFill>
                <a:latin typeface="Courier New" panose="02070309020205020404" pitchFamily="49" charset="0"/>
              </a:rPr>
              <a:t>ostream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&amp;, </a:t>
            </a:r>
            <a:r>
              <a:rPr lang="en-US" sz="1400" dirty="0" err="1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005032"/>
                </a:solidFill>
                <a:latin typeface="Courier New" panose="02070309020205020404" pitchFamily="49" charset="0"/>
              </a:rPr>
              <a:t>S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&amp;);</a:t>
            </a:r>
            <a:endParaRPr lang="en-US" sz="1400" dirty="0">
              <a:latin typeface="Courier New" panose="02070309020205020404" pitchFamily="49" charset="0"/>
            </a:endParaRPr>
          </a:p>
        </p:txBody>
      </p:sp>
      <p:cxnSp>
        <p:nvCxnSpPr>
          <p:cNvPr id="11" name="Gerade Verbindung mit Pfeil 10"/>
          <p:cNvCxnSpPr/>
          <p:nvPr/>
        </p:nvCxnSpPr>
        <p:spPr bwMode="auto">
          <a:xfrm flipH="1" flipV="1">
            <a:off x="2771800" y="4365104"/>
            <a:ext cx="1872208" cy="87356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Gerade Verbindung mit Pfeil 14"/>
          <p:cNvCxnSpPr/>
          <p:nvPr/>
        </p:nvCxnSpPr>
        <p:spPr bwMode="auto">
          <a:xfrm flipH="1" flipV="1">
            <a:off x="1907704" y="3356992"/>
            <a:ext cx="2952328" cy="79208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Gerade Verbindung mit Pfeil 18"/>
          <p:cNvCxnSpPr/>
          <p:nvPr/>
        </p:nvCxnSpPr>
        <p:spPr bwMode="auto">
          <a:xfrm flipH="1">
            <a:off x="3590925" y="2492896"/>
            <a:ext cx="1233103" cy="57415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306924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Online C</a:t>
            </a:r>
            <a:r>
              <a:rPr lang="en-US" dirty="0" smtClean="0"/>
              <a:t>++-</a:t>
            </a:r>
            <a:r>
              <a:rPr lang="en-US" dirty="0" err="1" smtClean="0"/>
              <a:t>Referenzen</a:t>
            </a:r>
            <a:endParaRPr lang="en-US" dirty="0"/>
          </a:p>
        </p:txBody>
      </p:sp>
      <p:sp>
        <p:nvSpPr>
          <p:cNvPr id="5" name="Inhaltsplatzhalter 4"/>
          <p:cNvSpPr>
            <a:spLocks noGrp="1"/>
          </p:cNvSpPr>
          <p:nvPr>
            <p:ph sz="half" idx="1"/>
          </p:nvPr>
        </p:nvSpPr>
        <p:spPr>
          <a:xfrm>
            <a:off x="250825" y="2348880"/>
            <a:ext cx="4243388" cy="4104308"/>
          </a:xfrm>
        </p:spPr>
        <p:txBody>
          <a:bodyPr/>
          <a:lstStyle/>
          <a:p>
            <a:pPr marL="0" indent="0" algn="ctr">
              <a:buNone/>
            </a:pPr>
            <a:r>
              <a:rPr lang="en-US" sz="2000" dirty="0">
                <a:solidFill>
                  <a:schemeClr val="accent2"/>
                </a:solidFill>
                <a:hlinkClick r:id="rId2"/>
              </a:rPr>
              <a:t>http://</a:t>
            </a:r>
            <a:r>
              <a:rPr lang="en-US" sz="2000">
                <a:solidFill>
                  <a:schemeClr val="accent2"/>
                </a:solidFill>
                <a:hlinkClick r:id="rId2"/>
              </a:rPr>
              <a:t>www.cplusplus.com</a:t>
            </a:r>
            <a:r>
              <a:rPr lang="en-US" sz="2000" smtClean="0">
                <a:solidFill>
                  <a:schemeClr val="accent2"/>
                </a:solidFill>
                <a:hlinkClick r:id="rId2"/>
              </a:rPr>
              <a:t>/</a:t>
            </a:r>
            <a:endParaRPr lang="en-US" sz="2000" dirty="0">
              <a:solidFill>
                <a:schemeClr val="accent2"/>
              </a:solidFill>
            </a:endParaRPr>
          </a:p>
        </p:txBody>
      </p:sp>
      <p:sp>
        <p:nvSpPr>
          <p:cNvPr id="6" name="Inhaltsplatzhalter 5"/>
          <p:cNvSpPr>
            <a:spLocks noGrp="1"/>
          </p:cNvSpPr>
          <p:nvPr>
            <p:ph sz="half" idx="2"/>
          </p:nvPr>
        </p:nvSpPr>
        <p:spPr>
          <a:xfrm>
            <a:off x="4646613" y="2348880"/>
            <a:ext cx="4244975" cy="4104308"/>
          </a:xfrm>
        </p:spPr>
        <p:txBody>
          <a:bodyPr/>
          <a:lstStyle/>
          <a:p>
            <a:pPr marL="0" indent="0" algn="ctr">
              <a:buNone/>
            </a:pPr>
            <a:r>
              <a:rPr lang="en-US" sz="2000" dirty="0">
                <a:solidFill>
                  <a:schemeClr val="accent2"/>
                </a:solidFill>
                <a:hlinkClick r:id="rId3"/>
              </a:rPr>
              <a:t>http</a:t>
            </a:r>
            <a:r>
              <a:rPr lang="en-US" sz="2000">
                <a:solidFill>
                  <a:schemeClr val="accent2"/>
                </a:solidFill>
                <a:hlinkClick r:id="rId3"/>
              </a:rPr>
              <a:t>://</a:t>
            </a:r>
            <a:r>
              <a:rPr lang="en-US" sz="2000" smtClean="0">
                <a:solidFill>
                  <a:schemeClr val="accent2"/>
                </a:solidFill>
                <a:hlinkClick r:id="rId3"/>
              </a:rPr>
              <a:t>en.cppreference.com/w/</a:t>
            </a:r>
            <a:endParaRPr lang="en-US" sz="2000" dirty="0">
              <a:solidFill>
                <a:schemeClr val="accent2"/>
              </a:solidFill>
            </a:endParaRP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7631" y="2970694"/>
            <a:ext cx="4276601" cy="3273995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571" y="2996952"/>
            <a:ext cx="4149895" cy="3248863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extfeld 1"/>
          <p:cNvSpPr txBox="1"/>
          <p:nvPr/>
        </p:nvSpPr>
        <p:spPr>
          <a:xfrm>
            <a:off x="250825" y="1430371"/>
            <a:ext cx="8352928" cy="607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en-US" smtClean="0"/>
              <a:t>Ausführliche Dokumentation von Standardbibliotheken</a:t>
            </a: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en-US" smtClean="0"/>
              <a:t>Erläuterung von </a:t>
            </a:r>
            <a:r>
              <a:rPr lang="en-US" b="1" smtClean="0"/>
              <a:t>Best Practices </a:t>
            </a:r>
            <a:r>
              <a:rPr lang="en-US" smtClean="0"/>
              <a:t>und </a:t>
            </a:r>
            <a:r>
              <a:rPr lang="en-US" b="1"/>
              <a:t>Programmierkonzepten </a:t>
            </a:r>
            <a:r>
              <a:rPr lang="en-US" smtClean="0"/>
              <a:t>für C++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08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el 1"/>
          <p:cNvSpPr>
            <a:spLocks noGrp="1"/>
          </p:cNvSpPr>
          <p:nvPr>
            <p:ph type="title"/>
          </p:nvPr>
        </p:nvSpPr>
        <p:spPr>
          <a:xfrm>
            <a:off x="377825" y="488950"/>
            <a:ext cx="7200900" cy="838200"/>
          </a:xfrm>
        </p:spPr>
        <p:txBody>
          <a:bodyPr/>
          <a:lstStyle/>
          <a:p>
            <a:r>
              <a:rPr lang="de-DE" altLang="de-DE" dirty="0" err="1" smtClean="0"/>
              <a:t>Mixins</a:t>
            </a:r>
            <a:r>
              <a:rPr lang="de-DE" altLang="de-DE" dirty="0"/>
              <a:t>: Mehrfachvererbung trifft Templates</a:t>
            </a:r>
            <a:endParaRPr lang="de-DE" altLang="de-DE" sz="2000" dirty="0" smtClean="0"/>
          </a:p>
        </p:txBody>
      </p:sp>
      <p:sp>
        <p:nvSpPr>
          <p:cNvPr id="22531" name="Rechteck 3"/>
          <p:cNvSpPr>
            <a:spLocks noChangeArrowheads="1"/>
          </p:cNvSpPr>
          <p:nvPr/>
        </p:nvSpPr>
        <p:spPr bwMode="auto">
          <a:xfrm>
            <a:off x="468313" y="1844675"/>
            <a:ext cx="6119812" cy="4032597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dirty="0" err="1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800" dirty="0">
                <a:solidFill>
                  <a:srgbClr val="000000"/>
                </a:solidFill>
                <a:latin typeface="Consolas" pitchFamily="49" charset="0"/>
              </a:rPr>
              <a:t>&lt;	  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dirty="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de-DE" altLang="de-DE" sz="1800" dirty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8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dirty="0">
                <a:solidFill>
                  <a:srgbClr val="644632"/>
                </a:solidFill>
                <a:latin typeface="Consolas" pitchFamily="49" charset="0"/>
              </a:rPr>
              <a:t>Logger</a:t>
            </a:r>
            <a:r>
              <a:rPr lang="de-DE" altLang="de-DE" sz="1800" dirty="0">
                <a:solidFill>
                  <a:srgbClr val="000000"/>
                </a:solidFill>
                <a:latin typeface="Consolas" pitchFamily="49" charset="0"/>
              </a:rPr>
              <a:t>,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de-DE" altLang="de-DE" sz="1800" dirty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8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dirty="0">
                <a:solidFill>
                  <a:srgbClr val="644632"/>
                </a:solidFill>
                <a:latin typeface="Consolas" pitchFamily="49" charset="0"/>
              </a:rPr>
              <a:t>Security</a:t>
            </a:r>
            <a:r>
              <a:rPr lang="de-DE" altLang="de-DE" sz="1800" dirty="0">
                <a:solidFill>
                  <a:srgbClr val="000000"/>
                </a:solidFill>
                <a:latin typeface="Consolas" pitchFamily="49" charset="0"/>
              </a:rPr>
              <a:t>,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de-DE" altLang="de-DE" sz="1800" dirty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8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dirty="0" err="1">
                <a:solidFill>
                  <a:srgbClr val="644632"/>
                </a:solidFill>
                <a:latin typeface="Consolas" pitchFamily="49" charset="0"/>
              </a:rPr>
              <a:t>OperatingSystem</a:t>
            </a:r>
            <a:r>
              <a:rPr lang="de-DE" altLang="de-DE" sz="1800" dirty="0">
                <a:solidFill>
                  <a:srgbClr val="000000"/>
                </a:solidFill>
                <a:latin typeface="Consolas" pitchFamily="49" charset="0"/>
              </a:rPr>
              <a:t>,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de-DE" altLang="de-DE" sz="1800" dirty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8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dirty="0" err="1">
                <a:solidFill>
                  <a:srgbClr val="644632"/>
                </a:solidFill>
                <a:latin typeface="Consolas" pitchFamily="49" charset="0"/>
              </a:rPr>
              <a:t>Platform</a:t>
            </a:r>
            <a:r>
              <a:rPr lang="de-DE" altLang="de-DE" sz="1800" dirty="0">
                <a:solidFill>
                  <a:srgbClr val="644632"/>
                </a:solidFill>
                <a:latin typeface="Consolas" pitchFamily="49" charset="0"/>
              </a:rPr>
              <a:t>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dirty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dirty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8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dirty="0">
                <a:solidFill>
                  <a:srgbClr val="005032"/>
                </a:solidFill>
                <a:latin typeface="Consolas" pitchFamily="49" charset="0"/>
              </a:rPr>
              <a:t>System</a:t>
            </a:r>
            <a:r>
              <a:rPr lang="de-DE" altLang="de-DE" sz="1800" dirty="0">
                <a:solidFill>
                  <a:srgbClr val="000000"/>
                </a:solidFill>
                <a:latin typeface="Consolas" pitchFamily="49" charset="0"/>
              </a:rPr>
              <a:t> :	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dirty="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de-DE" altLang="de-DE" sz="1800" dirty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8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dirty="0">
                <a:solidFill>
                  <a:srgbClr val="644632"/>
                </a:solidFill>
                <a:latin typeface="Consolas" pitchFamily="49" charset="0"/>
              </a:rPr>
              <a:t>Logger</a:t>
            </a:r>
            <a:r>
              <a:rPr lang="de-DE" altLang="de-DE" sz="1800" dirty="0">
                <a:solidFill>
                  <a:srgbClr val="000000"/>
                </a:solidFill>
                <a:latin typeface="Consolas" pitchFamily="49" charset="0"/>
              </a:rPr>
              <a:t>,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de-DE" altLang="de-DE" sz="1800" dirty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8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dirty="0">
                <a:solidFill>
                  <a:srgbClr val="644632"/>
                </a:solidFill>
                <a:latin typeface="Consolas" pitchFamily="49" charset="0"/>
              </a:rPr>
              <a:t>Security</a:t>
            </a:r>
            <a:r>
              <a:rPr lang="de-DE" altLang="de-DE" sz="1800" dirty="0">
                <a:solidFill>
                  <a:srgbClr val="000000"/>
                </a:solidFill>
                <a:latin typeface="Consolas" pitchFamily="49" charset="0"/>
              </a:rPr>
              <a:t>,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dirty="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de-DE" altLang="de-DE" sz="1800" dirty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8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dirty="0" err="1">
                <a:solidFill>
                  <a:srgbClr val="644632"/>
                </a:solidFill>
                <a:latin typeface="Consolas" pitchFamily="49" charset="0"/>
              </a:rPr>
              <a:t>OperatingSystem</a:t>
            </a:r>
            <a:r>
              <a:rPr lang="de-DE" altLang="de-DE" sz="1800" dirty="0">
                <a:solidFill>
                  <a:srgbClr val="000000"/>
                </a:solidFill>
                <a:latin typeface="Consolas" pitchFamily="49" charset="0"/>
              </a:rPr>
              <a:t>,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   			   	</a:t>
            </a:r>
            <a:r>
              <a:rPr lang="de-DE" altLang="de-DE" sz="1800" dirty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8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dirty="0" err="1">
                <a:solidFill>
                  <a:srgbClr val="644632"/>
                </a:solidFill>
                <a:latin typeface="Consolas" pitchFamily="49" charset="0"/>
              </a:rPr>
              <a:t>Platform</a:t>
            </a:r>
            <a:r>
              <a:rPr lang="de-DE" altLang="de-DE" sz="1800" dirty="0">
                <a:solidFill>
                  <a:srgbClr val="000000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dirty="0" smtClean="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800" b="0" dirty="0" smtClean="0">
                <a:solidFill>
                  <a:srgbClr val="000000"/>
                </a:solidFill>
                <a:latin typeface="Consolas" pitchFamily="49" charset="0"/>
              </a:rPr>
              <a:t>// </a:t>
            </a:r>
            <a:r>
              <a:rPr lang="de-DE" altLang="de-DE" sz="1800" b="0" dirty="0" err="1" smtClean="0">
                <a:solidFill>
                  <a:srgbClr val="000000"/>
                </a:solidFill>
                <a:latin typeface="Consolas" pitchFamily="49" charset="0"/>
              </a:rPr>
              <a:t>Nothing</a:t>
            </a:r>
            <a:r>
              <a:rPr lang="de-DE" altLang="de-DE" sz="1800" b="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dirty="0" err="1" smtClean="0">
                <a:solidFill>
                  <a:srgbClr val="000000"/>
                </a:solidFill>
                <a:latin typeface="Consolas" pitchFamily="49" charset="0"/>
              </a:rPr>
              <a:t>else</a:t>
            </a:r>
            <a:r>
              <a:rPr lang="de-DE" altLang="de-DE" sz="1800" b="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dirty="0" err="1" smtClean="0">
                <a:solidFill>
                  <a:srgbClr val="000000"/>
                </a:solidFill>
                <a:latin typeface="Consolas" pitchFamily="49" charset="0"/>
              </a:rPr>
              <a:t>needed</a:t>
            </a:r>
            <a:r>
              <a:rPr lang="de-DE" altLang="de-DE" sz="1800" b="0" dirty="0" smtClean="0">
                <a:solidFill>
                  <a:srgbClr val="000000"/>
                </a:solidFill>
                <a:latin typeface="Consolas" pitchFamily="49" charset="0"/>
              </a:rPr>
              <a:t>!</a:t>
            </a:r>
            <a:endParaRPr lang="de-DE" altLang="de-DE" sz="1800" dirty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dirty="0" smtClean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80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>
              <a:latin typeface="Consolas" pitchFamily="49" charset="0"/>
            </a:endParaRPr>
          </a:p>
        </p:txBody>
      </p:sp>
      <p:sp>
        <p:nvSpPr>
          <p:cNvPr id="5" name="Abgerundete rechteckige Legende 4"/>
          <p:cNvSpPr/>
          <p:nvPr/>
        </p:nvSpPr>
        <p:spPr>
          <a:xfrm>
            <a:off x="5940152" y="2132856"/>
            <a:ext cx="2970212" cy="868362"/>
          </a:xfrm>
          <a:prstGeom prst="wedgeRoundRectCallout">
            <a:avLst>
              <a:gd name="adj1" fmla="val -102710"/>
              <a:gd name="adj2" fmla="val 1474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 err="1">
                <a:solidFill>
                  <a:schemeClr val="bg1"/>
                </a:solidFill>
              </a:rPr>
              <a:t>Mixins</a:t>
            </a:r>
            <a:r>
              <a:rPr lang="de-DE" dirty="0">
                <a:solidFill>
                  <a:schemeClr val="bg1"/>
                </a:solidFill>
              </a:rPr>
              <a:t> werden als Typparameter </a:t>
            </a:r>
            <a:r>
              <a:rPr lang="de-DE" dirty="0" smtClean="0">
                <a:solidFill>
                  <a:schemeClr val="bg1"/>
                </a:solidFill>
              </a:rPr>
              <a:t>definiert…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6" name="Abgerundete rechteckige Legende 5"/>
          <p:cNvSpPr/>
          <p:nvPr/>
        </p:nvSpPr>
        <p:spPr>
          <a:xfrm>
            <a:off x="6010325" y="4005064"/>
            <a:ext cx="2971800" cy="868362"/>
          </a:xfrm>
          <a:prstGeom prst="wedgeRoundRectCallout">
            <a:avLst>
              <a:gd name="adj1" fmla="val -74691"/>
              <a:gd name="adj2" fmla="val 982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 smtClean="0">
                <a:solidFill>
                  <a:schemeClr val="bg1"/>
                </a:solidFill>
              </a:rPr>
              <a:t>…</a:t>
            </a:r>
            <a:r>
              <a:rPr lang="de-DE" smtClean="0">
                <a:solidFill>
                  <a:schemeClr val="bg1"/>
                </a:solidFill>
              </a:rPr>
              <a:t>und "reingemischt" </a:t>
            </a:r>
            <a:r>
              <a:rPr lang="de-DE" dirty="0">
                <a:solidFill>
                  <a:schemeClr val="bg1"/>
                </a:solidFill>
              </a:rPr>
              <a:t>mit Mehrfachvererbung!</a:t>
            </a:r>
          </a:p>
        </p:txBody>
      </p:sp>
    </p:spTree>
    <p:extLst>
      <p:ext uri="{BB962C8B-B14F-4D97-AF65-F5344CB8AC3E}">
        <p14:creationId xmlns:p14="http://schemas.microsoft.com/office/powerpoint/2010/main" val="114459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el 1"/>
          <p:cNvSpPr>
            <a:spLocks noGrp="1"/>
          </p:cNvSpPr>
          <p:nvPr>
            <p:ph type="title"/>
          </p:nvPr>
        </p:nvSpPr>
        <p:spPr>
          <a:xfrm>
            <a:off x="377825" y="488950"/>
            <a:ext cx="7200900" cy="838200"/>
          </a:xfrm>
        </p:spPr>
        <p:txBody>
          <a:bodyPr/>
          <a:lstStyle/>
          <a:p>
            <a:r>
              <a:rPr lang="de-DE" altLang="de-DE" dirty="0" err="1" smtClean="0"/>
              <a:t>Mixins</a:t>
            </a:r>
            <a:r>
              <a:rPr lang="de-DE" altLang="de-DE" dirty="0" smtClean="0"/>
              <a:t>: Mehrfachvererbung </a:t>
            </a:r>
            <a:r>
              <a:rPr lang="de-DE" altLang="de-DE" dirty="0"/>
              <a:t>trifft Templates</a:t>
            </a:r>
            <a:endParaRPr lang="de-DE" altLang="de-DE" sz="2000" dirty="0" smtClean="0"/>
          </a:p>
        </p:txBody>
      </p:sp>
      <p:sp>
        <p:nvSpPr>
          <p:cNvPr id="23555" name="Rechteck 6"/>
          <p:cNvSpPr>
            <a:spLocks noChangeArrowheads="1"/>
          </p:cNvSpPr>
          <p:nvPr/>
        </p:nvSpPr>
        <p:spPr bwMode="auto">
          <a:xfrm>
            <a:off x="283190" y="1565275"/>
            <a:ext cx="8280400" cy="3458050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err="1">
                <a:solidFill>
                  <a:srgbClr val="000000"/>
                </a:solidFill>
                <a:latin typeface="Consolas" pitchFamily="49" charset="0"/>
              </a:rPr>
              <a:t>argc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char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**</a:t>
            </a:r>
            <a:r>
              <a:rPr lang="de-DE" altLang="de-DE" sz="1400" dirty="0" err="1">
                <a:solidFill>
                  <a:srgbClr val="000000"/>
                </a:solidFill>
                <a:latin typeface="Consolas" pitchFamily="49" charset="0"/>
              </a:rPr>
              <a:t>argv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5032"/>
                </a:solidFill>
                <a:latin typeface="Consolas" pitchFamily="49" charset="0"/>
              </a:rPr>
              <a:t>  System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dirty="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dirty="0" err="1">
                <a:solidFill>
                  <a:srgbClr val="005032"/>
                </a:solidFill>
                <a:latin typeface="Consolas" pitchFamily="49" charset="0"/>
              </a:rPr>
              <a:t>PasswordSecurity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dirty="0" err="1">
                <a:solidFill>
                  <a:srgbClr val="005032"/>
                </a:solidFill>
                <a:latin typeface="Consolas" pitchFamily="49" charset="0"/>
              </a:rPr>
              <a:t>MacOSX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dirty="0">
                <a:solidFill>
                  <a:srgbClr val="005032"/>
                </a:solidFill>
                <a:latin typeface="Consolas" pitchFamily="49" charset="0"/>
              </a:rPr>
              <a:t>Enterprise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system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system.print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"Yihaa!"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);</a:t>
            </a:r>
            <a:endParaRPr lang="de-DE" altLang="de-DE" sz="1400" b="0" dirty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b="0" dirty="0" err="1" smtClean="0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400" b="0" dirty="0" err="1" smtClean="0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"Password </a:t>
            </a:r>
            <a:r>
              <a:rPr lang="de-DE" altLang="de-DE" sz="1400" b="0" dirty="0" err="1">
                <a:solidFill>
                  <a:srgbClr val="2A00FF"/>
                </a:solidFill>
                <a:latin typeface="Consolas" pitchFamily="49" charset="0"/>
              </a:rPr>
              <a:t>accepted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: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system.checkPassword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"*****"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) </a:t>
            </a:r>
            <a: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		   &lt;&lt; </a:t>
            </a:r>
            <a:r>
              <a:rPr lang="de-DE" altLang="de-DE" sz="1400" b="0" dirty="0" err="1" smtClean="0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400" dirty="0" err="1" smtClean="0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5773577" y="2276872"/>
            <a:ext cx="3232150" cy="1050925"/>
          </a:xfrm>
          <a:prstGeom prst="wedgeRoundRectCallout">
            <a:avLst>
              <a:gd name="adj1" fmla="val -60277"/>
              <a:gd name="adj2" fmla="val -5207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Benutzer kann eine konkrete </a:t>
            </a:r>
            <a:r>
              <a:rPr lang="de-DE">
                <a:solidFill>
                  <a:schemeClr val="bg1"/>
                </a:solidFill>
              </a:rPr>
              <a:t>Implementierung </a:t>
            </a:r>
            <a:r>
              <a:rPr lang="de-DE" smtClean="0">
                <a:solidFill>
                  <a:schemeClr val="bg1"/>
                </a:solidFill>
              </a:rPr>
              <a:t>"zusammenmischen"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5559265" y="3971393"/>
            <a:ext cx="3446462" cy="1050925"/>
          </a:xfrm>
          <a:prstGeom prst="wedgeRoundRectCallout">
            <a:avLst>
              <a:gd name="adj1" fmla="val -53247"/>
              <a:gd name="adj2" fmla="val -6174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Und das Verhalten der Instanz wird dadurch flexibel </a:t>
            </a:r>
            <a:r>
              <a:rPr lang="de-DE" b="1" dirty="0">
                <a:solidFill>
                  <a:schemeClr val="bg1"/>
                </a:solidFill>
              </a:rPr>
              <a:t>kombiniert</a:t>
            </a:r>
            <a:r>
              <a:rPr lang="de-DE" dirty="0">
                <a:solidFill>
                  <a:schemeClr val="bg1"/>
                </a:solidFill>
              </a:rPr>
              <a:t> und </a:t>
            </a:r>
            <a:r>
              <a:rPr lang="de-DE" b="1" dirty="0">
                <a:solidFill>
                  <a:schemeClr val="bg1"/>
                </a:solidFill>
              </a:rPr>
              <a:t>konfiguriert</a:t>
            </a:r>
          </a:p>
        </p:txBody>
      </p:sp>
      <p:grpSp>
        <p:nvGrpSpPr>
          <p:cNvPr id="2" name="Gruppieren 1"/>
          <p:cNvGrpSpPr/>
          <p:nvPr/>
        </p:nvGrpSpPr>
        <p:grpSpPr>
          <a:xfrm>
            <a:off x="4272628" y="5208452"/>
            <a:ext cx="4311178" cy="1050925"/>
            <a:chOff x="4272628" y="5208452"/>
            <a:chExt cx="4311178" cy="1050925"/>
          </a:xfrm>
        </p:grpSpPr>
        <p:sp>
          <p:nvSpPr>
            <p:cNvPr id="10" name="Abgerundete rechteckige Legende 9"/>
            <p:cNvSpPr/>
            <p:nvPr/>
          </p:nvSpPr>
          <p:spPr>
            <a:xfrm>
              <a:off x="4673793" y="5208452"/>
              <a:ext cx="3910013" cy="1050925"/>
            </a:xfrm>
            <a:prstGeom prst="wedgeRoundRectCallout">
              <a:avLst>
                <a:gd name="adj1" fmla="val 17457"/>
                <a:gd name="adj2" fmla="val 12445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de-DE" dirty="0">
                  <a:solidFill>
                    <a:schemeClr val="bg1"/>
                  </a:solidFill>
                </a:rPr>
                <a:t>Die C++ </a:t>
              </a:r>
              <a:r>
                <a:rPr lang="de-DE" b="1" dirty="0">
                  <a:solidFill>
                    <a:schemeClr val="bg1"/>
                  </a:solidFill>
                </a:rPr>
                <a:t>Standard Template Library </a:t>
              </a:r>
              <a:r>
                <a:rPr lang="de-DE" dirty="0">
                  <a:solidFill>
                    <a:schemeClr val="bg1"/>
                  </a:solidFill>
                </a:rPr>
                <a:t>(STL) macht ausgiebigen Gebrauch von </a:t>
              </a:r>
              <a:r>
                <a:rPr lang="de-DE" dirty="0" err="1">
                  <a:solidFill>
                    <a:schemeClr val="bg1"/>
                  </a:solidFill>
                </a:rPr>
                <a:t>Mixins</a:t>
              </a:r>
              <a:r>
                <a:rPr lang="de-DE" dirty="0">
                  <a:solidFill>
                    <a:schemeClr val="bg1"/>
                  </a:solidFill>
                </a:rPr>
                <a:t> …. </a:t>
              </a:r>
            </a:p>
          </p:txBody>
        </p:sp>
        <p:sp>
          <p:nvSpPr>
            <p:cNvPr id="12" name="Textfeld 11"/>
            <p:cNvSpPr txBox="1"/>
            <p:nvPr/>
          </p:nvSpPr>
          <p:spPr>
            <a:xfrm>
              <a:off x="4272628" y="5301327"/>
              <a:ext cx="415499" cy="8651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5400" b="1" dirty="0" smtClean="0">
                  <a:solidFill>
                    <a:srgbClr val="005AA9"/>
                  </a:solidFill>
                </a:rPr>
                <a:t>!</a:t>
              </a:r>
              <a:endParaRPr lang="en-US" sz="11500" b="1" dirty="0">
                <a:solidFill>
                  <a:srgbClr val="005AA9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08884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smtClean="0"/>
              <a:t>Vergleich mit Mehrfachvererbung</a:t>
            </a:r>
          </a:p>
        </p:txBody>
      </p:sp>
      <p:sp>
        <p:nvSpPr>
          <p:cNvPr id="25603" name="Textfeld 3"/>
          <p:cNvSpPr txBox="1">
            <a:spLocks noChangeArrowheads="1"/>
          </p:cNvSpPr>
          <p:nvPr/>
        </p:nvSpPr>
        <p:spPr bwMode="auto">
          <a:xfrm>
            <a:off x="205581" y="1628800"/>
            <a:ext cx="8686899" cy="2954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57200" indent="-457200"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AutoNum type="arabicPeriod"/>
            </a:pPr>
            <a:r>
              <a:rPr lang="de-DE" altLang="de-DE" dirty="0"/>
              <a:t>Schnittstellenvererbung</a:t>
            </a:r>
            <a:r>
              <a:rPr lang="de-DE" altLang="de-DE" b="0" dirty="0"/>
              <a:t> </a:t>
            </a:r>
            <a:r>
              <a:rPr lang="de-DE" altLang="de-DE" b="0" dirty="0" smtClean="0"/>
              <a:t>(</a:t>
            </a:r>
            <a:r>
              <a:rPr lang="de-DE" altLang="de-DE" b="0" dirty="0" smtClean="0">
                <a:sym typeface="Wingdings" panose="05000000000000000000" pitchFamily="2" charset="2"/>
              </a:rPr>
              <a:t></a:t>
            </a:r>
            <a:r>
              <a:rPr lang="de-DE" altLang="de-DE" b="0" dirty="0" smtClean="0"/>
              <a:t>Mehrfachvererbung in Java) sinnvoll</a:t>
            </a:r>
            <a:r>
              <a:rPr lang="de-DE" altLang="de-DE" b="0" dirty="0"/>
              <a:t>, nützlich (Design!) und </a:t>
            </a:r>
            <a:r>
              <a:rPr lang="de-DE" altLang="de-DE" b="0" dirty="0" smtClean="0"/>
              <a:t>zumeist unproblematisch</a:t>
            </a:r>
            <a:endParaRPr lang="de-DE" altLang="de-DE" b="0" dirty="0"/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AutoNum type="arabicPeriod"/>
            </a:pPr>
            <a:endParaRPr lang="de-DE" altLang="de-DE" b="0" dirty="0"/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AutoNum type="arabicPeriod"/>
            </a:pPr>
            <a:endParaRPr lang="de-DE" altLang="de-DE" b="0" dirty="0"/>
          </a:p>
          <a:p>
            <a:pPr eaLnBrk="1" hangingPunct="1">
              <a:spcBef>
                <a:spcPct val="0"/>
              </a:spcBef>
              <a:buSzTx/>
              <a:buFont typeface="Arial" charset="0"/>
              <a:buAutoNum type="arabicPeriod"/>
            </a:pPr>
            <a:r>
              <a:rPr lang="de-DE" altLang="de-DE" dirty="0"/>
              <a:t>Implementierungsvererbung</a:t>
            </a:r>
            <a:r>
              <a:rPr lang="de-DE" altLang="de-DE" b="0" dirty="0"/>
              <a:t> (</a:t>
            </a:r>
            <a:r>
              <a:rPr lang="de-DE" altLang="de-DE" b="0" dirty="0">
                <a:sym typeface="Wingdings" panose="05000000000000000000" pitchFamily="2" charset="2"/>
              </a:rPr>
              <a:t></a:t>
            </a:r>
            <a:r>
              <a:rPr lang="de-DE" altLang="de-DE" b="0" dirty="0"/>
              <a:t>Mehrfachvererbung in </a:t>
            </a:r>
            <a:r>
              <a:rPr lang="de-DE" altLang="de-DE" b="0" dirty="0" smtClean="0"/>
              <a:t>C</a:t>
            </a:r>
            <a:r>
              <a:rPr lang="de-DE" altLang="de-DE" b="0" smtClean="0"/>
              <a:t>++) problematischer </a:t>
            </a:r>
            <a:r>
              <a:rPr lang="de-DE" altLang="de-DE" b="0" dirty="0"/>
              <a:t>und zu vermeiden (</a:t>
            </a:r>
            <a:r>
              <a:rPr lang="de-DE" altLang="de-DE" b="0"/>
              <a:t>Komposition </a:t>
            </a:r>
            <a:r>
              <a:rPr lang="de-DE" altLang="de-DE" b="0" smtClean="0"/>
              <a:t>vorziehen, vgl. Employment-Klasse in HiWi-Beispiel)</a:t>
            </a:r>
            <a:endParaRPr lang="de-DE" altLang="de-DE" b="0" dirty="0"/>
          </a:p>
          <a:p>
            <a:pPr eaLnBrk="1" hangingPunct="1">
              <a:spcBef>
                <a:spcPct val="0"/>
              </a:spcBef>
              <a:buSzTx/>
              <a:buFont typeface="Arial" charset="0"/>
              <a:buAutoNum type="arabicPeriod"/>
            </a:pPr>
            <a:endParaRPr lang="de-DE" altLang="de-DE" b="0" dirty="0"/>
          </a:p>
          <a:p>
            <a:pPr eaLnBrk="1" hangingPunct="1">
              <a:spcBef>
                <a:spcPct val="0"/>
              </a:spcBef>
              <a:buSzTx/>
              <a:buFont typeface="Arial" charset="0"/>
              <a:buAutoNum type="arabicPeriod"/>
            </a:pPr>
            <a:endParaRPr lang="de-DE" altLang="de-DE" b="0" dirty="0"/>
          </a:p>
          <a:p>
            <a:pPr eaLnBrk="1" hangingPunct="1">
              <a:spcBef>
                <a:spcPct val="0"/>
              </a:spcBef>
              <a:buSzTx/>
              <a:buFont typeface="Arial" charset="0"/>
              <a:buAutoNum type="arabicPeriod"/>
            </a:pPr>
            <a:r>
              <a:rPr lang="de-DE" altLang="de-DE" dirty="0" err="1"/>
              <a:t>Mixins</a:t>
            </a:r>
            <a:r>
              <a:rPr lang="de-DE" altLang="de-DE" b="0" dirty="0"/>
              <a:t> durchaus sinnvoll </a:t>
            </a:r>
            <a:r>
              <a:rPr lang="de-DE" altLang="de-DE" b="0" dirty="0" smtClean="0"/>
              <a:t>- eigentlich </a:t>
            </a:r>
            <a:r>
              <a:rPr lang="de-DE" altLang="de-DE" b="0" dirty="0"/>
              <a:t>eine Art </a:t>
            </a:r>
            <a:r>
              <a:rPr lang="de-DE" altLang="de-DE" b="0" dirty="0" smtClean="0"/>
              <a:t>Komposition</a:t>
            </a:r>
            <a:endParaRPr lang="de-DE" altLang="de-DE" b="0" dirty="0"/>
          </a:p>
        </p:txBody>
      </p:sp>
    </p:spTree>
    <p:extLst>
      <p:ext uri="{BB962C8B-B14F-4D97-AF65-F5344CB8AC3E}">
        <p14:creationId xmlns:p14="http://schemas.microsoft.com/office/powerpoint/2010/main" val="4040830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2" y="4406900"/>
            <a:ext cx="8314183" cy="1362075"/>
          </a:xfrm>
        </p:spPr>
        <p:txBody>
          <a:bodyPr/>
          <a:lstStyle/>
          <a:p>
            <a:r>
              <a:rPr lang="de-DE" dirty="0" smtClean="0"/>
              <a:t>FunktionsZeiger</a:t>
            </a:r>
            <a:r>
              <a:rPr lang="de-DE" smtClean="0"/>
              <a:t>, Funktions-objekte/Funktoren </a:t>
            </a:r>
            <a:r>
              <a:rPr lang="de-DE" dirty="0" smtClean="0"/>
              <a:t>und Methodenzeiger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0730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Funktionszeiger</a:t>
            </a:r>
            <a:r>
              <a:rPr lang="en-US" smtClean="0"/>
              <a:t>: Beispiel (I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6" name="Textfeld 5"/>
          <p:cNvSpPr txBox="1"/>
          <p:nvPr/>
        </p:nvSpPr>
        <p:spPr>
          <a:xfrm>
            <a:off x="179512" y="1453496"/>
            <a:ext cx="8208912" cy="5072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Timer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 dirty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double</a:t>
            </a:r>
            <a:r>
              <a:rPr lang="en-US" sz="1200" b="1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measureDuration</a:t>
            </a:r>
            <a:r>
              <a:rPr lang="en-US" sz="1200" b="1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200" b="1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US" sz="1200" b="1" dirty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</a:t>
            </a:r>
            <a:r>
              <a:rPr lang="en-US" sz="1200" b="1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long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iterations, </a:t>
            </a:r>
            <a:endParaRPr lang="en-US" sz="1200" b="1" dirty="0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200" b="1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US" sz="1200" b="1" dirty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sz="1200" b="1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</a:t>
            </a:r>
            <a:r>
              <a:rPr lang="en-US" sz="1200" b="1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)(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long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 {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tic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US" sz="1200" dirty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sz="12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(iterations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US" sz="1200" dirty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toc</a:t>
            </a:r>
            <a:r>
              <a:rPr lang="en-US" sz="12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 dirty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return</a:t>
            </a:r>
            <a:r>
              <a:rPr lang="en-US" sz="1200" b="1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getElapsedTime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}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 dirty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void</a:t>
            </a:r>
            <a:r>
              <a:rPr lang="en-US" sz="1200" b="1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tic</a:t>
            </a:r>
            <a:r>
              <a:rPr lang="en-US" sz="1200" b="1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 dirty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void</a:t>
            </a:r>
            <a:r>
              <a:rPr lang="en-US" sz="1200" b="1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toc</a:t>
            </a:r>
            <a:r>
              <a:rPr lang="en-US" sz="1200" b="1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double </a:t>
            </a:r>
            <a:r>
              <a:rPr lang="en-US" sz="1200" b="1" dirty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getElapsedTime</a:t>
            </a:r>
            <a:r>
              <a:rPr lang="en-US" sz="1200" b="1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endParaRPr lang="en-US" sz="12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 dirty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sz="1200" b="1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mySophisticatedAlgorithm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long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iterations</a:t>
            </a:r>
            <a:r>
              <a:rPr lang="en-US" sz="1200" b="1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endParaRPr lang="en-US" sz="12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 dirty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include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200" b="1" dirty="0" err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iostream</a:t>
            </a:r>
            <a:r>
              <a:rPr lang="en-US" sz="1200" b="1" dirty="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endParaRPr lang="en-US" sz="1200" b="1" dirty="0">
              <a:solidFill>
                <a:srgbClr val="2A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 dirty="0" err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200" b="1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main() {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dirty="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Timer</a:t>
            </a:r>
            <a:r>
              <a:rPr lang="en-US" sz="12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200" dirty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&lt;&lt; </a:t>
            </a:r>
            <a:r>
              <a:rPr lang="en-US" sz="12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"Duration </a:t>
            </a:r>
            <a:r>
              <a:rPr lang="en-US" sz="1200" dirty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 100 iterations</a:t>
            </a:r>
            <a:r>
              <a:rPr lang="en-US" sz="12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2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endParaRPr lang="en-US" sz="1200" dirty="0">
              <a:solidFill>
                <a:srgbClr val="2A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&lt;&lt;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t.measureDuration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(100,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mySophisticatedAlgorithm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&lt;&lt;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200" b="1" dirty="0" err="1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200" dirty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&lt;&lt; </a:t>
            </a:r>
            <a:r>
              <a:rPr lang="en-US" sz="12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"Duration </a:t>
            </a:r>
            <a:r>
              <a:rPr lang="en-US" sz="1200" dirty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 1000 iterations</a:t>
            </a:r>
            <a:r>
              <a:rPr lang="en-US" sz="12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2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endParaRPr lang="en-US" sz="1200" dirty="0">
              <a:solidFill>
                <a:srgbClr val="2A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&lt;&lt;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t.measureDuration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(1000,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mySophisticatedAlgorithm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&lt;&lt;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200" b="1" dirty="0" err="1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>
              <a:tabLst>
                <a:tab pos="174625" algn="l"/>
                <a:tab pos="358775" algn="l"/>
                <a:tab pos="533400" algn="l"/>
              </a:tabLst>
            </a:pPr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Abgerundete rechteckige Legende 4"/>
          <p:cNvSpPr/>
          <p:nvPr/>
        </p:nvSpPr>
        <p:spPr>
          <a:xfrm>
            <a:off x="4499992" y="1700808"/>
            <a:ext cx="4392488" cy="868363"/>
          </a:xfrm>
          <a:prstGeom prst="wedgeRoundRectCallout">
            <a:avLst>
              <a:gd name="adj1" fmla="val -94101"/>
              <a:gd name="adj2" fmla="val -2321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 smtClean="0">
                <a:solidFill>
                  <a:schemeClr val="bg1"/>
                </a:solidFill>
              </a:rPr>
              <a:t>Methode, um die Laufzeit von Funktionen zu messen.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7" name="Abgerundete rechteckige Legende 6"/>
          <p:cNvSpPr/>
          <p:nvPr/>
        </p:nvSpPr>
        <p:spPr>
          <a:xfrm>
            <a:off x="4470896" y="2709373"/>
            <a:ext cx="4421584" cy="1511715"/>
          </a:xfrm>
          <a:prstGeom prst="wedgeRoundRectCallout">
            <a:avLst>
              <a:gd name="adj1" fmla="val -89487"/>
              <a:gd name="adj2" fmla="val -6947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 smtClean="0">
                <a:solidFill>
                  <a:schemeClr val="bg1"/>
                </a:solidFill>
              </a:rPr>
              <a:t>Allerdings</a:t>
            </a:r>
            <a:r>
              <a:rPr lang="de-DE" dirty="0" smtClean="0">
                <a:solidFill>
                  <a:schemeClr val="bg1"/>
                </a:solidFill>
              </a:rPr>
              <a:t>: Nicht generisch – nur geeignet für Funktionen, die genau einen </a:t>
            </a:r>
            <a:r>
              <a:rPr lang="de-DE" dirty="0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</a:t>
            </a:r>
            <a:r>
              <a:rPr lang="de-DE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long</a:t>
            </a:r>
            <a:r>
              <a:rPr lang="de-DE" dirty="0" smtClean="0">
                <a:solidFill>
                  <a:schemeClr val="bg1"/>
                </a:solidFill>
              </a:rPr>
              <a:t>-Parameter und </a:t>
            </a:r>
            <a:r>
              <a:rPr lang="de-DE" dirty="0" err="1" smtClean="0">
                <a:solidFill>
                  <a:schemeClr val="bg1"/>
                </a:solidFill>
              </a:rPr>
              <a:t>void</a:t>
            </a:r>
            <a:r>
              <a:rPr lang="de-DE" dirty="0" smtClean="0">
                <a:solidFill>
                  <a:schemeClr val="bg1"/>
                </a:solidFill>
              </a:rPr>
              <a:t> als Rückgabewert haben.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0588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Funktionszeiger</a:t>
            </a:r>
            <a:r>
              <a:rPr lang="en-US"/>
              <a:t>: </a:t>
            </a:r>
            <a:r>
              <a:rPr lang="en-US" smtClean="0"/>
              <a:t>Beispiel (II</a:t>
            </a:r>
            <a:r>
              <a:rPr lang="en-US" dirty="0" smtClean="0"/>
              <a:t>)</a:t>
            </a:r>
            <a:endParaRPr lang="de-DE" altLang="de-DE" dirty="0" smtClean="0"/>
          </a:p>
        </p:txBody>
      </p:sp>
      <p:sp>
        <p:nvSpPr>
          <p:cNvPr id="26627" name="Rechteck 3"/>
          <p:cNvSpPr>
            <a:spLocks noChangeArrowheads="1"/>
          </p:cNvSpPr>
          <p:nvPr/>
        </p:nvSpPr>
        <p:spPr bwMode="auto">
          <a:xfrm>
            <a:off x="250948" y="1553532"/>
            <a:ext cx="6553300" cy="4467756"/>
          </a:xfrm>
          <a:prstGeom prst="foldedCorner">
            <a:avLst>
              <a:gd name="adj" fmla="val 8909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 err="1" smtClean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dirty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>
                <a:solidFill>
                  <a:srgbClr val="644632"/>
                </a:solidFill>
                <a:latin typeface="Consolas" pitchFamily="49" charset="0"/>
              </a:rPr>
              <a:t>F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dirty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dirty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 dirty="0" err="1">
                <a:solidFill>
                  <a:srgbClr val="000000"/>
                </a:solidFill>
                <a:latin typeface="Consolas" pitchFamily="49" charset="0"/>
              </a:rPr>
              <a:t>applyToSequence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400" b="0" dirty="0">
                <a:solidFill>
                  <a:srgbClr val="644632"/>
                </a:solidFill>
                <a:latin typeface="Consolas" pitchFamily="49" charset="0"/>
              </a:rPr>
              <a:t>F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 function, </a:t>
            </a:r>
            <a:r>
              <a:rPr lang="en-US" altLang="de-DE" sz="1400" b="0" dirty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* begin, </a:t>
            </a:r>
            <a:r>
              <a:rPr lang="en-US" altLang="de-DE" sz="1400" b="0" dirty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* end){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dirty="0">
                <a:solidFill>
                  <a:srgbClr val="7F0055"/>
                </a:solidFill>
                <a:latin typeface="Consolas" pitchFamily="49" charset="0"/>
              </a:rPr>
              <a:t>	while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 (begin != end) function(*begin++);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 err="1" smtClean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dirty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 smtClean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print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&amp; s</a:t>
            </a:r>
            <a: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std::cout&lt;&lt;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":::&gt;  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s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std::</a:t>
            </a:r>
            <a:r>
              <a:rPr lang="de-DE" altLang="de-DE" sz="1400" b="0" smtClean="0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4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validateAges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a){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if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(a &gt; 100 || a &lt; 0){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std::cout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	&lt;&lt; a 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en-US" altLang="de-DE" sz="1400" b="0" dirty="0">
                <a:solidFill>
                  <a:srgbClr val="2A00FF"/>
                </a:solidFill>
                <a:latin typeface="Consolas" pitchFamily="49" charset="0"/>
              </a:rPr>
              <a:t>is not a valid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age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!"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std::</a:t>
            </a:r>
            <a:r>
              <a:rPr lang="en-US" altLang="de-DE" sz="1400" b="0" smtClean="0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 main(</a:t>
            </a:r>
            <a:r>
              <a:rPr lang="en-US" altLang="de-DE" sz="1400" b="0" dirty="0">
                <a:solidFill>
                  <a:srgbClr val="644632"/>
                </a:solidFill>
                <a:latin typeface="Consolas" pitchFamily="49" charset="0"/>
              </a:rPr>
              <a:t>) {</a:t>
            </a:r>
            <a:endParaRPr lang="pt-BR" altLang="de-DE" sz="1400" b="0" dirty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pt-BR" altLang="de-DE" sz="1400" b="0" dirty="0">
                <a:solidFill>
                  <a:srgbClr val="7F0055"/>
                </a:solidFill>
                <a:latin typeface="Consolas" pitchFamily="49" charset="0"/>
              </a:rPr>
              <a:t>	int</a:t>
            </a:r>
            <a:r>
              <a:rPr lang="pt-BR" altLang="de-DE" sz="1400" b="0" dirty="0">
                <a:solidFill>
                  <a:srgbClr val="000000"/>
                </a:solidFill>
                <a:latin typeface="Consolas" pitchFamily="49" charset="0"/>
              </a:rPr>
              <a:t> n[] = {-1, 20, 33, 120};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applyToSequence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print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&gt;, n, n + 4);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applyToSequence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validateAges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, n, n + 4);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400" b="0" dirty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6" name="Abgerundete rechteckige Legende 5"/>
          <p:cNvSpPr/>
          <p:nvPr/>
        </p:nvSpPr>
        <p:spPr>
          <a:xfrm>
            <a:off x="5868144" y="1916832"/>
            <a:ext cx="3163265" cy="864096"/>
          </a:xfrm>
          <a:prstGeom prst="wedgeRoundRectCallout">
            <a:avLst>
              <a:gd name="adj1" fmla="val -85944"/>
              <a:gd name="adj2" fmla="val -2773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Ermöglicht kompakte, elegante, und sehr generische Algorithmen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5435722" y="922190"/>
            <a:ext cx="3595687" cy="868362"/>
          </a:xfrm>
          <a:prstGeom prst="wedgeRoundRectCallout">
            <a:avLst>
              <a:gd name="adj1" fmla="val -105991"/>
              <a:gd name="adj2" fmla="val 4762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 err="1">
                <a:solidFill>
                  <a:schemeClr val="bg1"/>
                </a:solidFill>
              </a:rPr>
              <a:t>function</a:t>
            </a:r>
            <a:r>
              <a:rPr lang="de-DE" dirty="0">
                <a:solidFill>
                  <a:schemeClr val="bg1"/>
                </a:solidFill>
              </a:rPr>
              <a:t> wird hier als Funktion übergeben und kann als solche direkt verwendet werden</a:t>
            </a:r>
          </a:p>
        </p:txBody>
      </p:sp>
      <p:sp>
        <p:nvSpPr>
          <p:cNvPr id="10" name="Abgerundete rechteckige Legende 9"/>
          <p:cNvSpPr/>
          <p:nvPr/>
        </p:nvSpPr>
        <p:spPr>
          <a:xfrm>
            <a:off x="5435721" y="5088377"/>
            <a:ext cx="3595687" cy="1289757"/>
          </a:xfrm>
          <a:prstGeom prst="wedgeRoundRectCallout">
            <a:avLst>
              <a:gd name="adj1" fmla="val -74991"/>
              <a:gd name="adj2" fmla="val -2481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Verwendung ist </a:t>
            </a:r>
            <a:r>
              <a:rPr lang="de-DE" b="1" dirty="0">
                <a:solidFill>
                  <a:schemeClr val="bg1"/>
                </a:solidFill>
              </a:rPr>
              <a:t>sehr leichtgewichtig</a:t>
            </a:r>
            <a:r>
              <a:rPr lang="de-DE" dirty="0">
                <a:solidFill>
                  <a:schemeClr val="bg1"/>
                </a:solidFill>
              </a:rPr>
              <a:t> und erfordert keine </a:t>
            </a:r>
            <a:r>
              <a:rPr lang="de-DE">
                <a:solidFill>
                  <a:schemeClr val="bg1"/>
                </a:solidFill>
              </a:rPr>
              <a:t>extra </a:t>
            </a:r>
            <a:r>
              <a:rPr lang="de-DE" smtClean="0">
                <a:solidFill>
                  <a:schemeClr val="bg1"/>
                </a:solidFill>
              </a:rPr>
              <a:t>Klassen oder Schnittstellen </a:t>
            </a:r>
            <a:r>
              <a:rPr lang="de-DE" dirty="0">
                <a:solidFill>
                  <a:schemeClr val="bg1"/>
                </a:solidFill>
              </a:rPr>
              <a:t>für viele kleinen Funktionen</a:t>
            </a:r>
          </a:p>
        </p:txBody>
      </p:sp>
      <p:sp>
        <p:nvSpPr>
          <p:cNvPr id="11" name="Abgerundete rechteckige Legende 10"/>
          <p:cNvSpPr/>
          <p:nvPr/>
        </p:nvSpPr>
        <p:spPr>
          <a:xfrm>
            <a:off x="-19928" y="7101408"/>
            <a:ext cx="4784725" cy="652463"/>
          </a:xfrm>
          <a:prstGeom prst="wedgeRoundRectCallout">
            <a:avLst>
              <a:gd name="adj1" fmla="val -30686"/>
              <a:gd name="adj2" fmla="val -2783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Sogenannte </a:t>
            </a:r>
            <a:r>
              <a:rPr lang="de-DE" b="1" dirty="0">
                <a:solidFill>
                  <a:schemeClr val="bg1"/>
                </a:solidFill>
              </a:rPr>
              <a:t>Callback-Funktionen</a:t>
            </a:r>
            <a:r>
              <a:rPr lang="de-DE" dirty="0">
                <a:solidFill>
                  <a:schemeClr val="bg1"/>
                </a:solidFill>
              </a:rPr>
              <a:t> können </a:t>
            </a:r>
            <a:r>
              <a:rPr lang="de-DE" dirty="0" err="1">
                <a:solidFill>
                  <a:schemeClr val="bg1"/>
                </a:solidFill>
              </a:rPr>
              <a:t>Listener</a:t>
            </a:r>
            <a:r>
              <a:rPr lang="de-DE" dirty="0">
                <a:solidFill>
                  <a:schemeClr val="bg1"/>
                </a:solidFill>
              </a:rPr>
              <a:t>/Observer in Java komplett ersetzen</a:t>
            </a:r>
          </a:p>
        </p:txBody>
      </p:sp>
    </p:spTree>
    <p:extLst>
      <p:ext uri="{BB962C8B-B14F-4D97-AF65-F5344CB8AC3E}">
        <p14:creationId xmlns:p14="http://schemas.microsoft.com/office/powerpoint/2010/main" val="1502111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err="1" smtClean="0"/>
              <a:t>Funktionszeiger</a:t>
            </a:r>
            <a:r>
              <a:rPr lang="de-DE" altLang="de-DE" dirty="0" smtClean="0"/>
              <a:t>: </a:t>
            </a:r>
            <a:r>
              <a:rPr lang="de-DE" altLang="de-DE" smtClean="0"/>
              <a:t>Beispiel (II)</a:t>
            </a:r>
            <a:endParaRPr lang="de-DE" altLang="de-DE" dirty="0" smtClean="0"/>
          </a:p>
        </p:txBody>
      </p:sp>
      <p:sp>
        <p:nvSpPr>
          <p:cNvPr id="27651" name="Rechteck 2"/>
          <p:cNvSpPr>
            <a:spLocks noChangeArrowheads="1"/>
          </p:cNvSpPr>
          <p:nvPr/>
        </p:nvSpPr>
        <p:spPr bwMode="auto">
          <a:xfrm>
            <a:off x="251520" y="1597066"/>
            <a:ext cx="6336704" cy="4136190"/>
          </a:xfrm>
          <a:prstGeom prst="foldedCorner">
            <a:avLst>
              <a:gd name="adj" fmla="val 7678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 err="1" smtClean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dirty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 smtClean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print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&amp; s){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":::&gt;  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&lt;&lt; s &lt;&lt; </a:t>
            </a:r>
            <a:r>
              <a:rPr lang="de-DE" altLang="de-DE" sz="1400" b="0" dirty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validateAges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a){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if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(a &gt; 100 || a &lt; 0){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std::cout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	&lt;&lt; a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en-US" altLang="de-DE" sz="1400" b="0" dirty="0">
                <a:solidFill>
                  <a:srgbClr val="2A00FF"/>
                </a:solidFill>
                <a:latin typeface="Consolas" pitchFamily="49" charset="0"/>
              </a:rPr>
              <a:t>is not a valid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age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!"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std::</a:t>
            </a:r>
            <a:r>
              <a:rPr lang="en-US" altLang="de-DE" sz="1400" b="0" smtClean="0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en-US" altLang="de-DE" sz="1400" b="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 main(</a:t>
            </a:r>
            <a:r>
              <a:rPr lang="en-US" altLang="de-DE" sz="1400" b="0" dirty="0">
                <a:solidFill>
                  <a:srgbClr val="644632"/>
                </a:solidFill>
                <a:latin typeface="Consolas" pitchFamily="49" charset="0"/>
              </a:rPr>
              <a:t>) {</a:t>
            </a:r>
            <a:endParaRPr lang="pt-BR" altLang="de-DE" sz="1400" b="0" dirty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 smtClean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dirty="0" err="1" smtClean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(*fp1)(</a:t>
            </a: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&amp;) = 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print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dirty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&gt;;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 smtClean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dirty="0" err="1" smtClean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(*fp2)(</a:t>
            </a: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) = 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validateAges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fp1(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"foo"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);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dirty="0">
                <a:solidFill>
                  <a:srgbClr val="3F7F5F"/>
                </a:solidFill>
                <a:latin typeface="Consolas" pitchFamily="49" charset="0"/>
              </a:rPr>
              <a:t>// :::&gt; </a:t>
            </a:r>
            <a:r>
              <a:rPr lang="de-DE" altLang="de-DE" sz="1400" b="0" dirty="0" err="1">
                <a:solidFill>
                  <a:srgbClr val="3F7F5F"/>
                </a:solidFill>
                <a:latin typeface="Consolas" pitchFamily="49" charset="0"/>
              </a:rPr>
              <a:t>foo</a:t>
            </a:r>
            <a:endParaRPr lang="de-DE" altLang="de-DE" sz="1400" b="0" dirty="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	fp2(500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);		</a:t>
            </a:r>
            <a:r>
              <a:rPr lang="de-DE" altLang="de-DE" sz="1400" b="0" dirty="0">
                <a:solidFill>
                  <a:srgbClr val="3F7F5F"/>
                </a:solidFill>
                <a:latin typeface="Consolas" pitchFamily="49" charset="0"/>
              </a:rPr>
              <a:t>// 500 </a:t>
            </a:r>
            <a:r>
              <a:rPr lang="de-DE" altLang="de-DE" sz="1400" b="0" dirty="0" err="1">
                <a:solidFill>
                  <a:srgbClr val="3F7F5F"/>
                </a:solidFill>
                <a:latin typeface="Consolas" pitchFamily="49" charset="0"/>
              </a:rPr>
              <a:t>is</a:t>
            </a:r>
            <a:r>
              <a:rPr lang="de-DE" altLang="de-DE" sz="1400" b="0" dirty="0">
                <a:solidFill>
                  <a:srgbClr val="3F7F5F"/>
                </a:solidFill>
                <a:latin typeface="Consolas" pitchFamily="49" charset="0"/>
              </a:rPr>
              <a:t> not a valid </a:t>
            </a:r>
            <a:r>
              <a:rPr lang="de-DE" altLang="de-DE" sz="1400" b="0" dirty="0" err="1">
                <a:solidFill>
                  <a:srgbClr val="3F7F5F"/>
                </a:solidFill>
                <a:latin typeface="Consolas" pitchFamily="49" charset="0"/>
              </a:rPr>
              <a:t>age</a:t>
            </a:r>
            <a:r>
              <a:rPr lang="de-DE" altLang="de-DE" sz="1400" b="0" dirty="0">
                <a:solidFill>
                  <a:srgbClr val="3F7F5F"/>
                </a:solidFill>
                <a:latin typeface="Consolas" pitchFamily="49" charset="0"/>
              </a:rPr>
              <a:t>		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400" b="0" dirty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11" name="Abgerundete rechteckige Legende 10"/>
          <p:cNvSpPr/>
          <p:nvPr/>
        </p:nvSpPr>
        <p:spPr>
          <a:xfrm>
            <a:off x="6228184" y="3356992"/>
            <a:ext cx="2736801" cy="847483"/>
          </a:xfrm>
          <a:prstGeom prst="wedgeRoundRectCallout">
            <a:avLst>
              <a:gd name="adj1" fmla="val -155602"/>
              <a:gd name="adj2" fmla="val 5243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Zeiger auf eine Funktion mit </a:t>
            </a:r>
            <a:r>
              <a:rPr lang="de-DE" altLang="de-DE" dirty="0" err="1">
                <a:solidFill>
                  <a:schemeClr val="bg1"/>
                </a:solidFill>
                <a:latin typeface="Consolas" pitchFamily="49" charset="0"/>
              </a:rPr>
              <a:t>const</a:t>
            </a:r>
            <a:r>
              <a:rPr lang="de-DE" altLang="de-DE" dirty="0">
                <a:solidFill>
                  <a:schemeClr val="bg1"/>
                </a:solidFill>
                <a:latin typeface="Consolas" pitchFamily="49" charset="0"/>
              </a:rPr>
              <a:t> </a:t>
            </a:r>
            <a:r>
              <a:rPr lang="de-DE" altLang="de-DE" dirty="0" err="1">
                <a:solidFill>
                  <a:schemeClr val="bg1"/>
                </a:solidFill>
                <a:latin typeface="Consolas" pitchFamily="49" charset="0"/>
              </a:rPr>
              <a:t>string</a:t>
            </a:r>
            <a:r>
              <a:rPr lang="de-DE" altLang="de-DE" dirty="0">
                <a:solidFill>
                  <a:schemeClr val="bg1"/>
                </a:solidFill>
                <a:latin typeface="Consolas" pitchFamily="49" charset="0"/>
              </a:rPr>
              <a:t>&amp; Parameter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2" name="Abgerundete rechteckige Legende 11"/>
          <p:cNvSpPr/>
          <p:nvPr/>
        </p:nvSpPr>
        <p:spPr>
          <a:xfrm>
            <a:off x="6228184" y="5301208"/>
            <a:ext cx="2736800" cy="848728"/>
          </a:xfrm>
          <a:prstGeom prst="wedgeRoundRectCallout">
            <a:avLst>
              <a:gd name="adj1" fmla="val -231015"/>
              <a:gd name="adj2" fmla="val -5744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Verwendung wie ein normaler Funktionsaufruf</a:t>
            </a:r>
          </a:p>
        </p:txBody>
      </p:sp>
    </p:spTree>
    <p:extLst>
      <p:ext uri="{BB962C8B-B14F-4D97-AF65-F5344CB8AC3E}">
        <p14:creationId xmlns:p14="http://schemas.microsoft.com/office/powerpoint/2010/main" val="1397742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err="1" smtClean="0"/>
              <a:t>Funktionszeiger</a:t>
            </a:r>
            <a:r>
              <a:rPr lang="de-DE" altLang="de-DE" dirty="0" smtClean="0"/>
              <a:t>: Syntax</a:t>
            </a:r>
          </a:p>
        </p:txBody>
      </p:sp>
      <p:sp>
        <p:nvSpPr>
          <p:cNvPr id="28675" name="Rechteck 3"/>
          <p:cNvSpPr>
            <a:spLocks noChangeArrowheads="1"/>
          </p:cNvSpPr>
          <p:nvPr/>
        </p:nvSpPr>
        <p:spPr bwMode="auto">
          <a:xfrm>
            <a:off x="1058387" y="2722939"/>
            <a:ext cx="7921625" cy="43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400" b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2400" b="0">
                <a:solidFill>
                  <a:srgbClr val="000000"/>
                </a:solidFill>
                <a:latin typeface="Consolas" pitchFamily="49" charset="0"/>
              </a:rPr>
              <a:t> (*fp1)(</a:t>
            </a:r>
            <a:r>
              <a:rPr lang="de-DE" altLang="de-DE" sz="2400" b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2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2400" b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2400" b="0">
                <a:solidFill>
                  <a:srgbClr val="000000"/>
                </a:solidFill>
                <a:latin typeface="Consolas" pitchFamily="49" charset="0"/>
              </a:rPr>
              <a:t>&amp;) = print&lt;</a:t>
            </a:r>
            <a:r>
              <a:rPr lang="de-DE" altLang="de-DE" sz="2400" b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2400" b="0">
                <a:solidFill>
                  <a:srgbClr val="000000"/>
                </a:solidFill>
                <a:latin typeface="Consolas" pitchFamily="49" charset="0"/>
              </a:rPr>
              <a:t>&gt;;</a:t>
            </a:r>
          </a:p>
        </p:txBody>
      </p:sp>
      <p:sp>
        <p:nvSpPr>
          <p:cNvPr id="5" name="Abgerundete rechteckige Legende 4"/>
          <p:cNvSpPr/>
          <p:nvPr/>
        </p:nvSpPr>
        <p:spPr>
          <a:xfrm>
            <a:off x="194911" y="3501008"/>
            <a:ext cx="1944464" cy="717550"/>
          </a:xfrm>
          <a:prstGeom prst="wedgeRoundRectCallout">
            <a:avLst>
              <a:gd name="adj1" fmla="val 22397"/>
              <a:gd name="adj2" fmla="val -11165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Typ des </a:t>
            </a:r>
            <a:r>
              <a:rPr lang="de-DE" b="1" dirty="0">
                <a:solidFill>
                  <a:schemeClr val="bg1"/>
                </a:solidFill>
              </a:rPr>
              <a:t>Rückgabewerts</a:t>
            </a:r>
          </a:p>
        </p:txBody>
      </p:sp>
      <p:sp>
        <p:nvSpPr>
          <p:cNvPr id="6" name="Abgerundete rechteckige Legende 5"/>
          <p:cNvSpPr/>
          <p:nvPr/>
        </p:nvSpPr>
        <p:spPr>
          <a:xfrm>
            <a:off x="2267744" y="3501008"/>
            <a:ext cx="2795587" cy="1157288"/>
          </a:xfrm>
          <a:prstGeom prst="wedgeRoundRectCallout">
            <a:avLst>
              <a:gd name="adj1" fmla="val -47964"/>
              <a:gd name="adj2" fmla="val -8471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>
                <a:solidFill>
                  <a:schemeClr val="bg1"/>
                </a:solidFill>
              </a:rPr>
              <a:t>Zeigertyp</a:t>
            </a:r>
            <a:r>
              <a:rPr lang="de-DE" dirty="0">
                <a:solidFill>
                  <a:schemeClr val="bg1"/>
                </a:solidFill>
              </a:rPr>
              <a:t>, Klammern sind notwendig um Rückgabetyp und Zeiger auseinanderzuhalten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3812699" y="1640262"/>
            <a:ext cx="2970213" cy="868363"/>
          </a:xfrm>
          <a:prstGeom prst="wedgeRoundRectCallout">
            <a:avLst>
              <a:gd name="adj1" fmla="val -20967"/>
              <a:gd name="adj2" fmla="val 8181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Liste der </a:t>
            </a:r>
            <a:r>
              <a:rPr lang="de-DE" b="1" dirty="0">
                <a:solidFill>
                  <a:schemeClr val="bg1"/>
                </a:solidFill>
              </a:rPr>
              <a:t>Parametertypen</a:t>
            </a:r>
            <a:r>
              <a:rPr lang="de-DE" dirty="0">
                <a:solidFill>
                  <a:schemeClr val="bg1"/>
                </a:solidFill>
              </a:rPr>
              <a:t> der Funktionen, auf die gezeigt werden soll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5666899" y="3455746"/>
            <a:ext cx="3168650" cy="1008063"/>
          </a:xfrm>
          <a:prstGeom prst="wedgeRoundRectCallout">
            <a:avLst>
              <a:gd name="adj1" fmla="val -20851"/>
              <a:gd name="adj2" fmla="val -8668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>
                <a:solidFill>
                  <a:schemeClr val="bg1"/>
                </a:solidFill>
              </a:rPr>
              <a:t>Adresse der Funktion</a:t>
            </a:r>
            <a:r>
              <a:rPr lang="de-DE" dirty="0">
                <a:solidFill>
                  <a:schemeClr val="bg1"/>
                </a:solidFill>
              </a:rPr>
              <a:t> (hier durch </a:t>
            </a:r>
            <a:r>
              <a:rPr lang="de-DE" dirty="0" smtClean="0">
                <a:solidFill>
                  <a:schemeClr val="bg1"/>
                </a:solidFill>
              </a:rPr>
              <a:t>Instanziierung </a:t>
            </a:r>
            <a:r>
              <a:rPr lang="de-DE" dirty="0">
                <a:solidFill>
                  <a:schemeClr val="bg1"/>
                </a:solidFill>
              </a:rPr>
              <a:t>eines Funktion-Templates)</a:t>
            </a:r>
          </a:p>
        </p:txBody>
      </p:sp>
      <p:sp>
        <p:nvSpPr>
          <p:cNvPr id="9" name="Abgerundete rechteckige Legende 8"/>
          <p:cNvSpPr/>
          <p:nvPr/>
        </p:nvSpPr>
        <p:spPr>
          <a:xfrm>
            <a:off x="1594196" y="1640263"/>
            <a:ext cx="2071342" cy="868363"/>
          </a:xfrm>
          <a:prstGeom prst="wedgeRoundRectCallout">
            <a:avLst>
              <a:gd name="adj1" fmla="val -1627"/>
              <a:gd name="adj2" fmla="val 8064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 smtClean="0">
                <a:solidFill>
                  <a:schemeClr val="bg1"/>
                </a:solidFill>
              </a:rPr>
              <a:t>Name der Variable</a:t>
            </a:r>
            <a:endParaRPr lang="de-DE" b="1" dirty="0">
              <a:solidFill>
                <a:schemeClr val="bg1"/>
              </a:solidFill>
            </a:endParaRPr>
          </a:p>
        </p:txBody>
      </p:sp>
      <p:sp>
        <p:nvSpPr>
          <p:cNvPr id="2" name="Rechteck 1"/>
          <p:cNvSpPr/>
          <p:nvPr/>
        </p:nvSpPr>
        <p:spPr>
          <a:xfrm>
            <a:off x="1125579" y="5128190"/>
            <a:ext cx="3294492" cy="7219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buSzTx/>
            </a:pPr>
            <a:r>
              <a:rPr lang="de-DE" altLang="de-DE" sz="2200" dirty="0">
                <a:solidFill>
                  <a:srgbClr val="3F7F5F"/>
                </a:solidFill>
                <a:latin typeface="Consolas" pitchFamily="49" charset="0"/>
              </a:rPr>
              <a:t>// Call </a:t>
            </a:r>
            <a:r>
              <a:rPr lang="de-DE" altLang="de-DE" sz="2200" dirty="0" err="1">
                <a:solidFill>
                  <a:srgbClr val="3F7F5F"/>
                </a:solidFill>
                <a:latin typeface="Consolas" pitchFamily="49" charset="0"/>
              </a:rPr>
              <a:t>the</a:t>
            </a:r>
            <a:r>
              <a:rPr lang="de-DE" altLang="de-DE" sz="2200" dirty="0">
                <a:solidFill>
                  <a:srgbClr val="3F7F5F"/>
                </a:solidFill>
                <a:latin typeface="Consolas" pitchFamily="49" charset="0"/>
              </a:rPr>
              <a:t> </a:t>
            </a:r>
            <a:r>
              <a:rPr lang="de-DE" altLang="de-DE" sz="2200" dirty="0" err="1">
                <a:solidFill>
                  <a:srgbClr val="3F7F5F"/>
                </a:solidFill>
                <a:latin typeface="Consolas" pitchFamily="49" charset="0"/>
              </a:rPr>
              <a:t>function</a:t>
            </a:r>
            <a:endParaRPr lang="de-DE" altLang="de-DE" sz="2200" dirty="0">
              <a:solidFill>
                <a:srgbClr val="3F7F5F"/>
              </a:solidFill>
              <a:latin typeface="Consolas" pitchFamily="49" charset="0"/>
            </a:endParaRPr>
          </a:p>
          <a:p>
            <a:pPr algn="l">
              <a:buSzTx/>
            </a:pP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fp1(</a:t>
            </a:r>
            <a:r>
              <a:rPr lang="de-DE" altLang="de-DE" sz="2200" smtClean="0">
                <a:solidFill>
                  <a:srgbClr val="2A00FF"/>
                </a:solidFill>
                <a:latin typeface="Consolas" pitchFamily="49" charset="0"/>
              </a:rPr>
              <a:t>"foo"</a:t>
            </a: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);</a:t>
            </a:r>
            <a:r>
              <a:rPr lang="de-DE" altLang="de-DE" sz="2200" dirty="0">
                <a:solidFill>
                  <a:srgbClr val="000000"/>
                </a:solidFill>
                <a:latin typeface="Consolas" pitchFamily="49" charset="0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4001506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Funkoren aka. Funktionsobjekte</a:t>
            </a:r>
            <a:endParaRPr lang="de-DE" altLang="de-DE" dirty="0" smtClean="0"/>
          </a:p>
        </p:txBody>
      </p:sp>
      <p:sp>
        <p:nvSpPr>
          <p:cNvPr id="31749" name="Rechteck 5"/>
          <p:cNvSpPr>
            <a:spLocks noChangeArrowheads="1"/>
          </p:cNvSpPr>
          <p:nvPr/>
        </p:nvSpPr>
        <p:spPr bwMode="auto">
          <a:xfrm>
            <a:off x="172401" y="1509423"/>
            <a:ext cx="5479719" cy="4653714"/>
          </a:xfrm>
          <a:prstGeom prst="foldedCorner">
            <a:avLst>
              <a:gd name="adj" fmla="val 8957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ConsoleLogger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	~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ConsoleLogger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7F0055"/>
                </a:solidFill>
                <a:latin typeface="Consolas" pitchFamily="49" charset="0"/>
              </a:rPr>
              <a:t>	inline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err="1">
                <a:solidFill>
                  <a:srgbClr val="000000"/>
                </a:solidFill>
                <a:latin typeface="Consolas" pitchFamily="49" charset="0"/>
              </a:rPr>
              <a:t>operator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()(</a:t>
            </a: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i) </a:t>
            </a: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"user</a:t>
            </a:r>
            <a:r>
              <a:rPr lang="de-DE" altLang="de-DE" sz="1400" b="0" dirty="0">
                <a:solidFill>
                  <a:srgbClr val="2A00FF"/>
                </a:solidFill>
                <a:latin typeface="Consolas" pitchFamily="49" charset="0"/>
              </a:rPr>
              <a:t>:~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/$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&lt;&lt; i &lt;&lt; 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400" b="0" dirty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 err="1" smtClean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dirty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>
                <a:solidFill>
                  <a:srgbClr val="644632"/>
                </a:solidFill>
                <a:latin typeface="Consolas" pitchFamily="49" charset="0"/>
              </a:rPr>
              <a:t>F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dirty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dirty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 dirty="0" err="1">
                <a:solidFill>
                  <a:srgbClr val="000000"/>
                </a:solidFill>
                <a:latin typeface="Consolas" pitchFamily="49" charset="0"/>
              </a:rPr>
              <a:t>applyToSequence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400" b="0" dirty="0">
                <a:solidFill>
                  <a:srgbClr val="644632"/>
                </a:solidFill>
                <a:latin typeface="Consolas" pitchFamily="49" charset="0"/>
              </a:rPr>
              <a:t>F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 function, </a:t>
            </a:r>
            <a:r>
              <a:rPr lang="en-US" altLang="de-DE" sz="1400" b="0" dirty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* begin, </a:t>
            </a:r>
            <a:r>
              <a:rPr lang="en-US" altLang="de-DE" sz="1400" b="0" dirty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* end){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dirty="0">
                <a:solidFill>
                  <a:srgbClr val="7F0055"/>
                </a:solidFill>
                <a:latin typeface="Consolas" pitchFamily="49" charset="0"/>
              </a:rPr>
              <a:t>	while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 (begin != end) function(*begin++);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dirty="0" err="1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 main(</a:t>
            </a:r>
            <a:r>
              <a:rPr lang="en-US" altLang="de-DE" sz="1400" b="0" dirty="0" smtClean="0">
                <a:solidFill>
                  <a:srgbClr val="644632"/>
                </a:solidFill>
                <a:latin typeface="Consolas" pitchFamily="49" charset="0"/>
              </a:rPr>
              <a:t>) {</a:t>
            </a:r>
            <a:endParaRPr lang="de-DE" altLang="de-DE" sz="14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pt-BR" altLang="de-DE" sz="1400" b="0" dirty="0" smtClean="0">
                <a:solidFill>
                  <a:srgbClr val="7F0055"/>
                </a:solidFill>
                <a:latin typeface="Consolas" pitchFamily="49" charset="0"/>
              </a:rPr>
              <a:t>	int</a:t>
            </a:r>
            <a:r>
              <a:rPr lang="pt-BR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pt-BR" altLang="de-DE" sz="1400" b="0" dirty="0">
                <a:solidFill>
                  <a:srgbClr val="000000"/>
                </a:solidFill>
                <a:latin typeface="Consolas" pitchFamily="49" charset="0"/>
              </a:rPr>
              <a:t>n[] = {-1, 20, 33, 120};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dirty="0" err="1" smtClean="0">
                <a:solidFill>
                  <a:srgbClr val="000000"/>
                </a:solidFill>
                <a:latin typeface="Consolas" pitchFamily="49" charset="0"/>
              </a:rPr>
              <a:t>applyToSequence</a:t>
            </a:r>
            <a: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dirty="0" err="1" smtClean="0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(), n, n + 4);</a:t>
            </a:r>
            <a:endParaRPr lang="de-DE" altLang="de-DE" sz="1400" b="0" dirty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400" b="0" dirty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13" name="Abgerundete rechteckige Legende 12"/>
          <p:cNvSpPr/>
          <p:nvPr/>
        </p:nvSpPr>
        <p:spPr>
          <a:xfrm>
            <a:off x="5697900" y="3858492"/>
            <a:ext cx="3365879" cy="868363"/>
          </a:xfrm>
          <a:prstGeom prst="wedgeRoundRectCallout">
            <a:avLst>
              <a:gd name="adj1" fmla="val -78509"/>
              <a:gd name="adj2" fmla="val -3023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Syntax </a:t>
            </a:r>
            <a:r>
              <a:rPr lang="de-DE" dirty="0" smtClean="0">
                <a:solidFill>
                  <a:schemeClr val="bg1"/>
                </a:solidFill>
              </a:rPr>
              <a:t>bleibt hier identisch, </a:t>
            </a:r>
            <a:r>
              <a:rPr lang="de-DE" dirty="0">
                <a:solidFill>
                  <a:schemeClr val="bg1"/>
                </a:solidFill>
              </a:rPr>
              <a:t>obwohl wir eine Methode aufrufen</a:t>
            </a:r>
          </a:p>
        </p:txBody>
      </p:sp>
      <p:sp>
        <p:nvSpPr>
          <p:cNvPr id="14" name="Abgerundete rechteckige Legende 13"/>
          <p:cNvSpPr/>
          <p:nvPr/>
        </p:nvSpPr>
        <p:spPr>
          <a:xfrm>
            <a:off x="5713039" y="2060848"/>
            <a:ext cx="3251449" cy="891339"/>
          </a:xfrm>
          <a:prstGeom prst="wedgeRoundRectCallout">
            <a:avLst>
              <a:gd name="adj1" fmla="val -83293"/>
              <a:gd name="adj2" fmla="val 1486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 err="1" smtClean="0">
                <a:solidFill>
                  <a:schemeClr val="bg1"/>
                </a:solidFill>
              </a:rPr>
              <a:t>operator</a:t>
            </a:r>
            <a:r>
              <a:rPr lang="de-DE" b="1" dirty="0">
                <a:solidFill>
                  <a:schemeClr val="bg1"/>
                </a:solidFill>
              </a:rPr>
              <a:t>()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smtClean="0">
                <a:solidFill>
                  <a:schemeClr val="bg1"/>
                </a:solidFill>
              </a:rPr>
              <a:t>erlaubt, Objekte mit </a:t>
            </a:r>
            <a:r>
              <a:rPr lang="de-DE" dirty="0" err="1" smtClean="0">
                <a:solidFill>
                  <a:schemeClr val="bg1"/>
                </a:solidFill>
              </a:rPr>
              <a:t>Funktionsyntax</a:t>
            </a:r>
            <a:r>
              <a:rPr lang="de-DE" dirty="0" smtClean="0">
                <a:solidFill>
                  <a:schemeClr val="bg1"/>
                </a:solidFill>
              </a:rPr>
              <a:t> anzusprechen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5" name="Abgerundete rechteckige Legende 14"/>
          <p:cNvSpPr/>
          <p:nvPr/>
        </p:nvSpPr>
        <p:spPr>
          <a:xfrm>
            <a:off x="5677641" y="5294775"/>
            <a:ext cx="3386138" cy="868362"/>
          </a:xfrm>
          <a:prstGeom prst="wedgeRoundRectCallout">
            <a:avLst>
              <a:gd name="adj1" fmla="val -130147"/>
              <a:gd name="adj2" fmla="val -3720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Jetzt kann eine Instanz der Klasse (ein Funktionsobjekt) übergeben werden</a:t>
            </a:r>
          </a:p>
        </p:txBody>
      </p:sp>
    </p:spTree>
    <p:extLst>
      <p:ext uri="{BB962C8B-B14F-4D97-AF65-F5344CB8AC3E}">
        <p14:creationId xmlns:p14="http://schemas.microsoft.com/office/powerpoint/2010/main" val="2932702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smtClean="0"/>
              <a:t>Methodenzeiger: Beispiel</a:t>
            </a:r>
          </a:p>
        </p:txBody>
      </p:sp>
      <p:sp>
        <p:nvSpPr>
          <p:cNvPr id="9" name="Gefaltete Ecke 8"/>
          <p:cNvSpPr/>
          <p:nvPr/>
        </p:nvSpPr>
        <p:spPr>
          <a:xfrm>
            <a:off x="254699" y="1580399"/>
            <a:ext cx="6318448" cy="4512896"/>
          </a:xfrm>
          <a:prstGeom prst="foldedCorner">
            <a:avLst>
              <a:gd name="adj" fmla="val 10741"/>
            </a:avLst>
          </a:prstGeo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l">
              <a:tabLst>
                <a:tab pos="174625" algn="l"/>
              </a:tabLst>
              <a:defRPr/>
            </a:pPr>
            <a:r>
              <a:rPr lang="de-DE" sz="1400" dirty="0" err="1">
                <a:solidFill>
                  <a:srgbClr val="7F0055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class</a:t>
            </a:r>
            <a:r>
              <a:rPr lang="de-DE" sz="1400" dirty="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</a:t>
            </a:r>
            <a:r>
              <a:rPr lang="de-DE" sz="1400" dirty="0" err="1">
                <a:solidFill>
                  <a:srgbClr val="005032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ConsoleLogger</a:t>
            </a:r>
            <a:r>
              <a:rPr lang="de-DE" sz="1400" dirty="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{</a:t>
            </a:r>
          </a:p>
          <a:p>
            <a:pPr algn="l">
              <a:tabLst>
                <a:tab pos="174625" algn="l"/>
              </a:tabLst>
              <a:defRPr/>
            </a:pPr>
            <a:r>
              <a:rPr lang="de-DE" sz="1400" dirty="0" err="1">
                <a:solidFill>
                  <a:srgbClr val="7F0055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public</a:t>
            </a:r>
            <a:r>
              <a:rPr lang="de-DE" sz="1400" dirty="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:</a:t>
            </a:r>
          </a:p>
          <a:p>
            <a:pPr algn="l">
              <a:tabLst>
                <a:tab pos="174625" algn="l"/>
              </a:tabLst>
              <a:defRPr/>
            </a:pPr>
            <a:r>
              <a:rPr lang="de-DE" sz="1400" dirty="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	</a:t>
            </a:r>
            <a:r>
              <a:rPr lang="de-DE" sz="1400" dirty="0" err="1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ConsoleLogger</a:t>
            </a:r>
            <a:r>
              <a:rPr lang="de-DE" sz="1400" dirty="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();</a:t>
            </a:r>
          </a:p>
          <a:p>
            <a:pPr algn="l">
              <a:tabLst>
                <a:tab pos="174625" algn="l"/>
              </a:tabLst>
              <a:defRPr/>
            </a:pPr>
            <a:r>
              <a:rPr lang="de-DE" sz="1400" dirty="0">
                <a:solidFill>
                  <a:srgbClr val="000000"/>
                </a:solidFill>
                <a:highlight>
                  <a:srgbClr val="D4D4D4"/>
                </a:highlight>
                <a:latin typeface="Consolas"/>
                <a:ea typeface="Lucida Sans Unicode" pitchFamily="34" charset="0"/>
                <a:cs typeface="Lucida Sans Unicode" pitchFamily="34" charset="0"/>
              </a:rPr>
              <a:t>	</a:t>
            </a:r>
            <a:r>
              <a:rPr lang="de-DE" sz="1400" dirty="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~</a:t>
            </a:r>
            <a:r>
              <a:rPr lang="de-DE" sz="1400" dirty="0" err="1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ConsoleLogger</a:t>
            </a:r>
            <a:r>
              <a:rPr lang="de-DE" sz="1400" dirty="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();</a:t>
            </a:r>
            <a:endParaRPr lang="de-DE" sz="1400" dirty="0">
              <a:solidFill>
                <a:srgbClr val="000000"/>
              </a:solidFill>
              <a:highlight>
                <a:srgbClr val="D4D4D4"/>
              </a:highlight>
              <a:latin typeface="Consolas"/>
              <a:ea typeface="Lucida Sans Unicode" pitchFamily="34" charset="0"/>
              <a:cs typeface="Lucida Sans Unicode" pitchFamily="34" charset="0"/>
            </a:endParaRPr>
          </a:p>
          <a:p>
            <a:pPr algn="l">
              <a:tabLst>
                <a:tab pos="174625" algn="l"/>
              </a:tabLst>
              <a:defRPr/>
            </a:pPr>
            <a:endParaRPr lang="de-DE" sz="1400" dirty="0">
              <a:latin typeface="Consolas"/>
              <a:ea typeface="Lucida Sans Unicode" pitchFamily="34" charset="0"/>
              <a:cs typeface="Lucida Sans Unicode" pitchFamily="34" charset="0"/>
            </a:endParaRPr>
          </a:p>
          <a:p>
            <a:pPr algn="l">
              <a:tabLst>
                <a:tab pos="174625" algn="l"/>
              </a:tabLst>
              <a:defRPr/>
            </a:pPr>
            <a:r>
              <a:rPr lang="en-US" sz="1400" dirty="0">
                <a:solidFill>
                  <a:srgbClr val="7F0055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	inline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</a:t>
            </a:r>
            <a:r>
              <a:rPr lang="en-US" sz="1400" dirty="0">
                <a:solidFill>
                  <a:srgbClr val="7F0055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void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print(</a:t>
            </a:r>
            <a:r>
              <a:rPr lang="en-US" sz="1400" dirty="0" err="1">
                <a:solidFill>
                  <a:srgbClr val="7F0055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const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</a:t>
            </a:r>
            <a:r>
              <a:rPr lang="en-US" sz="1400" dirty="0">
                <a:solidFill>
                  <a:srgbClr val="005032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string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&amp; message) </a:t>
            </a:r>
            <a:r>
              <a:rPr lang="en-US" sz="1400" dirty="0" err="1">
                <a:solidFill>
                  <a:srgbClr val="7F0055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const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{</a:t>
            </a:r>
          </a:p>
          <a:p>
            <a:pPr algn="l">
              <a:tabLst>
                <a:tab pos="174625" algn="l"/>
              </a:tabLst>
              <a:defRPr/>
            </a:pPr>
            <a:r>
              <a:rPr lang="de-DE" sz="1400" dirty="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		</a:t>
            </a:r>
            <a:r>
              <a:rPr lang="de-DE" sz="1400" dirty="0" err="1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cout</a:t>
            </a:r>
            <a:r>
              <a:rPr lang="de-DE" sz="1400" dirty="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&lt;&lt; </a:t>
            </a:r>
            <a:r>
              <a:rPr lang="de-DE" sz="1400" smtClean="0">
                <a:solidFill>
                  <a:srgbClr val="2A00FF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"user</a:t>
            </a:r>
            <a:r>
              <a:rPr lang="de-DE" sz="1400">
                <a:solidFill>
                  <a:srgbClr val="2A00FF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:~ </a:t>
            </a:r>
            <a:r>
              <a:rPr lang="de-DE" sz="1400" smtClean="0">
                <a:solidFill>
                  <a:srgbClr val="2A00FF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/$" </a:t>
            </a:r>
            <a:r>
              <a:rPr lang="de-DE" sz="1400" dirty="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&lt;&lt; </a:t>
            </a:r>
            <a:r>
              <a:rPr lang="de-DE" sz="1400" dirty="0" err="1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message</a:t>
            </a:r>
            <a:r>
              <a:rPr lang="de-DE" sz="1400" dirty="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&lt;&lt; </a:t>
            </a:r>
            <a:r>
              <a:rPr lang="de-DE" sz="1400" dirty="0" err="1">
                <a:solidFill>
                  <a:srgbClr val="64288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endl</a:t>
            </a:r>
            <a:r>
              <a:rPr lang="de-DE" sz="1400" dirty="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;</a:t>
            </a:r>
          </a:p>
          <a:p>
            <a:pPr algn="l">
              <a:tabLst>
                <a:tab pos="174625" algn="l"/>
              </a:tabLst>
              <a:defRPr/>
            </a:pPr>
            <a:r>
              <a:rPr lang="de-DE" sz="1400" dirty="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	}</a:t>
            </a:r>
          </a:p>
          <a:p>
            <a:pPr algn="l">
              <a:tabLst>
                <a:tab pos="174625" algn="l"/>
              </a:tabLst>
              <a:defRPr/>
            </a:pPr>
            <a:r>
              <a:rPr lang="de-DE" sz="1400" dirty="0" smtClean="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};</a:t>
            </a:r>
          </a:p>
          <a:p>
            <a:pPr algn="l">
              <a:tabLst>
                <a:tab pos="174625" algn="l"/>
              </a:tabLst>
              <a:defRPr/>
            </a:pPr>
            <a:endParaRPr lang="de-DE" sz="1400" dirty="0">
              <a:solidFill>
                <a:srgbClr val="000000"/>
              </a:solidFill>
              <a:latin typeface="Consolas"/>
            </a:endParaRPr>
          </a:p>
          <a:p>
            <a:pPr>
              <a:buSzTx/>
              <a:tabLst>
                <a:tab pos="174625" algn="l"/>
              </a:tabLst>
            </a:pPr>
            <a:endParaRPr lang="de-DE" altLang="de-DE" sz="1400" dirty="0">
              <a:solidFill>
                <a:srgbClr val="000000"/>
              </a:solidFill>
              <a:latin typeface="Consolas"/>
            </a:endParaRPr>
          </a:p>
          <a:p>
            <a:pPr algn="l">
              <a:buSzTx/>
              <a:tabLst>
                <a:tab pos="174625" algn="l"/>
              </a:tabLst>
            </a:pPr>
            <a:r>
              <a:rPr lang="en-US" altLang="de-DE" sz="1400" dirty="0" smtClean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en-US" altLang="de-DE" sz="140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main(</a:t>
            </a:r>
            <a:r>
              <a:rPr lang="en-US" altLang="de-DE" sz="1400" dirty="0">
                <a:solidFill>
                  <a:srgbClr val="644632"/>
                </a:solidFill>
                <a:latin typeface="Consolas" pitchFamily="49" charset="0"/>
              </a:rPr>
              <a:t>) {</a:t>
            </a:r>
            <a:endParaRPr lang="de-DE" altLang="de-DE" sz="1400" dirty="0">
              <a:solidFill>
                <a:srgbClr val="000000"/>
              </a:solidFill>
              <a:latin typeface="Consolas" pitchFamily="49" charset="0"/>
            </a:endParaRPr>
          </a:p>
          <a:p>
            <a:pPr algn="l">
              <a:tabLst>
                <a:tab pos="174625" algn="l"/>
              </a:tabLst>
              <a:defRPr/>
            </a:pPr>
            <a:endParaRPr lang="de-DE" sz="1400" dirty="0">
              <a:solidFill>
                <a:srgbClr val="000000"/>
              </a:solidFill>
              <a:latin typeface="Consolas"/>
            </a:endParaRPr>
          </a:p>
          <a:p>
            <a:pPr lvl="0" algn="l">
              <a:buSzTx/>
              <a:tabLst>
                <a:tab pos="174625" algn="l"/>
              </a:tabLst>
            </a:pPr>
            <a:r>
              <a:rPr lang="de-DE" altLang="de-DE" sz="1400" dirty="0" smtClean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dirty="0" err="1" smtClean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dirty="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::*fp3)(</a:t>
            </a: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&amp;) </a:t>
            </a: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40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</a:p>
          <a:p>
            <a:pPr lvl="0" algn="l">
              <a:buSzTx/>
              <a:tabLst>
                <a:tab pos="174625" algn="l"/>
              </a:tabLst>
            </a:pP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smtClean="0">
                <a:solidFill>
                  <a:srgbClr val="000000"/>
                </a:solidFill>
                <a:latin typeface="Consolas" pitchFamily="49" charset="0"/>
              </a:rPr>
              <a:t>   &amp;</a:t>
            </a:r>
            <a:r>
              <a:rPr lang="de-DE" altLang="de-DE" sz="1400" dirty="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400" dirty="0" err="1">
                <a:solidFill>
                  <a:srgbClr val="000000"/>
                </a:solidFill>
                <a:latin typeface="Consolas" pitchFamily="49" charset="0"/>
              </a:rPr>
              <a:t>print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lvl="0" algn="l">
              <a:buSzTx/>
              <a:tabLst>
                <a:tab pos="174625" algn="l"/>
              </a:tabLst>
            </a:pPr>
            <a:r>
              <a:rPr lang="de-DE" altLang="de-DE" sz="1400" dirty="0" smtClean="0">
                <a:solidFill>
                  <a:srgbClr val="005032"/>
                </a:solidFill>
                <a:latin typeface="Consolas" pitchFamily="49" charset="0"/>
              </a:rPr>
              <a:t>	</a:t>
            </a:r>
          </a:p>
          <a:p>
            <a:pPr lvl="0" algn="l">
              <a:buSzTx/>
              <a:tabLst>
                <a:tab pos="174625" algn="l"/>
              </a:tabLst>
            </a:pPr>
            <a:r>
              <a:rPr lang="de-DE" altLang="de-DE" sz="1400" dirty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400" dirty="0" err="1" smtClean="0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140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err="1">
                <a:solidFill>
                  <a:srgbClr val="000000"/>
                </a:solidFill>
                <a:latin typeface="Consolas" pitchFamily="49" charset="0"/>
              </a:rPr>
              <a:t>logger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lvl="0" algn="l">
              <a:buSzTx/>
              <a:tabLst>
                <a:tab pos="174625" algn="l"/>
              </a:tabLst>
            </a:pPr>
            <a:r>
              <a:rPr lang="de-DE" altLang="de-DE" sz="1400" dirty="0" smtClean="0">
                <a:solidFill>
                  <a:srgbClr val="000000"/>
                </a:solidFill>
                <a:latin typeface="Consolas" pitchFamily="49" charset="0"/>
              </a:rPr>
              <a:t>	</a:t>
            </a:r>
          </a:p>
          <a:p>
            <a:pPr lvl="0" algn="l">
              <a:buSzTx/>
              <a:tabLst>
                <a:tab pos="174625" algn="l"/>
              </a:tabLst>
            </a:pPr>
            <a:endParaRPr lang="de-DE" altLang="de-DE" sz="1400" dirty="0" smtClean="0">
              <a:solidFill>
                <a:srgbClr val="000000"/>
              </a:solidFill>
              <a:latin typeface="Consolas" pitchFamily="49" charset="0"/>
            </a:endParaRPr>
          </a:p>
          <a:p>
            <a:pPr lvl="0" algn="l">
              <a:buSzTx/>
              <a:tabLst>
                <a:tab pos="174625" algn="l"/>
              </a:tabLst>
            </a:pP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dirty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dirty="0" err="1">
                <a:solidFill>
                  <a:srgbClr val="000000"/>
                </a:solidFill>
                <a:latin typeface="Consolas" pitchFamily="49" charset="0"/>
              </a:rPr>
              <a:t>logger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.*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fp3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)(</a:t>
            </a:r>
            <a:r>
              <a:rPr lang="de-DE" altLang="de-DE" sz="1400" smtClean="0">
                <a:solidFill>
                  <a:srgbClr val="2A00FF"/>
                </a:solidFill>
                <a:latin typeface="Consolas" pitchFamily="49" charset="0"/>
              </a:rPr>
              <a:t>"bar"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); </a:t>
            </a:r>
            <a:r>
              <a:rPr lang="de-DE" altLang="de-DE" sz="1400" dirty="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400" dirty="0" err="1">
                <a:solidFill>
                  <a:srgbClr val="3F7F5F"/>
                </a:solidFill>
                <a:latin typeface="Consolas" pitchFamily="49" charset="0"/>
              </a:rPr>
              <a:t>user</a:t>
            </a:r>
            <a:r>
              <a:rPr lang="de-DE" altLang="de-DE" sz="1400" dirty="0">
                <a:solidFill>
                  <a:srgbClr val="3F7F5F"/>
                </a:solidFill>
                <a:latin typeface="Consolas" pitchFamily="49" charset="0"/>
              </a:rPr>
              <a:t>:~ /$ </a:t>
            </a:r>
            <a:r>
              <a:rPr lang="de-DE" altLang="de-DE" sz="1400" dirty="0" smtClean="0">
                <a:solidFill>
                  <a:srgbClr val="3F7F5F"/>
                </a:solidFill>
                <a:latin typeface="Consolas" pitchFamily="49" charset="0"/>
              </a:rPr>
              <a:t>bar</a:t>
            </a:r>
          </a:p>
          <a:p>
            <a:pPr lvl="0" algn="l">
              <a:buSzTx/>
              <a:tabLst>
                <a:tab pos="174625" algn="l"/>
              </a:tabLst>
            </a:pPr>
            <a:endParaRPr lang="de-DE" sz="1400" dirty="0">
              <a:solidFill>
                <a:srgbClr val="3F7F5F"/>
              </a:solidFill>
              <a:latin typeface="Consolas" pitchFamily="49" charset="0"/>
              <a:ea typeface="Lucida Sans Unicode" pitchFamily="34" charset="0"/>
              <a:cs typeface="Lucida Sans Unicode" pitchFamily="34" charset="0"/>
            </a:endParaRPr>
          </a:p>
          <a:p>
            <a:pPr lvl="0" algn="l">
              <a:buSzTx/>
              <a:tabLst>
                <a:tab pos="174625" algn="l"/>
              </a:tabLst>
            </a:pPr>
            <a:r>
              <a:rPr lang="en-US" altLang="de-DE" sz="1400" dirty="0" smtClean="0">
                <a:solidFill>
                  <a:srgbClr val="644632"/>
                </a:solidFill>
                <a:latin typeface="Consolas" pitchFamily="49" charset="0"/>
              </a:rPr>
              <a:t>}</a:t>
            </a:r>
            <a:endParaRPr lang="de-DE" sz="1400" dirty="0">
              <a:solidFill>
                <a:srgbClr val="000000"/>
              </a:solidFill>
              <a:latin typeface="Consolas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4" name="Abgerundete rechteckige Legende 13"/>
          <p:cNvSpPr/>
          <p:nvPr/>
        </p:nvSpPr>
        <p:spPr>
          <a:xfrm>
            <a:off x="6152363" y="1884820"/>
            <a:ext cx="2232025" cy="717550"/>
          </a:xfrm>
          <a:prstGeom prst="wedgeRoundRectCallout">
            <a:avLst>
              <a:gd name="adj1" fmla="val -213245"/>
              <a:gd name="adj2" fmla="val 5170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Normale Methode einer Klasse</a:t>
            </a:r>
          </a:p>
        </p:txBody>
      </p:sp>
      <p:sp>
        <p:nvSpPr>
          <p:cNvPr id="15" name="Abgerundete rechteckige Legende 14"/>
          <p:cNvSpPr/>
          <p:nvPr/>
        </p:nvSpPr>
        <p:spPr>
          <a:xfrm>
            <a:off x="4372071" y="3320517"/>
            <a:ext cx="3167003" cy="717550"/>
          </a:xfrm>
          <a:prstGeom prst="wedgeRoundRectCallout">
            <a:avLst>
              <a:gd name="adj1" fmla="val -75110"/>
              <a:gd name="adj2" fmla="val 6547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 smtClean="0">
                <a:solidFill>
                  <a:schemeClr val="bg1"/>
                </a:solidFill>
              </a:rPr>
              <a:t>Methodenzeiger sind </a:t>
            </a:r>
            <a:r>
              <a:rPr lang="de-DE" b="1" dirty="0" smtClean="0">
                <a:solidFill>
                  <a:schemeClr val="bg1"/>
                </a:solidFill>
              </a:rPr>
              <a:t>spezielle </a:t>
            </a:r>
            <a:r>
              <a:rPr lang="de-DE" b="1" dirty="0" err="1" smtClean="0">
                <a:solidFill>
                  <a:schemeClr val="bg1"/>
                </a:solidFill>
              </a:rPr>
              <a:t>Funktionszeiger</a:t>
            </a:r>
            <a:endParaRPr lang="de-DE" b="1" dirty="0">
              <a:solidFill>
                <a:schemeClr val="bg1"/>
              </a:solidFill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4597406" y="4502898"/>
            <a:ext cx="4503738" cy="717550"/>
          </a:xfrm>
          <a:prstGeom prst="wedgeRoundRectCallout">
            <a:avLst>
              <a:gd name="adj1" fmla="val -103521"/>
              <a:gd name="adj2" fmla="val -3359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Beim Zeiger auf Methoden muss die </a:t>
            </a:r>
            <a:r>
              <a:rPr lang="de-DE" b="1" dirty="0">
                <a:solidFill>
                  <a:schemeClr val="bg1"/>
                </a:solidFill>
              </a:rPr>
              <a:t>Klasse </a:t>
            </a:r>
            <a:r>
              <a:rPr lang="de-DE" b="1">
                <a:solidFill>
                  <a:schemeClr val="bg1"/>
                </a:solidFill>
              </a:rPr>
              <a:t>als </a:t>
            </a:r>
            <a:r>
              <a:rPr lang="de-DE" b="1" smtClean="0">
                <a:solidFill>
                  <a:schemeClr val="bg1"/>
                </a:solidFill>
              </a:rPr>
              <a:t>"Scope" </a:t>
            </a:r>
            <a:r>
              <a:rPr lang="de-DE" dirty="0">
                <a:solidFill>
                  <a:schemeClr val="bg1"/>
                </a:solidFill>
              </a:rPr>
              <a:t>angegeben werden</a:t>
            </a:r>
          </a:p>
        </p:txBody>
      </p:sp>
      <p:sp>
        <p:nvSpPr>
          <p:cNvPr id="17" name="Abgerundete rechteckige Legende 16"/>
          <p:cNvSpPr/>
          <p:nvPr/>
        </p:nvSpPr>
        <p:spPr>
          <a:xfrm>
            <a:off x="5955573" y="5473696"/>
            <a:ext cx="3096964" cy="619599"/>
          </a:xfrm>
          <a:prstGeom prst="wedgeRoundRectCallout">
            <a:avLst>
              <a:gd name="adj1" fmla="val -104512"/>
              <a:gd name="adj2" fmla="val -4891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Aufruf </a:t>
            </a:r>
            <a:r>
              <a:rPr lang="de-DE" b="1" dirty="0">
                <a:solidFill>
                  <a:schemeClr val="bg1"/>
                </a:solidFill>
              </a:rPr>
              <a:t>nur </a:t>
            </a:r>
            <a:r>
              <a:rPr lang="de-DE" dirty="0">
                <a:solidFill>
                  <a:schemeClr val="bg1"/>
                </a:solidFill>
              </a:rPr>
              <a:t>mit einer Instanz der </a:t>
            </a:r>
            <a:r>
              <a:rPr lang="de-DE" dirty="0" smtClean="0">
                <a:solidFill>
                  <a:schemeClr val="bg1"/>
                </a:solidFill>
              </a:rPr>
              <a:t>Klasse möglich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5924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C++-FAQ (</a:t>
            </a:r>
            <a:r>
              <a:rPr lang="en-US">
                <a:solidFill>
                  <a:schemeClr val="accent2"/>
                </a:solidFill>
                <a:hlinkClick r:id="rId2"/>
              </a:rPr>
              <a:t>https://isocpp.org/wiki/faq</a:t>
            </a:r>
            <a:r>
              <a:rPr lang="en-US" smtClean="0">
                <a:solidFill>
                  <a:schemeClr val="accent2"/>
                </a:solidFill>
                <a:hlinkClick r:id="rId2"/>
              </a:rPr>
              <a:t>/</a:t>
            </a:r>
            <a:r>
              <a:rPr lang="en-US" smtClean="0"/>
              <a:t>)</a:t>
            </a:r>
            <a:endParaRPr lang="en-US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319" y="1591599"/>
            <a:ext cx="3888432" cy="3992884"/>
          </a:xfrm>
          <a:prstGeom prst="rect">
            <a:avLst/>
          </a:prstGeom>
        </p:spPr>
      </p:pic>
      <p:sp>
        <p:nvSpPr>
          <p:cNvPr id="8" name="Abgerundete rechteckige Legende 7"/>
          <p:cNvSpPr/>
          <p:nvPr/>
        </p:nvSpPr>
        <p:spPr>
          <a:xfrm>
            <a:off x="4932040" y="3356992"/>
            <a:ext cx="3597275" cy="822325"/>
          </a:xfrm>
          <a:prstGeom prst="wedgeRoundRectCallout">
            <a:avLst>
              <a:gd name="adj1" fmla="val -110356"/>
              <a:gd name="adj2" fmla="val 1881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 smtClean="0">
                <a:solidFill>
                  <a:schemeClr val="bg1"/>
                </a:solidFill>
              </a:rPr>
              <a:t>Learning C++ </a:t>
            </a:r>
            <a:r>
              <a:rPr lang="de-DE" b="1" dirty="0" err="1" smtClean="0">
                <a:solidFill>
                  <a:schemeClr val="bg1"/>
                </a:solidFill>
              </a:rPr>
              <a:t>if</a:t>
            </a:r>
            <a:r>
              <a:rPr lang="de-DE" b="1" dirty="0" smtClean="0">
                <a:solidFill>
                  <a:schemeClr val="bg1"/>
                </a:solidFill>
              </a:rPr>
              <a:t> </a:t>
            </a:r>
            <a:r>
              <a:rPr lang="de-DE" b="1" dirty="0" err="1" smtClean="0">
                <a:solidFill>
                  <a:schemeClr val="bg1"/>
                </a:solidFill>
              </a:rPr>
              <a:t>you</a:t>
            </a:r>
            <a:r>
              <a:rPr lang="de-DE" b="1" dirty="0" smtClean="0">
                <a:solidFill>
                  <a:schemeClr val="bg1"/>
                </a:solidFill>
              </a:rPr>
              <a:t> </a:t>
            </a:r>
            <a:r>
              <a:rPr lang="de-DE" b="1" dirty="0" err="1" smtClean="0">
                <a:solidFill>
                  <a:schemeClr val="bg1"/>
                </a:solidFill>
              </a:rPr>
              <a:t>already</a:t>
            </a:r>
            <a:r>
              <a:rPr lang="de-DE" b="1" dirty="0" smtClean="0">
                <a:solidFill>
                  <a:schemeClr val="bg1"/>
                </a:solidFill>
              </a:rPr>
              <a:t> </a:t>
            </a:r>
            <a:r>
              <a:rPr lang="de-DE" b="1" dirty="0" err="1" smtClean="0">
                <a:solidFill>
                  <a:schemeClr val="bg1"/>
                </a:solidFill>
              </a:rPr>
              <a:t>know</a:t>
            </a:r>
            <a:r>
              <a:rPr lang="de-DE" b="1" dirty="0" smtClean="0">
                <a:solidFill>
                  <a:schemeClr val="bg1"/>
                </a:solidFill>
              </a:rPr>
              <a:t> […] Java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4926692" y="4762158"/>
            <a:ext cx="3597275" cy="822325"/>
          </a:xfrm>
          <a:prstGeom prst="wedgeRoundRectCallout">
            <a:avLst>
              <a:gd name="adj1" fmla="val -132174"/>
              <a:gd name="adj2" fmla="val 1232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 err="1" smtClean="0">
                <a:solidFill>
                  <a:schemeClr val="bg1"/>
                </a:solidFill>
              </a:rPr>
              <a:t>Const</a:t>
            </a:r>
            <a:r>
              <a:rPr lang="de-DE" b="1" dirty="0" smtClean="0">
                <a:solidFill>
                  <a:schemeClr val="bg1"/>
                </a:solidFill>
              </a:rPr>
              <a:t> Correctness,</a:t>
            </a:r>
          </a:p>
          <a:p>
            <a:pPr>
              <a:defRPr/>
            </a:pPr>
            <a:r>
              <a:rPr lang="de-DE" b="1" dirty="0" smtClean="0">
                <a:solidFill>
                  <a:schemeClr val="bg1"/>
                </a:solidFill>
              </a:rPr>
              <a:t>Referenzen,…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9790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smtClean="0"/>
              <a:t>Methodenzeiger: Syntax</a:t>
            </a:r>
          </a:p>
        </p:txBody>
      </p:sp>
      <p:sp>
        <p:nvSpPr>
          <p:cNvPr id="28675" name="Rechteck 3"/>
          <p:cNvSpPr>
            <a:spLocks noChangeArrowheads="1"/>
          </p:cNvSpPr>
          <p:nvPr/>
        </p:nvSpPr>
        <p:spPr bwMode="auto">
          <a:xfrm>
            <a:off x="19056" y="2767748"/>
            <a:ext cx="9145264" cy="750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 dirty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2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2200" b="0" dirty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2200" dirty="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2200" dirty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2200" b="0" dirty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2200" b="0" dirty="0">
                <a:solidFill>
                  <a:srgbClr val="000000"/>
                </a:solidFill>
                <a:latin typeface="Consolas" pitchFamily="49" charset="0"/>
              </a:rPr>
              <a:t>fp1)(</a:t>
            </a:r>
            <a:r>
              <a:rPr lang="de-DE" altLang="de-DE" sz="2200" b="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2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2200" b="0" dirty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2200" b="0" dirty="0">
                <a:solidFill>
                  <a:srgbClr val="000000"/>
                </a:solidFill>
                <a:latin typeface="Consolas" pitchFamily="49" charset="0"/>
              </a:rPr>
              <a:t>&amp;) </a:t>
            </a:r>
            <a:r>
              <a:rPr lang="de-DE" altLang="de-DE" sz="2200" b="0" dirty="0" smtClean="0">
                <a:solidFill>
                  <a:srgbClr val="000000"/>
                </a:solidFill>
                <a:latin typeface="Consolas" pitchFamily="49" charset="0"/>
              </a:rPr>
              <a:t>=</a:t>
            </a:r>
            <a:br>
              <a:rPr lang="de-DE" altLang="de-DE" sz="2200" b="0" dirty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2200" b="0" dirty="0" smtClean="0">
                <a:solidFill>
                  <a:srgbClr val="000000"/>
                </a:solidFill>
                <a:latin typeface="Consolas" pitchFamily="49" charset="0"/>
              </a:rPr>
              <a:t>											</a:t>
            </a:r>
            <a:r>
              <a:rPr lang="de-DE" altLang="de-DE" sz="2400" dirty="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2400" dirty="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2400" b="0" dirty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2400" b="0" dirty="0" err="1">
                <a:solidFill>
                  <a:srgbClr val="000000"/>
                </a:solidFill>
                <a:latin typeface="Consolas" pitchFamily="49" charset="0"/>
              </a:rPr>
              <a:t>print</a:t>
            </a:r>
            <a:r>
              <a:rPr lang="de-DE" altLang="de-DE" sz="2200" b="0" dirty="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2200" b="0" dirty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5" name="Abgerundete rechteckige Legende 4"/>
          <p:cNvSpPr/>
          <p:nvPr/>
        </p:nvSpPr>
        <p:spPr>
          <a:xfrm>
            <a:off x="126560" y="3421146"/>
            <a:ext cx="1944464" cy="717550"/>
          </a:xfrm>
          <a:prstGeom prst="wedgeRoundRectCallout">
            <a:avLst>
              <a:gd name="adj1" fmla="val -28809"/>
              <a:gd name="adj2" fmla="val -9041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Typ des </a:t>
            </a:r>
            <a:r>
              <a:rPr lang="de-DE" b="1" dirty="0">
                <a:solidFill>
                  <a:schemeClr val="bg1"/>
                </a:solidFill>
              </a:rPr>
              <a:t>Rückgabewerts</a:t>
            </a:r>
          </a:p>
        </p:txBody>
      </p:sp>
      <p:sp>
        <p:nvSpPr>
          <p:cNvPr id="6" name="Abgerundete rechteckige Legende 5"/>
          <p:cNvSpPr/>
          <p:nvPr/>
        </p:nvSpPr>
        <p:spPr>
          <a:xfrm>
            <a:off x="2212709" y="3429000"/>
            <a:ext cx="2795587" cy="1157288"/>
          </a:xfrm>
          <a:prstGeom prst="wedgeRoundRectCallout">
            <a:avLst>
              <a:gd name="adj1" fmla="val -6532"/>
              <a:gd name="adj2" fmla="val -7769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>
                <a:solidFill>
                  <a:schemeClr val="bg1"/>
                </a:solidFill>
              </a:rPr>
              <a:t>Zeigertyp</a:t>
            </a:r>
            <a:r>
              <a:rPr lang="de-DE" dirty="0">
                <a:solidFill>
                  <a:schemeClr val="bg1"/>
                </a:solidFill>
              </a:rPr>
              <a:t>, Klammern sind notwendig um Rückgabetyp und Zeiger auseinanderzuhalten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4992520" y="1640744"/>
            <a:ext cx="2970213" cy="868363"/>
          </a:xfrm>
          <a:prstGeom prst="wedgeRoundRectCallout">
            <a:avLst>
              <a:gd name="adj1" fmla="val -29861"/>
              <a:gd name="adj2" fmla="val 8649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Liste der </a:t>
            </a:r>
            <a:r>
              <a:rPr lang="de-DE" b="1" dirty="0">
                <a:solidFill>
                  <a:schemeClr val="bg1"/>
                </a:solidFill>
              </a:rPr>
              <a:t>Parametertypen</a:t>
            </a:r>
            <a:r>
              <a:rPr lang="de-DE" dirty="0">
                <a:solidFill>
                  <a:schemeClr val="bg1"/>
                </a:solidFill>
              </a:rPr>
              <a:t> der Funktionen, auf die gezeigt werden soll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5670556" y="3723785"/>
            <a:ext cx="3168650" cy="461201"/>
          </a:xfrm>
          <a:prstGeom prst="wedgeRoundRectCallout">
            <a:avLst>
              <a:gd name="adj1" fmla="val -27905"/>
              <a:gd name="adj2" fmla="val -10784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>
                <a:solidFill>
                  <a:schemeClr val="bg1"/>
                </a:solidFill>
              </a:rPr>
              <a:t>Adresse der </a:t>
            </a:r>
            <a:r>
              <a:rPr lang="de-DE" b="1" dirty="0" smtClean="0">
                <a:solidFill>
                  <a:schemeClr val="bg1"/>
                </a:solidFill>
              </a:rPr>
              <a:t>Methode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2574831" y="1640744"/>
            <a:ext cx="2071342" cy="868363"/>
          </a:xfrm>
          <a:prstGeom prst="wedgeRoundRectCallout">
            <a:avLst>
              <a:gd name="adj1" fmla="val 7693"/>
              <a:gd name="adj2" fmla="val 8649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 smtClean="0">
                <a:solidFill>
                  <a:schemeClr val="bg1"/>
                </a:solidFill>
              </a:rPr>
              <a:t>Name der Variable</a:t>
            </a:r>
            <a:endParaRPr lang="de-DE" b="1" dirty="0">
              <a:solidFill>
                <a:schemeClr val="bg1"/>
              </a:solidFill>
            </a:endParaRPr>
          </a:p>
        </p:txBody>
      </p:sp>
      <p:sp>
        <p:nvSpPr>
          <p:cNvPr id="10" name="Abgerundete rechteckige Legende 9"/>
          <p:cNvSpPr/>
          <p:nvPr/>
        </p:nvSpPr>
        <p:spPr>
          <a:xfrm>
            <a:off x="377831" y="1640744"/>
            <a:ext cx="2071342" cy="868363"/>
          </a:xfrm>
          <a:prstGeom prst="wedgeRoundRectCallout">
            <a:avLst>
              <a:gd name="adj1" fmla="val 9164"/>
              <a:gd name="adj2" fmla="val 8766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 smtClean="0">
                <a:solidFill>
                  <a:schemeClr val="bg1"/>
                </a:solidFill>
              </a:rPr>
              <a:t>Klasse der Methode</a:t>
            </a:r>
            <a:endParaRPr lang="de-DE" b="1" dirty="0">
              <a:solidFill>
                <a:schemeClr val="bg1"/>
              </a:solidFill>
            </a:endParaRPr>
          </a:p>
        </p:txBody>
      </p:sp>
      <p:sp>
        <p:nvSpPr>
          <p:cNvPr id="2" name="Rechteck 1"/>
          <p:cNvSpPr/>
          <p:nvPr/>
        </p:nvSpPr>
        <p:spPr>
          <a:xfrm>
            <a:off x="48044" y="4959001"/>
            <a:ext cx="4572000" cy="1666482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l">
              <a:buSzTx/>
              <a:tabLst>
                <a:tab pos="174625" algn="l"/>
              </a:tabLst>
            </a:pPr>
            <a:r>
              <a:rPr lang="de-DE" altLang="de-DE" sz="2200" dirty="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2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2200" dirty="0" err="1">
                <a:solidFill>
                  <a:srgbClr val="000000"/>
                </a:solidFill>
                <a:latin typeface="Consolas" pitchFamily="49" charset="0"/>
              </a:rPr>
              <a:t>logger</a:t>
            </a:r>
            <a:r>
              <a:rPr lang="de-DE" altLang="de-DE" sz="2200" dirty="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algn="l">
              <a:buSzTx/>
              <a:tabLst>
                <a:tab pos="174625" algn="l"/>
              </a:tabLst>
            </a:pPr>
            <a:r>
              <a:rPr lang="de-DE" altLang="de-DE" sz="2200" dirty="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2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2200" dirty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2200" dirty="0" err="1" smtClean="0">
                <a:solidFill>
                  <a:srgbClr val="000000"/>
                </a:solidFill>
                <a:latin typeface="Consolas" pitchFamily="49" charset="0"/>
              </a:rPr>
              <a:t>loggerPtr</a:t>
            </a:r>
            <a:r>
              <a:rPr lang="de-DE" altLang="de-DE" sz="2200" dirty="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2200" dirty="0">
              <a:solidFill>
                <a:srgbClr val="000000"/>
              </a:solidFill>
              <a:latin typeface="Consolas" pitchFamily="49" charset="0"/>
            </a:endParaRPr>
          </a:p>
          <a:p>
            <a:pPr lvl="0" algn="l">
              <a:buSzTx/>
              <a:tabLst>
                <a:tab pos="174625" algn="l"/>
              </a:tabLst>
            </a:pPr>
            <a:r>
              <a:rPr lang="de-DE" altLang="de-DE" sz="2200" dirty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2200" dirty="0" err="1">
                <a:solidFill>
                  <a:srgbClr val="000000"/>
                </a:solidFill>
                <a:latin typeface="Consolas" pitchFamily="49" charset="0"/>
              </a:rPr>
              <a:t>logger</a:t>
            </a:r>
            <a:r>
              <a:rPr lang="de-DE" altLang="de-DE" sz="2200" dirty="0">
                <a:solidFill>
                  <a:srgbClr val="000000"/>
                </a:solidFill>
                <a:latin typeface="Consolas" pitchFamily="49" charset="0"/>
              </a:rPr>
              <a:t>.*</a:t>
            </a:r>
            <a:r>
              <a:rPr lang="de-DE" altLang="de-DE" sz="2200">
                <a:solidFill>
                  <a:srgbClr val="000000"/>
                </a:solidFill>
                <a:latin typeface="Consolas" pitchFamily="49" charset="0"/>
              </a:rPr>
              <a:t>fp3</a:t>
            </a: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)(</a:t>
            </a:r>
            <a:r>
              <a:rPr lang="de-DE" altLang="de-DE" sz="2200" smtClean="0">
                <a:solidFill>
                  <a:srgbClr val="2A00FF"/>
                </a:solidFill>
                <a:latin typeface="Consolas" pitchFamily="49" charset="0"/>
              </a:rPr>
              <a:t>"bar"</a:t>
            </a: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);</a:t>
            </a:r>
            <a:endParaRPr lang="de-DE" altLang="de-DE" sz="2200" dirty="0" smtClean="0">
              <a:solidFill>
                <a:srgbClr val="000000"/>
              </a:solidFill>
              <a:latin typeface="Consolas" pitchFamily="49" charset="0"/>
            </a:endParaRPr>
          </a:p>
          <a:p>
            <a:pPr algn="l">
              <a:buSzTx/>
              <a:tabLst>
                <a:tab pos="174625" algn="l"/>
              </a:tabLst>
            </a:pPr>
            <a:r>
              <a:rPr lang="de-DE" altLang="de-DE" sz="220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2200" dirty="0" err="1" smtClean="0">
                <a:solidFill>
                  <a:srgbClr val="000000"/>
                </a:solidFill>
                <a:latin typeface="Consolas" pitchFamily="49" charset="0"/>
              </a:rPr>
              <a:t>loggerPtr</a:t>
            </a:r>
            <a:r>
              <a:rPr lang="de-DE" altLang="de-DE" sz="2200" dirty="0" smtClean="0">
                <a:solidFill>
                  <a:srgbClr val="000000"/>
                </a:solidFill>
                <a:latin typeface="Consolas" pitchFamily="49" charset="0"/>
              </a:rPr>
              <a:t>-&gt;*</a:t>
            </a: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fp3)(</a:t>
            </a:r>
            <a:r>
              <a:rPr lang="de-DE" altLang="de-DE" sz="2200" smtClean="0">
                <a:solidFill>
                  <a:srgbClr val="2A00FF"/>
                </a:solidFill>
                <a:latin typeface="Consolas" pitchFamily="49" charset="0"/>
              </a:rPr>
              <a:t>"bar"</a:t>
            </a: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);</a:t>
            </a:r>
            <a:endParaRPr lang="de-DE" altLang="de-DE" sz="2200" dirty="0">
              <a:solidFill>
                <a:srgbClr val="000000"/>
              </a:solidFill>
              <a:latin typeface="Consolas" pitchFamily="49" charset="0"/>
            </a:endParaRPr>
          </a:p>
          <a:p>
            <a:pPr lvl="0" algn="l">
              <a:buSzTx/>
              <a:tabLst>
                <a:tab pos="174625" algn="l"/>
              </a:tabLst>
            </a:pPr>
            <a:endParaRPr lang="en-US" sz="2200" dirty="0"/>
          </a:p>
        </p:txBody>
      </p:sp>
      <p:sp>
        <p:nvSpPr>
          <p:cNvPr id="11" name="Abgerundete rechteckige Legende 10"/>
          <p:cNvSpPr/>
          <p:nvPr/>
        </p:nvSpPr>
        <p:spPr>
          <a:xfrm>
            <a:off x="4646173" y="5213598"/>
            <a:ext cx="2795587" cy="1157288"/>
          </a:xfrm>
          <a:prstGeom prst="wedgeRoundRectCallout">
            <a:avLst>
              <a:gd name="adj1" fmla="val -90484"/>
              <a:gd name="adj2" fmla="val 219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 smtClean="0">
                <a:solidFill>
                  <a:schemeClr val="bg1"/>
                </a:solidFill>
              </a:rPr>
              <a:t>Aufruf über </a:t>
            </a:r>
            <a:r>
              <a:rPr lang="de-DE" b="1" dirty="0" err="1" smtClean="0">
                <a:solidFill>
                  <a:schemeClr val="bg1"/>
                </a:solidFill>
              </a:rPr>
              <a:t>Dereferenzierung</a:t>
            </a:r>
            <a:r>
              <a:rPr lang="de-DE" b="1" dirty="0" smtClean="0">
                <a:solidFill>
                  <a:schemeClr val="bg1"/>
                </a:solidFill>
              </a:rPr>
              <a:t> des Methodenzeigers</a:t>
            </a:r>
            <a:endParaRPr lang="de-DE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7764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/>
          <p:cNvSpPr txBox="1"/>
          <p:nvPr/>
        </p:nvSpPr>
        <p:spPr>
          <a:xfrm>
            <a:off x="179512" y="1573324"/>
            <a:ext cx="7590539" cy="53587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b="1" dirty="0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 dirty="0">
                <a:solidFill>
                  <a:srgbClr val="005032"/>
                </a:solidFill>
                <a:latin typeface="Courier New" panose="02070309020205020404" pitchFamily="49" charset="0"/>
              </a:rPr>
              <a:t>C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b="1" dirty="0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dirty="0" smtClean="0">
                <a:solidFill>
                  <a:srgbClr val="7F0055"/>
                </a:solidFill>
                <a:latin typeface="Courier New" panose="02070309020205020404" pitchFamily="49" charset="0"/>
              </a:rPr>
              <a:t>template</a:t>
            </a:r>
            <a:r>
              <a:rPr lang="en-US" sz="16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&lt;</a:t>
            </a:r>
            <a:r>
              <a:rPr lang="de-DE" altLang="de-DE" sz="1600" dirty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en-US" sz="16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 dirty="0">
                <a:solidFill>
                  <a:srgbClr val="644632"/>
                </a:solidFill>
                <a:latin typeface="Courier New" panose="02070309020205020404" pitchFamily="49" charset="0"/>
              </a:rPr>
              <a:t>S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&gt;</a:t>
            </a: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dirty="0">
                <a:solidFill>
                  <a:srgbClr val="7F0055"/>
                </a:solidFill>
                <a:latin typeface="Courier New" panose="02070309020205020404" pitchFamily="49" charset="0"/>
              </a:rPr>
              <a:t>void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print(</a:t>
            </a:r>
            <a:r>
              <a:rPr lang="en-US" sz="1600" b="1" dirty="0" err="1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 dirty="0">
                <a:solidFill>
                  <a:srgbClr val="644632"/>
                </a:solidFill>
                <a:latin typeface="Courier New" panose="02070309020205020404" pitchFamily="49" charset="0"/>
              </a:rPr>
              <a:t>S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&amp; s) </a:t>
            </a:r>
            <a:r>
              <a:rPr lang="en-US" sz="16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{ /* ... */}</a:t>
            </a:r>
            <a:endParaRPr lang="en-US" sz="1600" dirty="0">
              <a:latin typeface="Courier New" panose="02070309020205020404" pitchFamily="49" charset="0"/>
            </a:endParaRP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dirty="0">
                <a:solidFill>
                  <a:srgbClr val="7F0055"/>
                </a:solidFill>
                <a:latin typeface="Courier New" panose="02070309020205020404" pitchFamily="49" charset="0"/>
              </a:rPr>
              <a:t>void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validateAges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600" b="1" dirty="0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a) </a:t>
            </a:r>
            <a:r>
              <a:rPr lang="en-US" sz="16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{ /* 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... */}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  <a:endParaRPr lang="en-US" sz="16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endParaRPr lang="en-US" sz="1600" dirty="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b="1" dirty="0" smtClean="0">
                <a:solidFill>
                  <a:srgbClr val="7F0055"/>
                </a:solidFill>
                <a:latin typeface="Courier New" panose="02070309020205020404" pitchFamily="49" charset="0"/>
              </a:rPr>
              <a:t>template</a:t>
            </a:r>
            <a:r>
              <a:rPr lang="en-US" sz="16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&lt;</a:t>
            </a:r>
            <a:r>
              <a:rPr lang="en-US" sz="1600" b="1" dirty="0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typename</a:t>
            </a:r>
            <a:r>
              <a:rPr lang="en-US" sz="16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 dirty="0" smtClean="0">
                <a:solidFill>
                  <a:srgbClr val="644632"/>
                </a:solidFill>
                <a:latin typeface="Courier New" panose="02070309020205020404" pitchFamily="49" charset="0"/>
              </a:rPr>
              <a:t>C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sz="1600" b="1" dirty="0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typename</a:t>
            </a:r>
            <a:r>
              <a:rPr lang="en-US" sz="16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 dirty="0">
                <a:solidFill>
                  <a:srgbClr val="644632"/>
                </a:solidFill>
                <a:latin typeface="Courier New" panose="02070309020205020404" pitchFamily="49" charset="0"/>
              </a:rPr>
              <a:t>F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sz="1600" b="1" dirty="0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typename</a:t>
            </a:r>
            <a:r>
              <a:rPr lang="en-US" sz="16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 dirty="0">
                <a:solidFill>
                  <a:srgbClr val="644632"/>
                </a:solidFill>
                <a:latin typeface="Courier New" panose="02070309020205020404" pitchFamily="49" charset="0"/>
              </a:rPr>
              <a:t>T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&gt;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b="1" dirty="0">
                <a:solidFill>
                  <a:srgbClr val="7F0055"/>
                </a:solidFill>
                <a:latin typeface="Courier New" panose="02070309020205020404" pitchFamily="49" charset="0"/>
              </a:rPr>
              <a:t>void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applyToSequence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600" b="1" dirty="0">
                <a:solidFill>
                  <a:srgbClr val="644632"/>
                </a:solidFill>
                <a:latin typeface="Courier New" panose="02070309020205020404" pitchFamily="49" charset="0"/>
              </a:rPr>
              <a:t>C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object, </a:t>
            </a:r>
            <a:r>
              <a:rPr lang="en-US" sz="1600" b="1" dirty="0">
                <a:solidFill>
                  <a:srgbClr val="644632"/>
                </a:solidFill>
                <a:latin typeface="Courier New" panose="02070309020205020404" pitchFamily="49" charset="0"/>
              </a:rPr>
              <a:t>F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method, </a:t>
            </a:r>
            <a:r>
              <a:rPr lang="en-US" sz="1600" b="1" dirty="0">
                <a:solidFill>
                  <a:srgbClr val="644632"/>
                </a:solidFill>
                <a:latin typeface="Courier New" panose="02070309020205020404" pitchFamily="49" charset="0"/>
              </a:rPr>
              <a:t>T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* begin, </a:t>
            </a:r>
            <a:r>
              <a:rPr lang="en-US" sz="1600" b="1" dirty="0">
                <a:solidFill>
                  <a:srgbClr val="644632"/>
                </a:solidFill>
                <a:latin typeface="Courier New" panose="02070309020205020404" pitchFamily="49" charset="0"/>
              </a:rPr>
              <a:t>T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* end) {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b="1" dirty="0" smtClean="0">
                <a:solidFill>
                  <a:srgbClr val="7F0055"/>
                </a:solidFill>
                <a:latin typeface="Courier New" panose="02070309020205020404" pitchFamily="49" charset="0"/>
              </a:rPr>
              <a:t>	while</a:t>
            </a:r>
            <a:r>
              <a:rPr lang="en-US" sz="16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(begin != end)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		(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object.*method)(*begin++);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endParaRPr lang="en-US" sz="1600" dirty="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b="1" dirty="0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main() {</a:t>
            </a: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pt-BR" sz="1600" b="1" dirty="0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pt-BR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n[] = { -1, 20, 33, 120 };</a:t>
            </a: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applyToSequence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(print&lt;</a:t>
            </a:r>
            <a:r>
              <a:rPr lang="en-US" sz="1600" b="1" dirty="0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&gt;, n, n + 4);</a:t>
            </a: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applyToSequence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validateAges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, n, n + 4);</a:t>
            </a: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endParaRPr lang="en-US" sz="1600" dirty="0">
              <a:latin typeface="Courier New" panose="02070309020205020404" pitchFamily="49" charset="0"/>
            </a:endParaRP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fr-FR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applyToSequence</a:t>
            </a:r>
            <a:r>
              <a:rPr lang="fr-FR" sz="16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fr-FR" sz="1600" dirty="0">
                <a:solidFill>
                  <a:srgbClr val="005032"/>
                </a:solidFill>
                <a:latin typeface="Courier New" panose="02070309020205020404" pitchFamily="49" charset="0"/>
              </a:rPr>
              <a:t>C</a:t>
            </a:r>
            <a:r>
              <a:rPr lang="fr-FR" sz="1600" dirty="0">
                <a:solidFill>
                  <a:srgbClr val="000000"/>
                </a:solidFill>
                <a:latin typeface="Courier New" panose="02070309020205020404" pitchFamily="49" charset="0"/>
              </a:rPr>
              <a:t>(), &amp;</a:t>
            </a:r>
            <a:r>
              <a:rPr lang="fr-FR" sz="1600" dirty="0">
                <a:solidFill>
                  <a:srgbClr val="005032"/>
                </a:solidFill>
                <a:latin typeface="Courier New" panose="02070309020205020404" pitchFamily="49" charset="0"/>
              </a:rPr>
              <a:t>C</a:t>
            </a:r>
            <a:r>
              <a:rPr lang="fr-FR" sz="1600" dirty="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fr-FR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print</a:t>
            </a:r>
            <a:r>
              <a:rPr lang="fr-FR" sz="1600" dirty="0">
                <a:solidFill>
                  <a:srgbClr val="000000"/>
                </a:solidFill>
                <a:latin typeface="Courier New" panose="02070309020205020404" pitchFamily="49" charset="0"/>
              </a:rPr>
              <a:t>&lt;</a:t>
            </a:r>
            <a:r>
              <a:rPr lang="fr-FR" sz="1600" b="1" dirty="0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fr-FR" sz="1600" dirty="0">
                <a:solidFill>
                  <a:srgbClr val="000000"/>
                </a:solidFill>
                <a:latin typeface="Courier New" panose="02070309020205020404" pitchFamily="49" charset="0"/>
              </a:rPr>
              <a:t>&gt;,</a:t>
            </a:r>
            <a:r>
              <a:rPr lang="fr-FR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n, n + 4);</a:t>
            </a: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pt-BR" sz="1600" dirty="0">
                <a:solidFill>
                  <a:srgbClr val="000000"/>
                </a:solidFill>
                <a:latin typeface="Courier New" panose="02070309020205020404" pitchFamily="49" charset="0"/>
              </a:rPr>
              <a:t>applyToSequence(</a:t>
            </a:r>
            <a:r>
              <a:rPr lang="pt-BR" sz="1600" dirty="0">
                <a:solidFill>
                  <a:srgbClr val="005032"/>
                </a:solidFill>
                <a:latin typeface="Courier New" panose="02070309020205020404" pitchFamily="49" charset="0"/>
              </a:rPr>
              <a:t>C</a:t>
            </a:r>
            <a:r>
              <a:rPr lang="pt-BR" sz="1600" dirty="0">
                <a:solidFill>
                  <a:srgbClr val="000000"/>
                </a:solidFill>
                <a:latin typeface="Courier New" panose="02070309020205020404" pitchFamily="49" charset="0"/>
              </a:rPr>
              <a:t>(), &amp;</a:t>
            </a:r>
            <a:r>
              <a:rPr lang="pt-BR" sz="1600" dirty="0">
                <a:solidFill>
                  <a:srgbClr val="005032"/>
                </a:solidFill>
                <a:latin typeface="Courier New" panose="02070309020205020404" pitchFamily="49" charset="0"/>
              </a:rPr>
              <a:t>C</a:t>
            </a:r>
            <a:r>
              <a:rPr lang="pt-BR" sz="1600" dirty="0">
                <a:solidFill>
                  <a:srgbClr val="000000"/>
                </a:solidFill>
                <a:latin typeface="Courier New" panose="02070309020205020404" pitchFamily="49" charset="0"/>
              </a:rPr>
              <a:t>::validateAges, n, n + 4);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endParaRPr lang="en-US" sz="1600" dirty="0">
              <a:latin typeface="Courier New" panose="02070309020205020404" pitchFamily="49" charset="0"/>
            </a:endParaRPr>
          </a:p>
          <a:p>
            <a:pPr>
              <a:tabLst>
                <a:tab pos="361950" algn="l"/>
                <a:tab pos="712788" algn="l"/>
                <a:tab pos="1073150" algn="l"/>
              </a:tabLst>
            </a:pPr>
            <a:endParaRPr lang="en-US" sz="1600" dirty="0"/>
          </a:p>
        </p:txBody>
      </p:sp>
      <p:sp>
        <p:nvSpPr>
          <p:cNvPr id="3072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err="1" smtClean="0"/>
              <a:t>Funktionszeiger</a:t>
            </a:r>
            <a:r>
              <a:rPr lang="de-DE" altLang="de-DE" dirty="0" smtClean="0"/>
              <a:t> vs. Methodenzeiger</a:t>
            </a:r>
          </a:p>
        </p:txBody>
      </p:sp>
      <p:sp>
        <p:nvSpPr>
          <p:cNvPr id="10" name="Abgerundete rechteckige Legende 9"/>
          <p:cNvSpPr/>
          <p:nvPr/>
        </p:nvSpPr>
        <p:spPr>
          <a:xfrm>
            <a:off x="5652120" y="2204864"/>
            <a:ext cx="3273425" cy="868362"/>
          </a:xfrm>
          <a:prstGeom prst="wedgeRoundRectCallout">
            <a:avLst>
              <a:gd name="adj1" fmla="val -58110"/>
              <a:gd name="adj2" fmla="val 9302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Zeiger auf </a:t>
            </a:r>
            <a:r>
              <a:rPr lang="de-DE" b="1" dirty="0">
                <a:solidFill>
                  <a:schemeClr val="bg1"/>
                </a:solidFill>
              </a:rPr>
              <a:t>Methoden</a:t>
            </a:r>
            <a:r>
              <a:rPr lang="de-DE" dirty="0">
                <a:solidFill>
                  <a:schemeClr val="bg1"/>
                </a:solidFill>
              </a:rPr>
              <a:t> können nicht auf die gleiche Art und Weise übergeben werden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5887809" y="4595729"/>
            <a:ext cx="2860656" cy="868362"/>
          </a:xfrm>
          <a:prstGeom prst="wedgeRoundRectCallout">
            <a:avLst>
              <a:gd name="adj1" fmla="val -71745"/>
              <a:gd name="adj2" fmla="val 7645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 smtClean="0">
                <a:solidFill>
                  <a:schemeClr val="bg1"/>
                </a:solidFill>
              </a:rPr>
              <a:t>… entsprechend ändert sich der Aufruf.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0186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Exkurs: Automatische Typableitung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Tx/>
              <a:buChar char="-"/>
            </a:pPr>
            <a:r>
              <a:rPr lang="en-US" smtClean="0"/>
              <a:t>C++-Typen können </a:t>
            </a:r>
            <a:r>
              <a:rPr lang="en-US" b="1" smtClean="0"/>
              <a:t>komplex</a:t>
            </a:r>
            <a:r>
              <a:rPr lang="en-US" smtClean="0"/>
              <a:t> werden</a:t>
            </a:r>
          </a:p>
          <a:p>
            <a:pPr marL="692150" lvl="1" indent="-342900">
              <a:buFontTx/>
              <a:buChar char="-"/>
            </a:pP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std::vector&lt;std::string&gt;::const_iterator x = v.begin();</a:t>
            </a:r>
          </a:p>
          <a:p>
            <a:pPr marL="692150" lvl="1" indent="-342900">
              <a:buFontTx/>
              <a:buChar char="-"/>
            </a:pP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const std::string&amp; (*fp)(const std::string&amp;);</a:t>
            </a:r>
          </a:p>
          <a:p>
            <a:pPr marL="692150" lvl="1" indent="-342900">
              <a:buFontTx/>
              <a:buChar char="-"/>
            </a:pPr>
            <a:endParaRPr lang="en-US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indent="-342900">
              <a:buFontTx/>
              <a:buChar char="-"/>
            </a:pPr>
            <a:r>
              <a:rPr lang="en-US" b="1" smtClean="0"/>
              <a:t>Neues Schlüsselwort </a:t>
            </a:r>
            <a:r>
              <a:rPr lang="en-US" b="1">
                <a:latin typeface="Consolas" panose="020B0609020204030204" pitchFamily="49" charset="0"/>
                <a:cs typeface="Consolas" panose="020B0609020204030204" pitchFamily="49" charset="0"/>
              </a:rPr>
              <a:t>auto</a:t>
            </a:r>
            <a:r>
              <a:rPr lang="en-US"/>
              <a:t> </a:t>
            </a:r>
            <a:r>
              <a:rPr lang="en-US" smtClean="0"/>
              <a:t>macht das Leben einfacher</a:t>
            </a:r>
          </a:p>
          <a:p>
            <a:pPr marL="692150" lvl="1" indent="-342900">
              <a:buFontTx/>
              <a:buChar char="-"/>
            </a:pP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auto x = v.begin();</a:t>
            </a:r>
          </a:p>
          <a:p>
            <a:pPr marL="692150" lvl="1" indent="-342900">
              <a:buFontTx/>
              <a:buChar char="-"/>
            </a:pP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for (auto x : v) {std::cout &lt;&lt; x &lt;&lt; std::endl;}</a:t>
            </a:r>
          </a:p>
          <a:p>
            <a:pPr marL="692150" lvl="1" indent="-342900">
              <a:buFontTx/>
              <a:buChar char="-"/>
            </a:pPr>
            <a:endParaRPr lang="en-US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indent="-342900">
              <a:buFontTx/>
              <a:buChar char="-"/>
            </a:pPr>
            <a:r>
              <a:rPr lang="en-US" smtClean="0"/>
              <a:t>In der Klausur aus didaktischen Gründen </a:t>
            </a:r>
            <a:r>
              <a:rPr lang="en-US" b="1" smtClean="0">
                <a:solidFill>
                  <a:srgbClr val="C00000"/>
                </a:solidFill>
              </a:rPr>
              <a:t>verboten</a:t>
            </a:r>
            <a:r>
              <a:rPr lang="en-US" smtClean="0">
                <a:solidFill>
                  <a:srgbClr val="C00000"/>
                </a:solidFill>
              </a:rPr>
              <a:t> </a:t>
            </a:r>
            <a:r>
              <a:rPr lang="en-US" smtClean="0">
                <a:sym typeface="Wingdings" panose="05000000000000000000" pitchFamily="2" charset="2"/>
              </a:rPr>
              <a:t></a:t>
            </a:r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339427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Exkurs: Lambdas (C++11)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4"/>
            <a:ext cx="8640763" cy="4536974"/>
          </a:xfrm>
        </p:spPr>
        <p:txBody>
          <a:bodyPr>
            <a:normAutofit lnSpcReduction="10000"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b="1" smtClean="0"/>
              <a:t>Lambda-Ausdruck</a:t>
            </a:r>
            <a:r>
              <a:rPr lang="en-US" smtClean="0"/>
              <a:t> = anonyme Funktion (ohne zugewiesenen Namen)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b="1" smtClean="0"/>
              <a:t>C++11</a:t>
            </a:r>
            <a:r>
              <a:rPr lang="en-US" smtClean="0"/>
              <a:t>:</a:t>
            </a:r>
          </a:p>
          <a:p>
            <a:pPr marL="692150" lvl="1" indent="-342900">
              <a:buFontTx/>
              <a:buChar char="-"/>
            </a:pPr>
            <a:r>
              <a:rPr lang="en-US"/>
              <a:t>W</a:t>
            </a:r>
            <a:r>
              <a:rPr lang="en-US" smtClean="0"/>
              <a:t>eiterer Mechanismus, um "Verhalten als Parameter zu übergeben"</a:t>
            </a:r>
          </a:p>
          <a:p>
            <a:pPr marL="692150" lvl="1" indent="-342900">
              <a:buFontTx/>
              <a:buChar char="-"/>
            </a:pPr>
            <a:r>
              <a:rPr lang="en-US" smtClean="0"/>
              <a:t>In Kombination mit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auto</a:t>
            </a:r>
            <a:r>
              <a:rPr lang="en-US" smtClean="0"/>
              <a:t> extrem mächtig und zugleich kompakt!</a:t>
            </a:r>
          </a:p>
          <a:p>
            <a:pPr marL="692150" lvl="1" indent="-342900">
              <a:buFontTx/>
              <a:buChar char="-"/>
            </a:pPr>
            <a:r>
              <a:rPr lang="en-US" smtClean="0"/>
              <a:t>Beispiel:</a:t>
            </a:r>
            <a:br>
              <a:rPr lang="en-US" smtClean="0"/>
            </a:b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auto prefix = "Info: ";</a:t>
            </a:r>
            <a:b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auto print = [=] (const std::string &amp;msg) </a:t>
            </a:r>
            <a:b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  {std::cout &lt;&lt; prefix &lt;&lt; msg &lt;&lt; std::endl;}</a:t>
            </a:r>
            <a:b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print("Hello World!"); // Output: Info: Hello World!</a:t>
            </a:r>
          </a:p>
          <a:p>
            <a:pPr marL="692150" lvl="1" indent="-342900">
              <a:buFontTx/>
              <a:buChar char="-"/>
            </a:pPr>
            <a:r>
              <a:rPr lang="en-US"/>
              <a:t>Mittels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[]</a:t>
            </a:r>
            <a:r>
              <a:rPr lang="en-US"/>
              <a:t> kann </a:t>
            </a:r>
            <a:r>
              <a:rPr lang="en-US" smtClean="0"/>
              <a:t>die Variable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prefix</a:t>
            </a:r>
            <a:r>
              <a:rPr lang="en-US" smtClean="0"/>
              <a:t> aus dem Kontext von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-US"/>
              <a:t> </a:t>
            </a:r>
            <a:r>
              <a:rPr lang="en-US" smtClean="0"/>
              <a:t>"</a:t>
            </a:r>
            <a:r>
              <a:rPr lang="en-US" b="1" smtClean="0"/>
              <a:t>eingefangen</a:t>
            </a:r>
            <a:r>
              <a:rPr lang="en-US" smtClean="0"/>
              <a:t>" werden (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[=]</a:t>
            </a:r>
            <a:r>
              <a:rPr lang="en-US" smtClean="0"/>
              <a:t> "by value",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[&amp;]</a:t>
            </a:r>
            <a:r>
              <a:rPr lang="en-US" smtClean="0"/>
              <a:t> "by reference")</a:t>
            </a:r>
          </a:p>
          <a:p>
            <a:pPr marL="692150" lvl="1" indent="-342900">
              <a:buFontTx/>
              <a:buChar char="-"/>
            </a:pPr>
            <a:endParaRPr lang="en-US"/>
          </a:p>
          <a:p>
            <a:pPr marL="342900" indent="-342900">
              <a:buFontTx/>
              <a:buChar char="-"/>
            </a:pPr>
            <a:r>
              <a:rPr lang="en-US" b="1" smtClean="0"/>
              <a:t>In Java seit 1.8</a:t>
            </a:r>
          </a:p>
          <a:p>
            <a:pPr marL="692150" lvl="1" indent="-342900">
              <a:buFontTx/>
              <a:buChar char="-"/>
            </a:pPr>
            <a:r>
              <a:rPr lang="en-US"/>
              <a:t>Beispiel: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Arrays.asList(1,2,3).stream()</a:t>
            </a:r>
            <a:b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	.map(x -&gt; x*x)</a:t>
            </a:r>
            <a:b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	.filter(x -&gt; x &lt; 7).collect(Collectors.toString());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2771800" y="6022136"/>
            <a:ext cx="5940152" cy="6074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smtClean="0"/>
              <a:t>z.B. </a:t>
            </a:r>
            <a:r>
              <a:rPr lang="en-US" sz="1200" smtClean="0">
                <a:hlinkClick r:id="rId2"/>
              </a:rPr>
              <a:t>http</a:t>
            </a:r>
            <a:r>
              <a:rPr lang="en-US" sz="1200">
                <a:hlinkClick r:id="rId2"/>
              </a:rPr>
              <a:t>://www.cprogramming.com/c++11/c++</a:t>
            </a:r>
            <a:r>
              <a:rPr lang="en-US" sz="1200" smtClean="0">
                <a:hlinkClick r:id="rId2"/>
              </a:rPr>
              <a:t>11-lambda-closures.html</a:t>
            </a:r>
            <a:r>
              <a:rPr lang="en-US" sz="1200" smtClean="0"/>
              <a:t> </a:t>
            </a:r>
          </a:p>
          <a:p>
            <a:pPr algn="r"/>
            <a:r>
              <a:rPr lang="en-US" sz="1200"/>
              <a:t>viele Beispiele: </a:t>
            </a:r>
            <a:r>
              <a:rPr lang="en-US" sz="1200">
                <a:hlinkClick r:id="rId3"/>
              </a:rPr>
              <a:t>https://</a:t>
            </a:r>
            <a:r>
              <a:rPr lang="en-US" sz="1200" smtClean="0">
                <a:hlinkClick r:id="rId3"/>
              </a:rPr>
              <a:t>en.wikipedia.org/wiki/Anonymous_function</a:t>
            </a:r>
            <a:endParaRPr lang="en-US" sz="1200" smtClean="0"/>
          </a:p>
          <a:p>
            <a:pPr algn="r"/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116317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Exkurs: Der Fluch des Most Vexing Parse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smtClean="0"/>
              <a:t>Warum</a:t>
            </a:r>
            <a:r>
              <a:rPr lang="en-US" smtClean="0"/>
              <a:t> funktioniert das Folgende nicht?</a:t>
            </a:r>
          </a:p>
          <a:p>
            <a:endParaRPr lang="en-US"/>
          </a:p>
          <a:p>
            <a:endParaRPr lang="en-US" smtClean="0"/>
          </a:p>
          <a:p>
            <a:pPr marL="0" indent="0">
              <a:buNone/>
            </a:pPr>
            <a:endParaRPr lang="en-US" smtClean="0"/>
          </a:p>
          <a:p>
            <a:pPr marL="0" indent="0">
              <a:buNone/>
            </a:pPr>
            <a:endParaRPr lang="en-US" smtClean="0"/>
          </a:p>
          <a:p>
            <a:r>
              <a:rPr lang="en-US" b="1"/>
              <a:t>Fehlermeldung</a:t>
            </a:r>
            <a:r>
              <a:rPr lang="en-US"/>
              <a:t>:</a:t>
            </a:r>
            <a:br>
              <a:rPr lang="en-US"/>
            </a:br>
            <a:r>
              <a:rPr lang="en-US" sz="1200">
                <a:latin typeface="Consolas" panose="020B0609020204030204" pitchFamily="49" charset="0"/>
                <a:cs typeface="Consolas" panose="020B0609020204030204" pitchFamily="49" charset="0"/>
              </a:rPr>
              <a:t>In function 'int main()': 7:7: error: request for member 'floorCount' in 'b', which is of non-class type 'Building</a:t>
            </a:r>
            <a:r>
              <a:rPr lang="en-US" sz="1200" smtClean="0">
                <a:latin typeface="Consolas" panose="020B0609020204030204" pitchFamily="49" charset="0"/>
                <a:cs typeface="Consolas" panose="020B0609020204030204" pitchFamily="49" charset="0"/>
              </a:rPr>
              <a:t>()'</a:t>
            </a:r>
          </a:p>
          <a:p>
            <a:r>
              <a:rPr lang="en-US" b="1" smtClean="0"/>
              <a:t>Grund</a:t>
            </a:r>
            <a:r>
              <a:rPr lang="en-US" smtClean="0"/>
              <a:t>: Der C++-Compiler interpretiert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en-US" smtClean="0"/>
              <a:t> als einen Funktionszeiger, der auf eine parameterlose,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Building</a:t>
            </a:r>
            <a:r>
              <a:rPr lang="en-US" smtClean="0"/>
              <a:t>-zurückgebende Funktion zeigt.</a:t>
            </a:r>
          </a:p>
          <a:p>
            <a:r>
              <a:rPr lang="en-US" b="1" smtClean="0"/>
              <a:t>Lösung:</a:t>
            </a:r>
            <a:r>
              <a:rPr lang="en-US" smtClean="0"/>
              <a:t> Klammern weglassen oder Initialisierungsliste (ab C++11)</a:t>
            </a:r>
            <a:r>
              <a:rPr lang="en-US"/>
              <a:t/>
            </a:r>
            <a:br>
              <a:rPr lang="en-US"/>
            </a:br>
            <a:r>
              <a:rPr lang="en-US"/>
              <a:t/>
            </a:r>
            <a:br>
              <a:rPr lang="en-US"/>
            </a:br>
            <a:endParaRPr lang="en-US"/>
          </a:p>
        </p:txBody>
      </p:sp>
      <p:sp>
        <p:nvSpPr>
          <p:cNvPr id="5" name="Textfeld 4"/>
          <p:cNvSpPr txBox="1"/>
          <p:nvPr/>
        </p:nvSpPr>
        <p:spPr>
          <a:xfrm>
            <a:off x="5220072" y="1556792"/>
            <a:ext cx="2161169" cy="1899339"/>
          </a:xfrm>
          <a:prstGeom prst="foldedCorner">
            <a:avLst>
              <a:gd name="adj" fmla="val 9237"/>
            </a:avLst>
          </a:prstGeom>
          <a:noFill/>
          <a:ln>
            <a:solidFill>
              <a:schemeClr val="tx1"/>
            </a:solidFill>
          </a:ln>
        </p:spPr>
        <p:txBody>
          <a:bodyPr wrap="none" rtlCol="0">
            <a:noAutofit/>
          </a:bodyPr>
          <a:lstStyle/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urier New" panose="02070309020205020404" pitchFamily="49" charset="0"/>
              </a:rPr>
              <a:t>Building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  <a:endParaRPr lang="en-US" sz="1400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int </a:t>
            </a:r>
            <a:r>
              <a:rPr lang="en-US" sz="1400" smtClean="0">
                <a:solidFill>
                  <a:srgbClr val="0000C0"/>
                </a:solidFill>
                <a:latin typeface="Courier New" panose="02070309020205020404" pitchFamily="49" charset="0"/>
              </a:rPr>
              <a:t>floorCount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endParaRPr lang="en-US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endParaRPr lang="en-US" sz="1400" dirty="0">
              <a:latin typeface="Courier New" panose="020703090202050204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main() 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</a:p>
          <a:p>
            <a:pPr algn="l"/>
            <a:r>
              <a:rPr lang="en-US" sz="1400" smtClean="0">
                <a:solidFill>
                  <a:srgbClr val="005032"/>
                </a:solidFill>
                <a:latin typeface="Courier New" panose="02070309020205020404" pitchFamily="49" charset="0"/>
              </a:rPr>
              <a:t>	Building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b();</a:t>
            </a:r>
            <a:endParaRPr lang="en-US" sz="1400" dirty="0">
              <a:latin typeface="Courier New" panose="02070309020205020404" pitchFamily="49" charset="0"/>
            </a:endParaRP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b.</a:t>
            </a:r>
            <a:r>
              <a:rPr lang="en-US" sz="1400" smtClean="0">
                <a:solidFill>
                  <a:srgbClr val="0000C0"/>
                </a:solidFill>
                <a:latin typeface="Courier New" panose="02070309020205020404" pitchFamily="49" charset="0"/>
              </a:rPr>
              <a:t>floorCount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endParaRPr lang="en-US" sz="1400" b="1" dirty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sp>
        <p:nvSpPr>
          <p:cNvPr id="6" name="Rechteck 7"/>
          <p:cNvSpPr>
            <a:spLocks noChangeArrowheads="1"/>
          </p:cNvSpPr>
          <p:nvPr/>
        </p:nvSpPr>
        <p:spPr bwMode="auto">
          <a:xfrm>
            <a:off x="2214563" y="6128226"/>
            <a:ext cx="6534150" cy="26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hlinkClick r:id="rId2"/>
              </a:rPr>
              <a:t>https://</a:t>
            </a:r>
            <a:r>
              <a:rPr lang="de-DE" altLang="de-DE" sz="1200" b="0" smtClean="0">
                <a:hlinkClick r:id="rId2"/>
              </a:rPr>
              <a:t>en.wikipedia.org/wiki/Most_vexing_parse</a:t>
            </a:r>
            <a:r>
              <a:rPr lang="de-DE" altLang="de-DE" sz="1200" b="0" smtClean="0"/>
              <a:t> </a:t>
            </a:r>
            <a:endParaRPr lang="de-DE" altLang="de-DE" sz="1200" b="0" dirty="0"/>
          </a:p>
        </p:txBody>
      </p:sp>
      <p:sp>
        <p:nvSpPr>
          <p:cNvPr id="7" name="Textfeld 6"/>
          <p:cNvSpPr txBox="1"/>
          <p:nvPr/>
        </p:nvSpPr>
        <p:spPr>
          <a:xfrm>
            <a:off x="5220072" y="5104018"/>
            <a:ext cx="2161169" cy="963293"/>
          </a:xfrm>
          <a:prstGeom prst="foldedCorner">
            <a:avLst>
              <a:gd name="adj" fmla="val 9237"/>
            </a:avLst>
          </a:prstGeom>
          <a:noFill/>
          <a:ln>
            <a:solidFill>
              <a:schemeClr val="tx1"/>
            </a:solidFill>
          </a:ln>
        </p:spPr>
        <p:txBody>
          <a:bodyPr wrap="none" rtlCol="0">
            <a:noAutofit/>
          </a:bodyPr>
          <a:lstStyle/>
          <a:p>
            <a:pPr algn="l"/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main() 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</a:p>
          <a:p>
            <a:pPr algn="l"/>
            <a:r>
              <a:rPr lang="en-US" sz="1400" smtClean="0">
                <a:solidFill>
                  <a:srgbClr val="005032"/>
                </a:solidFill>
                <a:latin typeface="Courier New" panose="02070309020205020404" pitchFamily="49" charset="0"/>
              </a:rPr>
              <a:t>	Building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b2;</a:t>
            </a:r>
          </a:p>
          <a:p>
            <a:pPr algn="l"/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	Building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b3{};</a:t>
            </a:r>
          </a:p>
          <a:p>
            <a:pPr algn="l"/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endParaRPr lang="en-US" sz="1400" b="1" dirty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5597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Intermezzo</a:t>
            </a:r>
          </a:p>
        </p:txBody>
      </p:sp>
      <p:sp>
        <p:nvSpPr>
          <p:cNvPr id="32772" name="Textfeld 4"/>
          <p:cNvSpPr txBox="1">
            <a:spLocks noChangeArrowheads="1"/>
          </p:cNvSpPr>
          <p:nvPr/>
        </p:nvSpPr>
        <p:spPr bwMode="auto">
          <a:xfrm>
            <a:off x="395288" y="1987550"/>
            <a:ext cx="4679950" cy="3441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/>
              <a:t>Wieso sind Zeiger auf Funktionen nützlich? </a:t>
            </a:r>
            <a:endParaRPr lang="de-DE" altLang="de-DE" sz="1800" b="0" dirty="0" smtClean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 smtClean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/>
              <a:t>Gibt es auch Nachteile?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dirty="0" smtClean="0"/>
              <a:t>(*) </a:t>
            </a:r>
            <a:r>
              <a:rPr lang="de-DE" altLang="de-DE" sz="1800" b="0" dirty="0" smtClean="0"/>
              <a:t>Sind </a:t>
            </a:r>
            <a:r>
              <a:rPr lang="de-DE" altLang="de-DE" sz="1800" b="0" dirty="0"/>
              <a:t>Zeiger auf Funktionen in C++ genauso flexibel wie </a:t>
            </a:r>
            <a:r>
              <a:rPr lang="de-DE" altLang="de-DE" sz="1800" b="0"/>
              <a:t>richtige </a:t>
            </a:r>
            <a:r>
              <a:rPr lang="de-DE" altLang="de-DE" sz="1800" b="0" smtClean="0"/>
              <a:t>"Zeiger </a:t>
            </a:r>
            <a:r>
              <a:rPr lang="de-DE" altLang="de-DE" sz="1800" b="0"/>
              <a:t>auf </a:t>
            </a:r>
            <a:r>
              <a:rPr lang="de-DE" altLang="de-DE" sz="1800" b="0" smtClean="0"/>
              <a:t>Funktionen" </a:t>
            </a:r>
            <a:r>
              <a:rPr lang="de-DE" altLang="de-DE" sz="1800" b="0" dirty="0"/>
              <a:t>in (funktionalen) Programmiersprachen wie </a:t>
            </a:r>
            <a:r>
              <a:rPr lang="de-DE" altLang="de-DE" sz="1800" b="0" dirty="0" err="1"/>
              <a:t>Scheme</a:t>
            </a:r>
            <a:r>
              <a:rPr lang="de-DE" altLang="de-DE" sz="1800" b="0" dirty="0"/>
              <a:t>/Lisp/</a:t>
            </a:r>
            <a:r>
              <a:rPr lang="de-DE" altLang="de-DE" sz="1800" b="0" dirty="0" err="1"/>
              <a:t>Haskell</a:t>
            </a:r>
            <a:r>
              <a:rPr lang="de-DE" altLang="de-DE" sz="1800" b="0" dirty="0"/>
              <a:t>/Ruby/Python?</a:t>
            </a:r>
          </a:p>
        </p:txBody>
      </p:sp>
    </p:spTree>
    <p:extLst>
      <p:ext uri="{BB962C8B-B14F-4D97-AF65-F5344CB8AC3E}">
        <p14:creationId xmlns:p14="http://schemas.microsoft.com/office/powerpoint/2010/main" val="86803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Zeiger auf Funktionen: Fazit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de-DE" b="0" dirty="0">
                <a:ea typeface="Lucida Sans Unicode" pitchFamily="34" charset="0"/>
                <a:cs typeface="Lucida Sans Unicode" pitchFamily="34" charset="0"/>
              </a:rPr>
              <a:t>Zeiger auf Funktionen ermöglichen einen </a:t>
            </a:r>
            <a:r>
              <a:rPr lang="de-DE" dirty="0">
                <a:ea typeface="Lucida Sans Unicode" pitchFamily="34" charset="0"/>
                <a:cs typeface="Lucida Sans Unicode" pitchFamily="34" charset="0"/>
              </a:rPr>
              <a:t>eher </a:t>
            </a:r>
            <a:r>
              <a:rPr lang="de-DE" b="1" dirty="0">
                <a:ea typeface="Lucida Sans Unicode" pitchFamily="34" charset="0"/>
                <a:cs typeface="Lucida Sans Unicode" pitchFamily="34" charset="0"/>
              </a:rPr>
              <a:t>funktionalen Programmierstil </a:t>
            </a:r>
            <a:r>
              <a:rPr lang="de-DE" b="0" dirty="0">
                <a:ea typeface="Lucida Sans Unicode" pitchFamily="34" charset="0"/>
                <a:cs typeface="Lucida Sans Unicode" pitchFamily="34" charset="0"/>
              </a:rPr>
              <a:t>(ideal für generische </a:t>
            </a:r>
            <a:r>
              <a:rPr lang="de-DE" b="0" dirty="0" smtClean="0">
                <a:ea typeface="Lucida Sans Unicode" pitchFamily="34" charset="0"/>
                <a:cs typeface="Lucida Sans Unicode" pitchFamily="34" charset="0"/>
              </a:rPr>
              <a:t>Algorithmen).</a:t>
            </a:r>
          </a:p>
          <a:p>
            <a:pPr>
              <a:defRPr/>
            </a:pPr>
            <a:endParaRPr lang="de-DE" dirty="0">
              <a:ea typeface="Lucida Sans Unicode" pitchFamily="34" charset="0"/>
              <a:cs typeface="Lucida Sans Unicode" pitchFamily="34" charset="0"/>
            </a:endParaRPr>
          </a:p>
          <a:p>
            <a:pPr>
              <a:defRPr/>
            </a:pPr>
            <a:r>
              <a:rPr lang="de-DE" b="0" dirty="0" smtClean="0">
                <a:ea typeface="Lucida Sans Unicode" pitchFamily="34" charset="0"/>
                <a:cs typeface="Lucida Sans Unicode" pitchFamily="34" charset="0"/>
              </a:rPr>
              <a:t>Mithilfe von Funktionszeigern kann man auch in C Polymorphie erreichen.</a:t>
            </a:r>
            <a:endParaRPr lang="de-DE" b="0" dirty="0">
              <a:ea typeface="Lucida Sans Unicode" pitchFamily="34" charset="0"/>
              <a:cs typeface="Lucida Sans Unicode" pitchFamily="34" charset="0"/>
            </a:endParaRPr>
          </a:p>
          <a:p>
            <a:pPr>
              <a:defRPr/>
            </a:pPr>
            <a:endParaRPr lang="de-DE" b="0" dirty="0">
              <a:ea typeface="Lucida Sans Unicode" pitchFamily="34" charset="0"/>
              <a:cs typeface="Lucida Sans Unicode" pitchFamily="34" charset="0"/>
            </a:endParaRPr>
          </a:p>
          <a:p>
            <a:pPr>
              <a:defRPr/>
            </a:pPr>
            <a:r>
              <a:rPr lang="de-DE" b="0" dirty="0">
                <a:ea typeface="Lucida Sans Unicode" pitchFamily="34" charset="0"/>
                <a:cs typeface="Lucida Sans Unicode" pitchFamily="34" charset="0"/>
              </a:rPr>
              <a:t>In Verbindung mit Templates entsteht typischerweise ein </a:t>
            </a:r>
            <a:r>
              <a:rPr lang="de-DE" b="1" dirty="0">
                <a:ea typeface="Lucida Sans Unicode" pitchFamily="34" charset="0"/>
                <a:cs typeface="Lucida Sans Unicode" pitchFamily="34" charset="0"/>
              </a:rPr>
              <a:t>schlankeres, kompakteres Design</a:t>
            </a:r>
            <a:r>
              <a:rPr lang="de-DE" b="0" dirty="0">
                <a:ea typeface="Lucida Sans Unicode" pitchFamily="34" charset="0"/>
                <a:cs typeface="Lucida Sans Unicode" pitchFamily="34" charset="0"/>
              </a:rPr>
              <a:t> als in Java (reine OO)</a:t>
            </a:r>
          </a:p>
          <a:p>
            <a:pPr>
              <a:defRPr/>
            </a:pPr>
            <a:endParaRPr lang="de-DE" b="0" dirty="0">
              <a:ea typeface="Lucida Sans Unicode" pitchFamily="34" charset="0"/>
              <a:cs typeface="Lucida Sans Unicode" pitchFamily="34" charset="0"/>
            </a:endParaRPr>
          </a:p>
          <a:p>
            <a:pPr>
              <a:defRPr/>
            </a:pPr>
            <a:r>
              <a:rPr lang="de-DE" b="1" dirty="0">
                <a:ea typeface="Lucida Sans Unicode" pitchFamily="34" charset="0"/>
                <a:cs typeface="Lucida Sans Unicode" pitchFamily="34" charset="0"/>
              </a:rPr>
              <a:t>Ideal für kleine Funktionen</a:t>
            </a:r>
            <a:r>
              <a:rPr lang="de-DE" b="0" dirty="0">
                <a:ea typeface="Lucida Sans Unicode" pitchFamily="34" charset="0"/>
                <a:cs typeface="Lucida Sans Unicode" pitchFamily="34" charset="0"/>
              </a:rPr>
              <a:t>, um einen Wildwuchs an kleinen Klassen (z.B. mit jeweils nur einer Methode und ohne Zustand) zu vermeiden</a:t>
            </a:r>
          </a:p>
          <a:p>
            <a:pPr>
              <a:defRPr/>
            </a:pPr>
            <a:endParaRPr lang="de-DE" b="0" dirty="0">
              <a:ea typeface="Lucida Sans Unicode" pitchFamily="34" charset="0"/>
              <a:cs typeface="Lucida Sans Unicode" pitchFamily="34" charset="0"/>
            </a:endParaRPr>
          </a:p>
          <a:p>
            <a:pPr>
              <a:defRPr/>
            </a:pPr>
            <a:r>
              <a:rPr lang="de-DE" b="0" dirty="0">
                <a:ea typeface="Lucida Sans Unicode" pitchFamily="34" charset="0"/>
                <a:cs typeface="Lucida Sans Unicode" pitchFamily="34" charset="0"/>
              </a:rPr>
              <a:t>Sobald die implementierte Funktionalität </a:t>
            </a:r>
            <a:r>
              <a:rPr lang="de-DE" dirty="0">
                <a:ea typeface="Lucida Sans Unicode" pitchFamily="34" charset="0"/>
                <a:cs typeface="Lucida Sans Unicode" pitchFamily="34" charset="0"/>
              </a:rPr>
              <a:t>komplexer</a:t>
            </a:r>
            <a:r>
              <a:rPr lang="de-DE" b="0" dirty="0">
                <a:ea typeface="Lucida Sans Unicode" pitchFamily="34" charset="0"/>
                <a:cs typeface="Lucida Sans Unicode" pitchFamily="34" charset="0"/>
              </a:rPr>
              <a:t> wird (-&gt; Zustand), sind </a:t>
            </a:r>
            <a:r>
              <a:rPr lang="de-DE" b="1" dirty="0" smtClean="0">
                <a:ea typeface="Lucida Sans Unicode" pitchFamily="34" charset="0"/>
                <a:cs typeface="Lucida Sans Unicode" pitchFamily="34" charset="0"/>
              </a:rPr>
              <a:t>Funktionsobjekte</a:t>
            </a:r>
            <a:r>
              <a:rPr lang="de-DE" dirty="0" smtClean="0">
                <a:ea typeface="Lucida Sans Unicode" pitchFamily="34" charset="0"/>
                <a:cs typeface="Lucida Sans Unicode" pitchFamily="34" charset="0"/>
              </a:rPr>
              <a:t> </a:t>
            </a:r>
            <a:r>
              <a:rPr lang="de-DE" smtClean="0">
                <a:ea typeface="Lucida Sans Unicode" pitchFamily="34" charset="0"/>
                <a:cs typeface="Lucida Sans Unicode" pitchFamily="34" charset="0"/>
              </a:rPr>
              <a:t>oder </a:t>
            </a:r>
            <a:r>
              <a:rPr lang="de-DE" b="1" smtClean="0">
                <a:ea typeface="Lucida Sans Unicode" pitchFamily="34" charset="0"/>
                <a:cs typeface="Lucida Sans Unicode" pitchFamily="34" charset="0"/>
              </a:rPr>
              <a:t>Methodenzeiger </a:t>
            </a:r>
            <a:r>
              <a:rPr lang="de-DE" dirty="0" smtClean="0">
                <a:ea typeface="Lucida Sans Unicode" pitchFamily="34" charset="0"/>
                <a:cs typeface="Lucida Sans Unicode" pitchFamily="34" charset="0"/>
              </a:rPr>
              <a:t>(je nach Kontext) </a:t>
            </a:r>
            <a:r>
              <a:rPr lang="de-DE" b="0" dirty="0" smtClean="0">
                <a:ea typeface="Lucida Sans Unicode" pitchFamily="34" charset="0"/>
                <a:cs typeface="Lucida Sans Unicode" pitchFamily="34" charset="0"/>
              </a:rPr>
              <a:t>sinnvoll.</a:t>
            </a:r>
            <a:endParaRPr lang="de-DE" b="0" dirty="0">
              <a:ea typeface="Lucida Sans Unicode" pitchFamily="34" charset="0"/>
              <a:cs typeface="Lucida Sans Unicod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01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23528" y="4406900"/>
            <a:ext cx="8603233" cy="1362075"/>
          </a:xfrm>
        </p:spPr>
        <p:txBody>
          <a:bodyPr/>
          <a:lstStyle/>
          <a:p>
            <a:r>
              <a:rPr lang="de-DE" smtClean="0"/>
              <a:t>Standard Template Library (STL)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8165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smtClean="0"/>
              <a:t>Generische STL-Algorithmen</a:t>
            </a:r>
            <a:r>
              <a:rPr lang="de-DE" altLang="de-DE" smtClean="0"/>
              <a:t>:  </a:t>
            </a:r>
            <a:r>
              <a:rPr lang="de-DE" altLang="de-DE" smtClean="0">
                <a:latin typeface="Consolas" panose="020B0609020204030204" pitchFamily="49" charset="0"/>
                <a:cs typeface="Consolas" panose="020B0609020204030204" pitchFamily="49" charset="0"/>
              </a:rPr>
              <a:t>std::copy</a:t>
            </a:r>
            <a:endParaRPr lang="de-DE" altLang="de-DE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5843" name="Rechteck 3"/>
          <p:cNvSpPr>
            <a:spLocks noChangeArrowheads="1"/>
          </p:cNvSpPr>
          <p:nvPr/>
        </p:nvSpPr>
        <p:spPr bwMode="auto">
          <a:xfrm>
            <a:off x="3091200" y="6227910"/>
            <a:ext cx="5616575" cy="26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hlinkClick r:id="rId2"/>
              </a:rPr>
              <a:t>http://www.cplusplus.com/reference/algorithm/copy/</a:t>
            </a:r>
            <a:endParaRPr lang="de-DE" altLang="de-DE" sz="1200" b="0"/>
          </a:p>
        </p:txBody>
      </p:sp>
      <p:sp>
        <p:nvSpPr>
          <p:cNvPr id="35844" name="Rectangle 4"/>
          <p:cNvSpPr>
            <a:spLocks noChangeArrowheads="1"/>
          </p:cNvSpPr>
          <p:nvPr/>
        </p:nvSpPr>
        <p:spPr bwMode="auto">
          <a:xfrm>
            <a:off x="320675" y="2754313"/>
            <a:ext cx="8177213" cy="224155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33327" bIns="66654" anchor="ctr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indent="-4572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dirty="0">
                <a:latin typeface="Consolas" pitchFamily="49" charset="0"/>
                <a:cs typeface="Consolas" pitchFamily="49" charset="0"/>
              </a:rPr>
              <a:t>Parameters: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first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, 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last</a:t>
            </a:r>
          </a:p>
          <a:p>
            <a:pPr lvl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de-DE" sz="1400" dirty="0">
                <a:latin typeface="Consolas" pitchFamily="49" charset="0"/>
                <a:cs typeface="Consolas" pitchFamily="49" charset="0"/>
              </a:rPr>
              <a:t>	Input iterators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to the initial and final positions in a sequence to be copied. The range used is [</a:t>
            </a:r>
            <a:r>
              <a:rPr lang="en-US" altLang="de-DE" sz="1400" dirty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first,last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), which contains all the elements between </a:t>
            </a:r>
            <a:r>
              <a:rPr lang="en-US" altLang="de-DE" sz="1400" i="1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first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 and </a:t>
            </a:r>
            <a:r>
              <a:rPr lang="en-US" altLang="de-DE" sz="1400" i="1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last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, including the element pointed by </a:t>
            </a:r>
            <a:r>
              <a:rPr lang="en-US" altLang="de-DE" sz="1400" i="1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first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 but not the element pointed by </a:t>
            </a:r>
            <a:r>
              <a:rPr lang="en-US" altLang="de-DE" sz="1400" i="1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last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.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result</a:t>
            </a:r>
          </a:p>
          <a:p>
            <a:pPr lvl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de-DE" sz="1400" dirty="0">
                <a:latin typeface="Consolas" pitchFamily="49" charset="0"/>
                <a:cs typeface="Consolas" pitchFamily="49" charset="0"/>
              </a:rPr>
              <a:t>	Output iterator</a:t>
            </a:r>
            <a:r>
              <a:rPr lang="en-US" altLang="de-DE" sz="1400" dirty="0">
                <a:solidFill>
                  <a:srgbClr val="0000A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to the initial position in the destination </a:t>
            </a:r>
            <a:r>
              <a:rPr lang="en-US" altLang="de-DE" sz="1400" dirty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sequence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.</a:t>
            </a:r>
            <a:br>
              <a:rPr lang="en-US" altLang="de-DE" sz="140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</a:b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This shall not point to any element in the range [</a:t>
            </a:r>
            <a:r>
              <a:rPr lang="en-US" altLang="de-DE" sz="1400" dirty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first,last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).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de-DE" sz="1400" b="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5845" name="Rechteck 8"/>
          <p:cNvSpPr>
            <a:spLocks noChangeArrowheads="1"/>
          </p:cNvSpPr>
          <p:nvPr/>
        </p:nvSpPr>
        <p:spPr bwMode="auto">
          <a:xfrm>
            <a:off x="323850" y="5211763"/>
            <a:ext cx="8277225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dirty="0">
                <a:latin typeface="Consolas" pitchFamily="49" charset="0"/>
                <a:cs typeface="Consolas" pitchFamily="49" charset="0"/>
              </a:rPr>
              <a:t>Return Value: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dirty="0">
                <a:latin typeface="Consolas" pitchFamily="49" charset="0"/>
                <a:cs typeface="Consolas" pitchFamily="49" charset="0"/>
              </a:rPr>
              <a:t>An iterator to the end of the destination range where elements </a:t>
            </a:r>
            <a:r>
              <a:rPr lang="en-US" altLang="de-DE" sz="1400" b="0" dirty="0" smtClean="0">
                <a:latin typeface="Consolas" pitchFamily="49" charset="0"/>
                <a:cs typeface="Consolas" pitchFamily="49" charset="0"/>
              </a:rPr>
              <a:t>have </a:t>
            </a:r>
            <a:r>
              <a:rPr lang="en-US" altLang="de-DE" sz="1400" b="0" dirty="0">
                <a:latin typeface="Consolas" pitchFamily="49" charset="0"/>
                <a:cs typeface="Consolas" pitchFamily="49" charset="0"/>
              </a:rPr>
              <a:t>been copied.</a:t>
            </a:r>
            <a:endParaRPr lang="de-DE" altLang="de-DE" sz="1400" b="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5846" name="Rechteck 10"/>
          <p:cNvSpPr>
            <a:spLocks noChangeArrowheads="1"/>
          </p:cNvSpPr>
          <p:nvPr/>
        </p:nvSpPr>
        <p:spPr bwMode="auto">
          <a:xfrm>
            <a:off x="323850" y="1611313"/>
            <a:ext cx="8637588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dirty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 &lt;</a:t>
            </a:r>
            <a:r>
              <a:rPr lang="en-US" altLang="de-DE" sz="1400" dirty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dirty="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 dirty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dirty="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err="1">
                <a:solidFill>
                  <a:srgbClr val="000000"/>
                </a:solidFill>
                <a:latin typeface="Consolas" pitchFamily="49" charset="0"/>
              </a:rPr>
              <a:t>copy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(</a:t>
            </a:r>
            <a:r>
              <a:rPr lang="de-DE" altLang="de-DE" sz="1400" dirty="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err="1">
                <a:solidFill>
                  <a:srgbClr val="000000"/>
                </a:solidFill>
                <a:latin typeface="Consolas" pitchFamily="49" charset="0"/>
              </a:rPr>
              <a:t>first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dirty="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last, </a:t>
            </a:r>
            <a:r>
              <a:rPr lang="de-DE" altLang="de-DE" sz="1400" dirty="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err="1">
                <a:solidFill>
                  <a:srgbClr val="000000"/>
                </a:solidFill>
                <a:latin typeface="Consolas" pitchFamily="49" charset="0"/>
              </a:rPr>
              <a:t>result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); </a:t>
            </a:r>
          </a:p>
        </p:txBody>
      </p:sp>
      <p:sp>
        <p:nvSpPr>
          <p:cNvPr id="9" name="Abgerundete rechteckige Legende 8"/>
          <p:cNvSpPr/>
          <p:nvPr/>
        </p:nvSpPr>
        <p:spPr>
          <a:xfrm>
            <a:off x="2123728" y="2765573"/>
            <a:ext cx="5544616" cy="404812"/>
          </a:xfrm>
          <a:prstGeom prst="wedgeRoundRectCallout">
            <a:avLst>
              <a:gd name="adj1" fmla="val -62630"/>
              <a:gd name="adj2" fmla="val 3235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 smtClean="0">
                <a:solidFill>
                  <a:schemeClr val="bg1"/>
                </a:solidFill>
              </a:rPr>
              <a:t>STL-weite Konvention </a:t>
            </a:r>
            <a:r>
              <a:rPr lang="de-DE" dirty="0" smtClean="0">
                <a:solidFill>
                  <a:schemeClr val="bg1"/>
                </a:solidFill>
              </a:rPr>
              <a:t>zur Nutzung von </a:t>
            </a:r>
            <a:r>
              <a:rPr lang="de-DE" dirty="0" err="1" smtClean="0">
                <a:solidFill>
                  <a:schemeClr val="bg1"/>
                </a:solidFill>
              </a:rPr>
              <a:t>Iteratoren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8825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Intermezzo</a:t>
            </a:r>
          </a:p>
        </p:txBody>
      </p:sp>
      <p:sp>
        <p:nvSpPr>
          <p:cNvPr id="36868" name="Textfeld 1"/>
          <p:cNvSpPr txBox="1">
            <a:spLocks noChangeArrowheads="1"/>
          </p:cNvSpPr>
          <p:nvPr/>
        </p:nvSpPr>
        <p:spPr bwMode="auto">
          <a:xfrm>
            <a:off x="683568" y="2387601"/>
            <a:ext cx="7295587" cy="11228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dirty="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800" dirty="0">
                <a:solidFill>
                  <a:srgbClr val="644632"/>
                </a:solidFill>
                <a:latin typeface="Consolas" pitchFamily="49" charset="0"/>
              </a:rPr>
              <a:t>:		</a:t>
            </a:r>
            <a:r>
              <a:rPr lang="de-DE" altLang="de-DE" sz="1800" b="0" dirty="0" smtClean="0"/>
              <a:t>muss Operatoren ++, </a:t>
            </a:r>
            <a:r>
              <a:rPr lang="de-DE" altLang="de-DE" sz="1800" b="0" dirty="0"/>
              <a:t>*, ==, und != unterstützen</a:t>
            </a:r>
            <a:endParaRPr lang="de-DE" altLang="de-DE" sz="1800" dirty="0">
              <a:solidFill>
                <a:srgbClr val="644632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dirty="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800" dirty="0">
                <a:solidFill>
                  <a:srgbClr val="644632"/>
                </a:solidFill>
                <a:latin typeface="Consolas" pitchFamily="49" charset="0"/>
              </a:rPr>
              <a:t>:	</a:t>
            </a:r>
            <a:r>
              <a:rPr lang="de-DE" altLang="de-DE" sz="1800" b="0" dirty="0" smtClean="0"/>
              <a:t>muss Operatoren ++ </a:t>
            </a:r>
            <a:r>
              <a:rPr lang="de-DE" altLang="de-DE" sz="1800" b="0" dirty="0"/>
              <a:t>und * unterstützen</a:t>
            </a:r>
            <a:r>
              <a:rPr lang="de-DE" altLang="de-DE" sz="1800" dirty="0">
                <a:solidFill>
                  <a:srgbClr val="644632"/>
                </a:solidFill>
                <a:latin typeface="Consolas" pitchFamily="49" charset="0"/>
              </a:rPr>
              <a:t> </a:t>
            </a:r>
            <a:r>
              <a:rPr lang="de-DE" altLang="de-DE" sz="1800" dirty="0" smtClean="0">
                <a:solidFill>
                  <a:srgbClr val="644632"/>
                </a:solidFill>
                <a:latin typeface="Consolas" pitchFamily="49" charset="0"/>
              </a:rPr>
              <a:t/>
            </a:r>
            <a:br>
              <a:rPr lang="de-DE" altLang="de-DE" sz="1800" dirty="0" smtClean="0">
                <a:solidFill>
                  <a:srgbClr val="644632"/>
                </a:solidFill>
                <a:latin typeface="Consolas" pitchFamily="49" charset="0"/>
              </a:rPr>
            </a:br>
            <a:r>
              <a:rPr lang="de-DE" altLang="de-DE" sz="1800" dirty="0" smtClean="0">
                <a:solidFill>
                  <a:srgbClr val="644632"/>
                </a:solidFill>
                <a:latin typeface="Consolas" pitchFamily="49" charset="0"/>
              </a:rPr>
              <a:t/>
            </a:r>
            <a:br>
              <a:rPr lang="de-DE" altLang="de-DE" sz="1800" dirty="0" smtClean="0">
                <a:solidFill>
                  <a:srgbClr val="644632"/>
                </a:solidFill>
                <a:latin typeface="Consolas" pitchFamily="49" charset="0"/>
              </a:rPr>
            </a:br>
            <a:r>
              <a:rPr lang="de-DE" altLang="de-DE" sz="1800" b="0" dirty="0"/>
              <a:t>Wieso ist diese Forderung notwendig</a:t>
            </a:r>
            <a:r>
              <a:rPr lang="de-DE" altLang="de-DE" sz="1800" b="0" dirty="0" smtClean="0"/>
              <a:t>?</a:t>
            </a:r>
            <a:endParaRPr lang="de-DE" altLang="de-DE" sz="1800" b="0" dirty="0"/>
          </a:p>
        </p:txBody>
      </p:sp>
      <p:sp>
        <p:nvSpPr>
          <p:cNvPr id="5" name="Rechteck 10"/>
          <p:cNvSpPr>
            <a:spLocks noChangeArrowheads="1"/>
          </p:cNvSpPr>
          <p:nvPr/>
        </p:nvSpPr>
        <p:spPr bwMode="auto">
          <a:xfrm>
            <a:off x="332848" y="1611313"/>
            <a:ext cx="8637588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dirty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 &lt;</a:t>
            </a:r>
            <a:r>
              <a:rPr lang="en-US" altLang="de-DE" sz="1400" dirty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dirty="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 dirty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dirty="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err="1">
                <a:solidFill>
                  <a:srgbClr val="000000"/>
                </a:solidFill>
                <a:latin typeface="Consolas" pitchFamily="49" charset="0"/>
              </a:rPr>
              <a:t>copy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(</a:t>
            </a:r>
            <a:r>
              <a:rPr lang="de-DE" altLang="de-DE" sz="1400" dirty="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err="1">
                <a:solidFill>
                  <a:srgbClr val="000000"/>
                </a:solidFill>
                <a:latin typeface="Consolas" pitchFamily="49" charset="0"/>
              </a:rPr>
              <a:t>first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dirty="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last, </a:t>
            </a:r>
            <a:r>
              <a:rPr lang="de-DE" altLang="de-DE" sz="1400" dirty="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err="1">
                <a:solidFill>
                  <a:srgbClr val="000000"/>
                </a:solidFill>
                <a:latin typeface="Consolas" pitchFamily="49" charset="0"/>
              </a:rPr>
              <a:t>result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); </a:t>
            </a:r>
          </a:p>
        </p:txBody>
      </p:sp>
    </p:spTree>
    <p:extLst>
      <p:ext uri="{BB962C8B-B14F-4D97-AF65-F5344CB8AC3E}">
        <p14:creationId xmlns:p14="http://schemas.microsoft.com/office/powerpoint/2010/main" val="222010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dirty="0" smtClean="0"/>
              <a:t>Programmierpraktikum C und C++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 dirty="0" smtClean="0"/>
              <a:t>Organisatorisches</a:t>
            </a:r>
          </a:p>
        </p:txBody>
      </p:sp>
      <p:sp>
        <p:nvSpPr>
          <p:cNvPr id="9" name="Abgerundete rechteckige Legende 8"/>
          <p:cNvSpPr/>
          <p:nvPr/>
        </p:nvSpPr>
        <p:spPr>
          <a:xfrm>
            <a:off x="9972600" y="3284984"/>
            <a:ext cx="3075777" cy="806450"/>
          </a:xfrm>
          <a:prstGeom prst="wedgeRoundRectCallout">
            <a:avLst>
              <a:gd name="adj1" fmla="val -55200"/>
              <a:gd name="adj2" fmla="val -9741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 smtClean="0">
                <a:solidFill>
                  <a:schemeClr val="bg1"/>
                </a:solidFill>
              </a:rPr>
              <a:t>Welches neue Problem handeln wir uns damit ein?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0" name="Textfeld 9"/>
          <p:cNvSpPr txBox="1">
            <a:spLocks noChangeArrowheads="1"/>
          </p:cNvSpPr>
          <p:nvPr/>
        </p:nvSpPr>
        <p:spPr bwMode="auto">
          <a:xfrm>
            <a:off x="9631939" y="3231537"/>
            <a:ext cx="231775" cy="950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de-DE" altLang="de-DE" sz="6000" b="1" dirty="0" smtClean="0">
                <a:solidFill>
                  <a:srgbClr val="005AA9"/>
                </a:solidFill>
              </a:rPr>
              <a:t>?</a:t>
            </a:r>
            <a:endParaRPr lang="de-DE" altLang="de-DE" sz="6000" b="1" dirty="0">
              <a:solidFill>
                <a:srgbClr val="005AA9"/>
              </a:solidFill>
            </a:endParaRPr>
          </a:p>
        </p:txBody>
      </p:sp>
      <p:sp>
        <p:nvSpPr>
          <p:cNvPr id="11" name="Abgerundete rechteckige Legende 10"/>
          <p:cNvSpPr/>
          <p:nvPr/>
        </p:nvSpPr>
        <p:spPr>
          <a:xfrm>
            <a:off x="9972599" y="4238874"/>
            <a:ext cx="3075777" cy="806450"/>
          </a:xfrm>
          <a:prstGeom prst="wedgeRoundRectCallout">
            <a:avLst>
              <a:gd name="adj1" fmla="val -22920"/>
              <a:gd name="adj2" fmla="val -7125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 smtClean="0">
                <a:solidFill>
                  <a:schemeClr val="bg1"/>
                </a:solidFill>
              </a:rPr>
              <a:t>Eine Person existiert jetzt </a:t>
            </a:r>
            <a:r>
              <a:rPr lang="de-DE" b="1" dirty="0" smtClean="0">
                <a:solidFill>
                  <a:schemeClr val="bg1"/>
                </a:solidFill>
              </a:rPr>
              <a:t>mehrfach</a:t>
            </a:r>
            <a:r>
              <a:rPr lang="de-DE" dirty="0" smtClean="0">
                <a:solidFill>
                  <a:schemeClr val="bg1"/>
                </a:solidFill>
              </a:rPr>
              <a:t>!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2" name="Textfeld 11"/>
          <p:cNvSpPr txBox="1">
            <a:spLocks noChangeArrowheads="1"/>
          </p:cNvSpPr>
          <p:nvPr/>
        </p:nvSpPr>
        <p:spPr bwMode="auto">
          <a:xfrm>
            <a:off x="9657048" y="4182450"/>
            <a:ext cx="231775" cy="950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de-DE" altLang="de-DE" sz="6000" b="1" dirty="0">
                <a:solidFill>
                  <a:srgbClr val="005AA9"/>
                </a:solidFill>
              </a:rPr>
              <a:t>!</a:t>
            </a:r>
          </a:p>
        </p:txBody>
      </p:sp>
      <p:pic>
        <p:nvPicPr>
          <p:cNvPr id="37890" name="Picture 2" descr="https://upload.wikimedia.org/wikipedia/commons/e/e5/Stack_of_Copy_Paper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061"/>
          <a:stretch/>
        </p:blipFill>
        <p:spPr bwMode="auto">
          <a:xfrm>
            <a:off x="251520" y="2573338"/>
            <a:ext cx="5668727" cy="2946486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1091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C++ online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mtClean="0"/>
              <a:t>Man kann C++-Code auch online testen.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mtClean="0"/>
              <a:t>Beispiele:</a:t>
            </a:r>
          </a:p>
          <a:p>
            <a:pPr marL="692150" lvl="1" indent="-342900"/>
            <a:r>
              <a:rPr lang="en-US" smtClean="0">
                <a:hlinkClick r:id="rId2"/>
              </a:rPr>
              <a:t>http://cpp.sh</a:t>
            </a:r>
            <a:endParaRPr lang="en-US" smtClean="0"/>
          </a:p>
          <a:p>
            <a:pPr marL="692150" lvl="1" indent="-342900"/>
            <a:r>
              <a:rPr lang="en-US" smtClean="0">
                <a:hlinkClick r:id="rId3"/>
              </a:rPr>
              <a:t>https</a:t>
            </a:r>
            <a:r>
              <a:rPr lang="en-US">
                <a:hlinkClick r:id="rId3"/>
              </a:rPr>
              <a:t>://</a:t>
            </a:r>
            <a:r>
              <a:rPr lang="en-US" smtClean="0">
                <a:hlinkClick r:id="rId3"/>
              </a:rPr>
              <a:t>www.tutorialspoint.com/compile_cpp11_online.php</a:t>
            </a:r>
            <a:r>
              <a:rPr lang="en-US" smtClean="0"/>
              <a:t> </a:t>
            </a:r>
            <a:endParaRPr lang="en-US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6284" y="3068960"/>
            <a:ext cx="5769843" cy="3226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709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smtClean="0"/>
              <a:t>Generische STL-Algorithmen</a:t>
            </a:r>
            <a:r>
              <a:rPr lang="de-DE" altLang="de-DE" smtClean="0"/>
              <a:t>:  </a:t>
            </a:r>
            <a:r>
              <a:rPr lang="de-DE" altLang="de-DE" smtClean="0">
                <a:latin typeface="Consolas" panose="020B0609020204030204" pitchFamily="49" charset="0"/>
                <a:cs typeface="Consolas" panose="020B0609020204030204" pitchFamily="49" charset="0"/>
              </a:rPr>
              <a:t>std::copy</a:t>
            </a:r>
            <a:endParaRPr lang="de-DE" altLang="de-DE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7891" name="Rechteck 10"/>
          <p:cNvSpPr>
            <a:spLocks noChangeArrowheads="1"/>
          </p:cNvSpPr>
          <p:nvPr/>
        </p:nvSpPr>
        <p:spPr bwMode="auto">
          <a:xfrm>
            <a:off x="325370" y="1641966"/>
            <a:ext cx="8637588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dirty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 &lt;</a:t>
            </a:r>
            <a:r>
              <a:rPr lang="en-US" altLang="de-DE" sz="1400" dirty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dirty="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 dirty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dirty="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err="1">
                <a:solidFill>
                  <a:srgbClr val="000000"/>
                </a:solidFill>
                <a:latin typeface="Consolas" pitchFamily="49" charset="0"/>
              </a:rPr>
              <a:t>copy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(</a:t>
            </a:r>
            <a:r>
              <a:rPr lang="de-DE" altLang="de-DE" sz="1400" dirty="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err="1">
                <a:solidFill>
                  <a:srgbClr val="000000"/>
                </a:solidFill>
                <a:latin typeface="Consolas" pitchFamily="49" charset="0"/>
              </a:rPr>
              <a:t>first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dirty="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last, </a:t>
            </a:r>
            <a:r>
              <a:rPr lang="de-DE" altLang="de-DE" sz="1400" dirty="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err="1">
                <a:solidFill>
                  <a:srgbClr val="000000"/>
                </a:solidFill>
                <a:latin typeface="Consolas" pitchFamily="49" charset="0"/>
              </a:rPr>
              <a:t>result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); </a:t>
            </a:r>
          </a:p>
        </p:txBody>
      </p:sp>
      <p:sp>
        <p:nvSpPr>
          <p:cNvPr id="37892" name="Rechteck 4"/>
          <p:cNvSpPr>
            <a:spLocks noChangeArrowheads="1"/>
          </p:cNvSpPr>
          <p:nvPr/>
        </p:nvSpPr>
        <p:spPr bwMode="auto">
          <a:xfrm>
            <a:off x="430213" y="2247900"/>
            <a:ext cx="8135937" cy="3617327"/>
          </a:xfrm>
          <a:prstGeom prst="foldedCorner">
            <a:avLst>
              <a:gd name="adj" fmla="val 9672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b="0" dirty="0" err="1">
                <a:solidFill>
                  <a:srgbClr val="2A00FF"/>
                </a:solidFill>
                <a:latin typeface="Consolas" pitchFamily="49" charset="0"/>
              </a:rPr>
              <a:t>iostream</a:t>
            </a:r>
            <a:r>
              <a:rPr lang="de-DE" altLang="de-DE" sz="1400" b="0" dirty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b="0" dirty="0" err="1">
                <a:solidFill>
                  <a:srgbClr val="2A00FF"/>
                </a:solidFill>
                <a:latin typeface="Consolas" pitchFamily="49" charset="0"/>
              </a:rPr>
              <a:t>algorithm</a:t>
            </a:r>
            <a:r>
              <a:rPr lang="de-DE" altLang="de-DE" sz="1400" b="0" dirty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b="0" dirty="0" err="1">
                <a:solidFill>
                  <a:srgbClr val="2A00FF"/>
                </a:solidFill>
                <a:latin typeface="Consolas" pitchFamily="49" charset="0"/>
              </a:rPr>
              <a:t>iterator</a:t>
            </a:r>
            <a:r>
              <a:rPr lang="de-DE" altLang="de-DE" sz="1400" b="0" dirty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b="0" dirty="0" err="1">
                <a:solidFill>
                  <a:srgbClr val="2A00FF"/>
                </a:solidFill>
                <a:latin typeface="Consolas" pitchFamily="49" charset="0"/>
              </a:rPr>
              <a:t>vector</a:t>
            </a:r>
            <a:r>
              <a:rPr lang="de-DE" altLang="de-DE" sz="1400" b="0" dirty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latin typeface="Consolas" pitchFamily="49" charset="0"/>
              </a:rPr>
              <a:t/>
            </a:r>
            <a:br>
              <a:rPr lang="de-DE" altLang="de-DE" sz="1400" b="0" smtClean="0">
                <a:latin typeface="Consolas" pitchFamily="49" charset="0"/>
              </a:rPr>
            </a:br>
            <a:r>
              <a:rPr lang="de-DE" altLang="de-DE" sz="1400" b="0" smtClean="0">
                <a:latin typeface="Consolas" pitchFamily="49" charset="0"/>
              </a:rPr>
              <a:t/>
            </a:r>
            <a:br>
              <a:rPr lang="de-DE" altLang="de-DE" sz="1400" b="0" smtClean="0">
                <a:latin typeface="Consolas" pitchFamily="49" charset="0"/>
              </a:rPr>
            </a:br>
            <a:endParaRPr lang="de-DE" altLang="de-DE" sz="14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argc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char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**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argv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[] = {1,2,3,4,5};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400" b="0" dirty="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result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std::copy(numbers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+ 5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std::back_inserter(result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));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std::copy(result.begin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(), 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result.end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(), 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              std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400" b="0" smtClean="0">
                <a:solidFill>
                  <a:srgbClr val="005032"/>
                </a:solidFill>
                <a:latin typeface="Consolas" pitchFamily="49" charset="0"/>
              </a:rPr>
              <a:t>ostream_iterator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&gt;(std::cout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", 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));</a:t>
            </a:r>
            <a:endParaRPr lang="de-DE" altLang="de-DE" sz="14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15" name="Abgerundete rechteckige Legende 14"/>
          <p:cNvSpPr/>
          <p:nvPr/>
        </p:nvSpPr>
        <p:spPr>
          <a:xfrm>
            <a:off x="4268787" y="3698081"/>
            <a:ext cx="3903613" cy="592138"/>
          </a:xfrm>
          <a:prstGeom prst="wedgeRoundRectCallout">
            <a:avLst>
              <a:gd name="adj1" fmla="val -38141"/>
              <a:gd name="adj2" fmla="val 7800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Erzeugt einen </a:t>
            </a:r>
            <a:r>
              <a:rPr lang="de-DE" b="1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OutputIterator</a:t>
            </a:r>
            <a:r>
              <a:rPr lang="de-DE" dirty="0">
                <a:solidFill>
                  <a:schemeClr val="bg1"/>
                </a:solidFill>
              </a:rPr>
              <a:t> aus einem </a:t>
            </a:r>
            <a:r>
              <a:rPr lang="de-DE" dirty="0" smtClean="0">
                <a:solidFill>
                  <a:schemeClr val="bg1"/>
                </a:solidFill>
              </a:rPr>
              <a:t>Behälter (</a:t>
            </a:r>
            <a:r>
              <a:rPr lang="de-DE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de-DE" dirty="0" smtClean="0">
                <a:solidFill>
                  <a:schemeClr val="bg1"/>
                </a:solidFill>
              </a:rPr>
              <a:t>)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3768486" y="5568364"/>
            <a:ext cx="3743920" cy="593725"/>
          </a:xfrm>
          <a:prstGeom prst="wedgeRoundRectCallout">
            <a:avLst>
              <a:gd name="adj1" fmla="val -20112"/>
              <a:gd name="adj2" fmla="val -7798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Erzeugt einen </a:t>
            </a:r>
            <a:r>
              <a:rPr lang="de-DE" b="1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OutputIterator</a:t>
            </a:r>
            <a:r>
              <a:rPr lang="de-DE" dirty="0">
                <a:solidFill>
                  <a:schemeClr val="bg1"/>
                </a:solidFill>
              </a:rPr>
              <a:t> aus einem </a:t>
            </a:r>
            <a:r>
              <a:rPr lang="de-DE" dirty="0" smtClean="0">
                <a:solidFill>
                  <a:schemeClr val="bg1"/>
                </a:solidFill>
              </a:rPr>
              <a:t>Stream (</a:t>
            </a:r>
            <a:r>
              <a:rPr lang="de-DE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de-DE" dirty="0" smtClean="0">
                <a:solidFill>
                  <a:schemeClr val="bg1"/>
                </a:solidFill>
              </a:rPr>
              <a:t>)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7" name="Abgerundete rechteckige Legende 16"/>
          <p:cNvSpPr/>
          <p:nvPr/>
        </p:nvSpPr>
        <p:spPr>
          <a:xfrm>
            <a:off x="875981" y="5568363"/>
            <a:ext cx="2455862" cy="593725"/>
          </a:xfrm>
          <a:prstGeom prst="wedgeRoundRectCallout">
            <a:avLst>
              <a:gd name="adj1" fmla="val -5559"/>
              <a:gd name="adj2" fmla="val -13361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STL-Behälter bieten </a:t>
            </a:r>
            <a:r>
              <a:rPr lang="de-DE" b="1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InputIteratoren</a:t>
            </a:r>
            <a:r>
              <a:rPr lang="de-DE" dirty="0">
                <a:solidFill>
                  <a:schemeClr val="bg1"/>
                </a:solidFill>
              </a:rPr>
              <a:t> an</a:t>
            </a:r>
          </a:p>
        </p:txBody>
      </p:sp>
      <p:sp>
        <p:nvSpPr>
          <p:cNvPr id="37897" name="Rechteck 3"/>
          <p:cNvSpPr>
            <a:spLocks noChangeArrowheads="1"/>
          </p:cNvSpPr>
          <p:nvPr/>
        </p:nvSpPr>
        <p:spPr bwMode="auto">
          <a:xfrm>
            <a:off x="3094038" y="6182215"/>
            <a:ext cx="5616575" cy="26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hlinkClick r:id="rId2"/>
              </a:rPr>
              <a:t>http://www.cplusplus.com/reference/algorithm/copy/</a:t>
            </a:r>
            <a:endParaRPr lang="de-DE" altLang="de-DE" sz="1200" b="0"/>
          </a:p>
        </p:txBody>
      </p:sp>
    </p:spTree>
    <p:extLst>
      <p:ext uri="{BB962C8B-B14F-4D97-AF65-F5344CB8AC3E}">
        <p14:creationId xmlns:p14="http://schemas.microsoft.com/office/powerpoint/2010/main" val="1548336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/>
              <a:t>Generische </a:t>
            </a:r>
            <a:r>
              <a:rPr lang="de-DE" altLang="de-DE"/>
              <a:t>STL-Algorithmen</a:t>
            </a:r>
            <a:r>
              <a:rPr lang="de-DE" altLang="de-DE" smtClean="0"/>
              <a:t>:</a:t>
            </a:r>
            <a:r>
              <a:rPr lang="de-DE" altLang="de-DE" b="0">
                <a:latin typeface="Consolas" panose="020B0609020204030204" pitchFamily="49" charset="0"/>
                <a:cs typeface="Consolas" panose="020B0609020204030204" pitchFamily="49" charset="0"/>
              </a:rPr>
              <a:t> std::remove_copy_if</a:t>
            </a:r>
            <a:endParaRPr lang="en-US" dirty="0"/>
          </a:p>
        </p:txBody>
      </p:sp>
      <p:sp>
        <p:nvSpPr>
          <p:cNvPr id="4" name="Rechteck 10"/>
          <p:cNvSpPr>
            <a:spLocks noChangeArrowheads="1"/>
          </p:cNvSpPr>
          <p:nvPr/>
        </p:nvSpPr>
        <p:spPr bwMode="auto">
          <a:xfrm>
            <a:off x="250825" y="1527175"/>
            <a:ext cx="8421688" cy="693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dirty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 &lt;</a:t>
            </a:r>
            <a:r>
              <a:rPr lang="en-US" altLang="de-DE" sz="1400" dirty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dirty="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 dirty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dirty="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en-US" altLang="de-DE" sz="1400" dirty="0">
                <a:solidFill>
                  <a:srgbClr val="644632"/>
                </a:solidFill>
                <a:latin typeface="Consolas" pitchFamily="49" charset="0"/>
              </a:rPr>
              <a:t>, </a:t>
            </a:r>
            <a:r>
              <a:rPr lang="en-US" altLang="de-DE" sz="1400" dirty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dirty="0" err="1">
                <a:solidFill>
                  <a:srgbClr val="644632"/>
                </a:solidFill>
                <a:latin typeface="Consolas" pitchFamily="49" charset="0"/>
              </a:rPr>
              <a:t>UnaryPredicate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err="1">
                <a:solidFill>
                  <a:srgbClr val="000000"/>
                </a:solidFill>
                <a:latin typeface="Consolas" pitchFamily="49" charset="0"/>
              </a:rPr>
              <a:t>remove_copy_if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(	</a:t>
            </a:r>
            <a:r>
              <a:rPr lang="de-DE" altLang="de-DE" sz="1400" dirty="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err="1">
                <a:solidFill>
                  <a:srgbClr val="000000"/>
                </a:solidFill>
                <a:latin typeface="Consolas" pitchFamily="49" charset="0"/>
              </a:rPr>
              <a:t>first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dirty="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last,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						 	</a:t>
            </a:r>
            <a:r>
              <a:rPr lang="de-DE" altLang="de-DE" sz="1400" dirty="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err="1">
                <a:solidFill>
                  <a:srgbClr val="000000"/>
                </a:solidFill>
                <a:latin typeface="Consolas" pitchFamily="49" charset="0"/>
              </a:rPr>
              <a:t>result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 dirty="0" err="1">
                <a:solidFill>
                  <a:srgbClr val="644632"/>
                </a:solidFill>
                <a:latin typeface="Consolas" pitchFamily="49" charset="0"/>
              </a:rPr>
              <a:t>UnaryPredicate</a:t>
            </a:r>
            <a:r>
              <a:rPr lang="en-US" altLang="de-DE" sz="1400" dirty="0">
                <a:solidFill>
                  <a:srgbClr val="644632"/>
                </a:solidFill>
                <a:latin typeface="Consolas" pitchFamily="49" charset="0"/>
              </a:rPr>
              <a:t> </a:t>
            </a:r>
            <a:r>
              <a:rPr lang="de-DE" altLang="de-DE" sz="1400" dirty="0" err="1">
                <a:solidFill>
                  <a:srgbClr val="000000"/>
                </a:solidFill>
                <a:latin typeface="Consolas" pitchFamily="49" charset="0"/>
              </a:rPr>
              <a:t>pred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); </a:t>
            </a:r>
          </a:p>
        </p:txBody>
      </p:sp>
      <p:sp>
        <p:nvSpPr>
          <p:cNvPr id="5" name="Rechteck 3"/>
          <p:cNvSpPr>
            <a:spLocks noChangeArrowheads="1"/>
          </p:cNvSpPr>
          <p:nvPr/>
        </p:nvSpPr>
        <p:spPr bwMode="auto">
          <a:xfrm>
            <a:off x="2047875" y="6092825"/>
            <a:ext cx="6624638" cy="26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hlinkClick r:id="rId2"/>
              </a:rPr>
              <a:t>http://www.cplusplus.com/reference/algorithm/remove_copy_if/</a:t>
            </a:r>
            <a:endParaRPr lang="de-DE" altLang="de-DE" sz="1200" b="0" dirty="0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320675" y="3023109"/>
            <a:ext cx="8177213" cy="170396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33327" bIns="66654" anchor="ctr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indent="-4572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dirty="0" smtClean="0">
                <a:latin typeface="Consolas" pitchFamily="49" charset="0"/>
                <a:cs typeface="Consolas" pitchFamily="49" charset="0"/>
              </a:rPr>
              <a:t>Parameters: </a:t>
            </a:r>
            <a:br>
              <a:rPr lang="en-US" altLang="de-DE" sz="1400" dirty="0" smtClean="0">
                <a:latin typeface="Consolas" pitchFamily="49" charset="0"/>
                <a:cs typeface="Consolas" pitchFamily="49" charset="0"/>
              </a:rPr>
            </a:br>
            <a:r>
              <a:rPr lang="en-US" altLang="de-DE" sz="1400" dirty="0" err="1" smtClean="0">
                <a:latin typeface="Consolas" pitchFamily="49" charset="0"/>
                <a:cs typeface="Consolas" pitchFamily="49" charset="0"/>
              </a:rPr>
              <a:t>first,last,result</a:t>
            </a:r>
            <a:r>
              <a:rPr lang="en-US" altLang="de-DE" sz="1400" b="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de-DE" sz="1400" b="0" dirty="0" smtClean="0"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-&gt; [</a:t>
            </a:r>
            <a:r>
              <a:rPr lang="en-US" altLang="de-DE" sz="1400" b="0" dirty="0" err="1" smtClean="0"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Wie</a:t>
            </a:r>
            <a:r>
              <a:rPr lang="en-US" altLang="de-DE" sz="1400" b="0" dirty="0" smtClean="0"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 </a:t>
            </a:r>
            <a:r>
              <a:rPr lang="en-US" altLang="de-DE" sz="1400" b="0" dirty="0" err="1" smtClean="0"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bei</a:t>
            </a:r>
            <a:r>
              <a:rPr lang="en-US" altLang="de-DE" sz="1400" b="0" dirty="0" smtClean="0"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 copy]</a:t>
            </a:r>
            <a:endParaRPr lang="en-US" altLang="de-DE" sz="1400" dirty="0" smtClean="0">
              <a:latin typeface="Consolas" pitchFamily="49" charset="0"/>
              <a:cs typeface="Consolas" pitchFamily="49" charset="0"/>
            </a:endParaRPr>
          </a:p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dirty="0" err="1" smtClean="0">
                <a:latin typeface="Consolas" pitchFamily="49" charset="0"/>
                <a:cs typeface="Consolas" pitchFamily="49" charset="0"/>
              </a:rPr>
              <a:t>pred</a:t>
            </a:r>
            <a:endParaRPr lang="en-US" altLang="de-DE" sz="1400" dirty="0" smtClean="0">
              <a:latin typeface="Consolas" pitchFamily="49" charset="0"/>
              <a:cs typeface="Consolas" pitchFamily="49" charset="0"/>
            </a:endParaRPr>
          </a:p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dirty="0" smtClean="0">
                <a:latin typeface="Consolas" pitchFamily="49" charset="0"/>
                <a:cs typeface="Consolas" pitchFamily="49" charset="0"/>
              </a:rPr>
              <a:t>	</a:t>
            </a:r>
            <a:r>
              <a:rPr lang="en-US" altLang="de-DE" sz="1400" b="0" dirty="0" smtClean="0">
                <a:latin typeface="Consolas" pitchFamily="49" charset="0"/>
                <a:cs typeface="Consolas" pitchFamily="49" charset="0"/>
              </a:rPr>
              <a:t>Unary </a:t>
            </a:r>
            <a:r>
              <a:rPr lang="en-US" altLang="de-DE" sz="1400" b="0" dirty="0">
                <a:latin typeface="Consolas" pitchFamily="49" charset="0"/>
                <a:cs typeface="Consolas" pitchFamily="49" charset="0"/>
              </a:rPr>
              <a:t>function that accepts an element in the range as argument, and returns </a:t>
            </a:r>
            <a:endParaRPr lang="en-US" altLang="de-DE" sz="1400" b="0" dirty="0" smtClean="0">
              <a:latin typeface="Consolas" pitchFamily="49" charset="0"/>
              <a:cs typeface="Consolas" pitchFamily="49" charset="0"/>
            </a:endParaRPr>
          </a:p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dirty="0">
                <a:latin typeface="Consolas" pitchFamily="49" charset="0"/>
                <a:cs typeface="Consolas" pitchFamily="49" charset="0"/>
              </a:rPr>
              <a:t>	</a:t>
            </a:r>
            <a:r>
              <a:rPr lang="en-US" altLang="de-DE" sz="1400" b="0" dirty="0" smtClean="0">
                <a:latin typeface="Consolas" pitchFamily="49" charset="0"/>
                <a:cs typeface="Consolas" pitchFamily="49" charset="0"/>
              </a:rPr>
              <a:t>a </a:t>
            </a:r>
            <a:r>
              <a:rPr lang="en-US" altLang="de-DE" sz="1400" b="0" dirty="0">
                <a:latin typeface="Consolas" pitchFamily="49" charset="0"/>
                <a:cs typeface="Consolas" pitchFamily="49" charset="0"/>
              </a:rPr>
              <a:t>value convertible to </a:t>
            </a:r>
            <a:r>
              <a:rPr lang="en-US" altLang="de-DE" sz="1400" b="0" dirty="0" err="1">
                <a:latin typeface="Consolas" pitchFamily="49" charset="0"/>
                <a:cs typeface="Consolas" pitchFamily="49" charset="0"/>
              </a:rPr>
              <a:t>bool</a:t>
            </a:r>
            <a:r>
              <a:rPr lang="en-US" altLang="de-DE" sz="1400" b="0" dirty="0">
                <a:latin typeface="Consolas" pitchFamily="49" charset="0"/>
                <a:cs typeface="Consolas" pitchFamily="49" charset="0"/>
              </a:rPr>
              <a:t>. The value returned </a:t>
            </a:r>
            <a:r>
              <a:rPr lang="en-US" altLang="de-DE" sz="1400" u="sng" dirty="0">
                <a:latin typeface="Consolas" pitchFamily="49" charset="0"/>
                <a:cs typeface="Consolas" pitchFamily="49" charset="0"/>
              </a:rPr>
              <a:t>indicates whether the </a:t>
            </a:r>
            <a:endParaRPr lang="en-US" altLang="de-DE" sz="1400" u="sng" dirty="0" smtClean="0">
              <a:latin typeface="Consolas" pitchFamily="49" charset="0"/>
              <a:cs typeface="Consolas" pitchFamily="49" charset="0"/>
            </a:endParaRPr>
          </a:p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u="sng" dirty="0">
                <a:latin typeface="Consolas" pitchFamily="49" charset="0"/>
                <a:cs typeface="Consolas" pitchFamily="49" charset="0"/>
              </a:rPr>
              <a:t>	</a:t>
            </a:r>
            <a:r>
              <a:rPr lang="en-US" altLang="de-DE" sz="1400" u="sng" dirty="0" smtClean="0">
                <a:latin typeface="Consolas" pitchFamily="49" charset="0"/>
                <a:cs typeface="Consolas" pitchFamily="49" charset="0"/>
              </a:rPr>
              <a:t>element </a:t>
            </a:r>
            <a:r>
              <a:rPr lang="en-US" altLang="de-DE" sz="1400" u="sng" dirty="0">
                <a:latin typeface="Consolas" pitchFamily="49" charset="0"/>
                <a:cs typeface="Consolas" pitchFamily="49" charset="0"/>
              </a:rPr>
              <a:t>is to be removed from the copy</a:t>
            </a:r>
            <a:r>
              <a:rPr lang="en-US" altLang="de-DE" sz="1400" b="0" dirty="0">
                <a:latin typeface="Consolas" pitchFamily="49" charset="0"/>
                <a:cs typeface="Consolas" pitchFamily="49" charset="0"/>
              </a:rPr>
              <a:t> (if true, it is not copied).</a:t>
            </a:r>
          </a:p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dirty="0" smtClean="0">
                <a:latin typeface="Consolas" pitchFamily="49" charset="0"/>
                <a:cs typeface="Consolas" pitchFamily="49" charset="0"/>
              </a:rPr>
              <a:t>    	The </a:t>
            </a:r>
            <a:r>
              <a:rPr lang="en-US" altLang="de-DE" sz="1400" b="0" dirty="0">
                <a:latin typeface="Consolas" pitchFamily="49" charset="0"/>
                <a:cs typeface="Consolas" pitchFamily="49" charset="0"/>
              </a:rPr>
              <a:t>function shall not modify its argument.</a:t>
            </a:r>
          </a:p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dirty="0" smtClean="0">
                <a:latin typeface="Consolas" pitchFamily="49" charset="0"/>
                <a:cs typeface="Consolas" pitchFamily="49" charset="0"/>
              </a:rPr>
              <a:t>	This </a:t>
            </a:r>
            <a:r>
              <a:rPr lang="en-US" altLang="de-DE" sz="1400" b="0" dirty="0">
                <a:latin typeface="Consolas" pitchFamily="49" charset="0"/>
                <a:cs typeface="Consolas" pitchFamily="49" charset="0"/>
              </a:rPr>
              <a:t>can either be a function pointer or a function object.</a:t>
            </a:r>
          </a:p>
        </p:txBody>
      </p:sp>
      <p:sp>
        <p:nvSpPr>
          <p:cNvPr id="7" name="Rechteck 8"/>
          <p:cNvSpPr>
            <a:spLocks noChangeArrowheads="1"/>
          </p:cNvSpPr>
          <p:nvPr/>
        </p:nvSpPr>
        <p:spPr bwMode="auto">
          <a:xfrm>
            <a:off x="323850" y="5211763"/>
            <a:ext cx="8277225" cy="693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dirty="0">
                <a:latin typeface="Consolas" pitchFamily="49" charset="0"/>
                <a:cs typeface="Consolas" pitchFamily="49" charset="0"/>
              </a:rPr>
              <a:t>Return Value: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dirty="0">
                <a:latin typeface="Consolas" pitchFamily="49" charset="0"/>
                <a:cs typeface="Consolas" pitchFamily="49" charset="0"/>
              </a:rPr>
              <a:t>An iterator pointing to the end of the copied range, which includes all the elements in [</a:t>
            </a:r>
            <a:r>
              <a:rPr lang="en-US" altLang="de-DE" sz="1400" b="0" dirty="0" err="1">
                <a:latin typeface="Consolas" pitchFamily="49" charset="0"/>
                <a:cs typeface="Consolas" pitchFamily="49" charset="0"/>
              </a:rPr>
              <a:t>first,last</a:t>
            </a:r>
            <a:r>
              <a:rPr lang="en-US" altLang="de-DE" sz="1400" b="0" dirty="0">
                <a:latin typeface="Consolas" pitchFamily="49" charset="0"/>
                <a:cs typeface="Consolas" pitchFamily="49" charset="0"/>
              </a:rPr>
              <a:t>) except those for which </a:t>
            </a:r>
            <a:r>
              <a:rPr lang="en-US" altLang="de-DE" sz="1400" b="0" dirty="0" err="1">
                <a:latin typeface="Consolas" pitchFamily="49" charset="0"/>
                <a:cs typeface="Consolas" pitchFamily="49" charset="0"/>
              </a:rPr>
              <a:t>pred</a:t>
            </a:r>
            <a:r>
              <a:rPr lang="en-US" altLang="de-DE" sz="1400" b="0" dirty="0">
                <a:latin typeface="Consolas" pitchFamily="49" charset="0"/>
                <a:cs typeface="Consolas" pitchFamily="49" charset="0"/>
              </a:rPr>
              <a:t> returns true.</a:t>
            </a:r>
            <a:endParaRPr lang="de-DE" altLang="de-DE" sz="1400" b="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Abgerundete rechteckige Legende 7"/>
          <p:cNvSpPr/>
          <p:nvPr/>
        </p:nvSpPr>
        <p:spPr>
          <a:xfrm>
            <a:off x="4139952" y="2365375"/>
            <a:ext cx="4007742" cy="592138"/>
          </a:xfrm>
          <a:prstGeom prst="wedgeRoundRectCallout">
            <a:avLst>
              <a:gd name="adj1" fmla="val -235"/>
              <a:gd name="adj2" fmla="val -8213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 smtClean="0">
                <a:solidFill>
                  <a:schemeClr val="bg1"/>
                </a:solidFill>
              </a:rPr>
              <a:t>Wie </a:t>
            </a:r>
            <a:r>
              <a:rPr lang="de-DE" b="1" dirty="0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copy</a:t>
            </a:r>
            <a:r>
              <a:rPr lang="de-DE" dirty="0" smtClean="0">
                <a:solidFill>
                  <a:schemeClr val="bg1"/>
                </a:solidFill>
              </a:rPr>
              <a:t>, aber ein Prädikat  definiert, was </a:t>
            </a:r>
            <a:r>
              <a:rPr lang="de-DE" b="1" dirty="0" smtClean="0">
                <a:solidFill>
                  <a:schemeClr val="bg1"/>
                </a:solidFill>
              </a:rPr>
              <a:t>ausgelassen</a:t>
            </a:r>
            <a:r>
              <a:rPr lang="de-DE" i="1" dirty="0" smtClean="0">
                <a:solidFill>
                  <a:schemeClr val="bg1"/>
                </a:solidFill>
              </a:rPr>
              <a:t> </a:t>
            </a:r>
            <a:r>
              <a:rPr lang="de-DE" dirty="0" smtClean="0">
                <a:solidFill>
                  <a:schemeClr val="bg1"/>
                </a:solidFill>
              </a:rPr>
              <a:t>wird.</a:t>
            </a:r>
            <a:r>
              <a:rPr lang="de-DE" i="1" dirty="0" smtClean="0">
                <a:solidFill>
                  <a:schemeClr val="bg1"/>
                </a:solidFill>
              </a:rPr>
              <a:t> 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2141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smtClean="0"/>
              <a:t>Generische STL-Algorithmen</a:t>
            </a:r>
            <a:r>
              <a:rPr lang="de-DE" altLang="de-DE" smtClean="0"/>
              <a:t>:  </a:t>
            </a:r>
            <a:r>
              <a:rPr lang="de-DE" altLang="de-DE" b="0" smtClean="0">
                <a:latin typeface="Consolas" panose="020B0609020204030204" pitchFamily="49" charset="0"/>
                <a:cs typeface="Consolas" panose="020B0609020204030204" pitchFamily="49" charset="0"/>
              </a:rPr>
              <a:t>std::remove_copy_if</a:t>
            </a:r>
            <a:endParaRPr lang="de-DE" altLang="de-DE" b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8915" name="Rechteck 3"/>
          <p:cNvSpPr>
            <a:spLocks noChangeArrowheads="1"/>
          </p:cNvSpPr>
          <p:nvPr/>
        </p:nvSpPr>
        <p:spPr bwMode="auto">
          <a:xfrm>
            <a:off x="2047875" y="6237312"/>
            <a:ext cx="6624638" cy="26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hlinkClick r:id="rId2"/>
              </a:rPr>
              <a:t>http://www.cplusplus.com/reference/algorithm/remove_copy_if/</a:t>
            </a:r>
            <a:endParaRPr lang="de-DE" altLang="de-DE" sz="1200" b="0" dirty="0"/>
          </a:p>
        </p:txBody>
      </p:sp>
      <p:sp>
        <p:nvSpPr>
          <p:cNvPr id="38916" name="Rechteck 10"/>
          <p:cNvSpPr>
            <a:spLocks noChangeArrowheads="1"/>
          </p:cNvSpPr>
          <p:nvPr/>
        </p:nvSpPr>
        <p:spPr bwMode="auto">
          <a:xfrm>
            <a:off x="250825" y="1527175"/>
            <a:ext cx="8421688" cy="693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dirty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 &lt;</a:t>
            </a:r>
            <a:r>
              <a:rPr lang="en-US" altLang="de-DE" sz="1400" dirty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dirty="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 dirty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dirty="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en-US" altLang="de-DE" sz="1400" dirty="0">
                <a:solidFill>
                  <a:srgbClr val="644632"/>
                </a:solidFill>
                <a:latin typeface="Consolas" pitchFamily="49" charset="0"/>
              </a:rPr>
              <a:t>, </a:t>
            </a:r>
            <a:r>
              <a:rPr lang="en-US" altLang="de-DE" sz="1400" dirty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dirty="0" err="1">
                <a:solidFill>
                  <a:srgbClr val="644632"/>
                </a:solidFill>
                <a:latin typeface="Consolas" pitchFamily="49" charset="0"/>
              </a:rPr>
              <a:t>UnaryPredicate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err="1">
                <a:solidFill>
                  <a:srgbClr val="000000"/>
                </a:solidFill>
                <a:latin typeface="Consolas" pitchFamily="49" charset="0"/>
              </a:rPr>
              <a:t>remove_copy_if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(	</a:t>
            </a:r>
            <a:r>
              <a:rPr lang="de-DE" altLang="de-DE" sz="1400" dirty="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err="1">
                <a:solidFill>
                  <a:srgbClr val="000000"/>
                </a:solidFill>
                <a:latin typeface="Consolas" pitchFamily="49" charset="0"/>
              </a:rPr>
              <a:t>first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dirty="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last,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						 	</a:t>
            </a:r>
            <a:r>
              <a:rPr lang="de-DE" altLang="de-DE" sz="1400" dirty="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err="1">
                <a:solidFill>
                  <a:srgbClr val="000000"/>
                </a:solidFill>
                <a:latin typeface="Consolas" pitchFamily="49" charset="0"/>
              </a:rPr>
              <a:t>result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 dirty="0" err="1">
                <a:solidFill>
                  <a:srgbClr val="644632"/>
                </a:solidFill>
                <a:latin typeface="Consolas" pitchFamily="49" charset="0"/>
              </a:rPr>
              <a:t>UnaryPredicate</a:t>
            </a:r>
            <a:r>
              <a:rPr lang="en-US" altLang="de-DE" sz="1400" dirty="0">
                <a:solidFill>
                  <a:srgbClr val="644632"/>
                </a:solidFill>
                <a:latin typeface="Consolas" pitchFamily="49" charset="0"/>
              </a:rPr>
              <a:t> </a:t>
            </a:r>
            <a:r>
              <a:rPr lang="de-DE" altLang="de-DE" sz="1400" dirty="0" err="1">
                <a:solidFill>
                  <a:srgbClr val="000000"/>
                </a:solidFill>
                <a:latin typeface="Consolas" pitchFamily="49" charset="0"/>
              </a:rPr>
              <a:t>pred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); </a:t>
            </a:r>
          </a:p>
        </p:txBody>
      </p:sp>
      <p:sp>
        <p:nvSpPr>
          <p:cNvPr id="38919" name="Rechteck 2"/>
          <p:cNvSpPr>
            <a:spLocks noChangeArrowheads="1"/>
          </p:cNvSpPr>
          <p:nvPr/>
        </p:nvSpPr>
        <p:spPr bwMode="auto">
          <a:xfrm>
            <a:off x="216353" y="2853025"/>
            <a:ext cx="5435768" cy="3218918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dirty="0">
                <a:solidFill>
                  <a:srgbClr val="7F0055"/>
                </a:solidFill>
                <a:latin typeface="Consolas" pitchFamily="49" charset="0"/>
              </a:rPr>
              <a:t>bool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 even(</a:t>
            </a:r>
            <a:r>
              <a:rPr lang="en-US" altLang="de-DE" sz="1400" b="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 dirty="0" err="1">
                <a:solidFill>
                  <a:srgbClr val="000000"/>
                </a:solidFill>
                <a:latin typeface="Consolas" pitchFamily="49" charset="0"/>
              </a:rPr>
              <a:t>i</a:t>
            </a:r>
            <a:r>
              <a:rPr lang="en-US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dirty="0" smtClean="0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en-US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 dirty="0" err="1" smtClean="0">
                <a:solidFill>
                  <a:srgbClr val="000000"/>
                </a:solidFill>
                <a:latin typeface="Consolas" pitchFamily="49" charset="0"/>
              </a:rPr>
              <a:t>i</a:t>
            </a:r>
            <a:r>
              <a:rPr lang="en-US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 % 2 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== 0</a:t>
            </a:r>
            <a:r>
              <a:rPr lang="en-US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en-US" altLang="de-DE" sz="14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argc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char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**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argv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[] = {1,2,3,4,5};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400" b="0" dirty="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result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+ 5);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dirty="0" err="1">
                <a:solidFill>
                  <a:srgbClr val="000000"/>
                </a:solidFill>
                <a:latin typeface="Consolas" pitchFamily="49" charset="0"/>
              </a:rPr>
              <a:t>remove_copy_if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400" b="0" dirty="0" err="1">
                <a:solidFill>
                  <a:srgbClr val="000000"/>
                </a:solidFill>
                <a:latin typeface="Consolas" pitchFamily="49" charset="0"/>
              </a:rPr>
              <a:t>result.begin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(), </a:t>
            </a:r>
            <a:r>
              <a:rPr lang="en-US" altLang="de-DE" sz="1400" b="0" dirty="0" err="1">
                <a:solidFill>
                  <a:srgbClr val="000000"/>
                </a:solidFill>
                <a:latin typeface="Consolas" pitchFamily="49" charset="0"/>
              </a:rPr>
              <a:t>result.end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(),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				 </a:t>
            </a:r>
            <a:r>
              <a:rPr lang="en-US" altLang="de-DE" sz="1400" b="0" dirty="0" err="1">
                <a:solidFill>
                  <a:srgbClr val="005032"/>
                </a:solidFill>
                <a:latin typeface="Consolas" pitchFamily="49" charset="0"/>
              </a:rPr>
              <a:t>ostream_iterator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400" b="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&gt;(</a:t>
            </a:r>
            <a:r>
              <a:rPr lang="en-US" altLang="de-DE" sz="1400" b="0" dirty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", 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), </a:t>
            </a:r>
            <a:endParaRPr lang="en-US" altLang="de-DE" sz="1400" b="0" dirty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			 </a:t>
            </a:r>
            <a:r>
              <a:rPr lang="en-US" altLang="de-DE" sz="1400" dirty="0" smtClean="0">
                <a:solidFill>
                  <a:srgbClr val="000000"/>
                </a:solidFill>
                <a:latin typeface="Consolas" pitchFamily="49" charset="0"/>
              </a:rPr>
              <a:t>even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); // 1, 3, 5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5796136" y="5194179"/>
            <a:ext cx="3148013" cy="592137"/>
          </a:xfrm>
          <a:prstGeom prst="wedgeRoundRectCallout">
            <a:avLst>
              <a:gd name="adj1" fmla="val -107161"/>
              <a:gd name="adj2" fmla="val -4959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 err="1" smtClean="0">
                <a:solidFill>
                  <a:schemeClr val="bg1"/>
                </a:solidFill>
              </a:rPr>
              <a:t>Funktionszeiger</a:t>
            </a:r>
            <a:r>
              <a:rPr lang="de-DE" dirty="0" smtClean="0">
                <a:solidFill>
                  <a:schemeClr val="bg1"/>
                </a:solidFill>
              </a:rPr>
              <a:t> </a:t>
            </a:r>
            <a:r>
              <a:rPr lang="de-DE" dirty="0">
                <a:solidFill>
                  <a:schemeClr val="bg1"/>
                </a:solidFill>
              </a:rPr>
              <a:t>oder Funktionsobjekt übergeben</a:t>
            </a:r>
          </a:p>
        </p:txBody>
      </p:sp>
      <p:sp>
        <p:nvSpPr>
          <p:cNvPr id="13" name="Abgerundete rechteckige Legende 12"/>
          <p:cNvSpPr/>
          <p:nvPr/>
        </p:nvSpPr>
        <p:spPr>
          <a:xfrm>
            <a:off x="5796136" y="2816959"/>
            <a:ext cx="3148013" cy="593725"/>
          </a:xfrm>
          <a:prstGeom prst="wedgeRoundRectCallout">
            <a:avLst>
              <a:gd name="adj1" fmla="val -170592"/>
              <a:gd name="adj2" fmla="val -1609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Funktion </a:t>
            </a:r>
            <a:r>
              <a:rPr lang="de-DE" b="1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even</a:t>
            </a:r>
            <a:r>
              <a:rPr lang="de-DE" dirty="0" smtClean="0">
                <a:solidFill>
                  <a:schemeClr val="bg1"/>
                </a:solidFill>
              </a:rPr>
              <a:t> entscheidet </a:t>
            </a:r>
            <a:r>
              <a:rPr lang="de-DE" dirty="0">
                <a:solidFill>
                  <a:schemeClr val="bg1"/>
                </a:solidFill>
              </a:rPr>
              <a:t>was ausgelassen wird</a:t>
            </a:r>
          </a:p>
        </p:txBody>
      </p:sp>
    </p:spTree>
    <p:extLst>
      <p:ext uri="{BB962C8B-B14F-4D97-AF65-F5344CB8AC3E}">
        <p14:creationId xmlns:p14="http://schemas.microsoft.com/office/powerpoint/2010/main" val="3530335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smtClean="0"/>
              <a:t>Generische Behälter</a:t>
            </a:r>
            <a:r>
              <a:rPr lang="de-DE" altLang="de-DE" smtClean="0"/>
              <a:t>: </a:t>
            </a:r>
            <a:r>
              <a:rPr lang="de-DE" altLang="de-DE">
                <a:latin typeface="Consolas" panose="020B0609020204030204" pitchFamily="49" charset="0"/>
                <a:cs typeface="Consolas" panose="020B0609020204030204" pitchFamily="49" charset="0"/>
              </a:rPr>
              <a:t>std::priority_queue</a:t>
            </a:r>
            <a:endParaRPr lang="de-DE" altLang="de-DE" i="1" dirty="0" smtClean="0"/>
          </a:p>
        </p:txBody>
      </p:sp>
      <p:sp>
        <p:nvSpPr>
          <p:cNvPr id="39939" name="Rechteck 6"/>
          <p:cNvSpPr>
            <a:spLocks noChangeArrowheads="1"/>
          </p:cNvSpPr>
          <p:nvPr/>
        </p:nvSpPr>
        <p:spPr bwMode="auto">
          <a:xfrm>
            <a:off x="323850" y="2387600"/>
            <a:ext cx="8351838" cy="2496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	&lt;</a:t>
            </a: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	    	 </a:t>
            </a: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>
                <a:solidFill>
                  <a:srgbClr val="644632"/>
                </a:solidFill>
                <a:latin typeface="Consolas" pitchFamily="49" charset="0"/>
              </a:rPr>
              <a:t>Container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400" dirty="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dirty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&gt;, </a:t>
            </a:r>
            <a:r>
              <a:rPr lang="de-DE" altLang="de-DE" sz="1400" dirty="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de-DE" altLang="de-DE" sz="1400" dirty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400" dirty="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de-DE" altLang="de-DE" sz="1400" dirty="0" smtClean="0">
                <a:solidFill>
                  <a:srgbClr val="000000"/>
                </a:solidFill>
                <a:latin typeface="Consolas" pitchFamily="49" charset="0"/>
              </a:rPr>
            </a:br>
            <a:endParaRPr lang="de-DE" altLang="de-DE" sz="140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  		 </a:t>
            </a:r>
            <a:r>
              <a:rPr lang="en-US" altLang="de-DE" sz="1400" dirty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dirty="0">
                <a:solidFill>
                  <a:srgbClr val="644632"/>
                </a:solidFill>
                <a:latin typeface="Consolas" pitchFamily="49" charset="0"/>
              </a:rPr>
              <a:t>Compare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en-US" altLang="de-DE" sz="1400">
                <a:solidFill>
                  <a:srgbClr val="005032"/>
                </a:solidFill>
                <a:latin typeface="Consolas" pitchFamily="49" charset="0"/>
              </a:rPr>
              <a:t>less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400" dirty="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en-US" altLang="de-DE" sz="1400" dirty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en-US" altLang="de-DE" sz="1400" dirty="0" smtClean="0">
                <a:solidFill>
                  <a:srgbClr val="000000"/>
                </a:solidFill>
                <a:latin typeface="Consolas" pitchFamily="49" charset="0"/>
              </a:rPr>
              <a:t>			</a:t>
            </a:r>
            <a:r>
              <a:rPr lang="en-US" altLang="de-DE" sz="1400" dirty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en-US" altLang="de-DE" sz="140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dirty="0">
                <a:solidFill>
                  <a:srgbClr val="644632"/>
                </a:solidFill>
                <a:latin typeface="Consolas" pitchFamily="49" charset="0"/>
              </a:rPr>
              <a:t>Container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en-US" altLang="de-DE" sz="1400" dirty="0" err="1">
                <a:solidFill>
                  <a:srgbClr val="005032"/>
                </a:solidFill>
                <a:latin typeface="Consolas" pitchFamily="49" charset="0"/>
              </a:rPr>
              <a:t>value_type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&gt; </a:t>
            </a:r>
            <a:endParaRPr lang="en-US" altLang="de-DE" sz="1400" dirty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dirty="0" smtClean="0">
                <a:solidFill>
                  <a:srgbClr val="000000"/>
                </a:solidFill>
                <a:latin typeface="Consolas" pitchFamily="49" charset="0"/>
              </a:rPr>
              <a:t>	 &gt;</a:t>
            </a:r>
            <a:br>
              <a:rPr lang="en-US" altLang="de-DE" sz="1400" dirty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en-US" altLang="de-DE" sz="1400" dirty="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en-US" altLang="de-DE" sz="1400" dirty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en-US" altLang="de-DE" sz="140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40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err="1">
                <a:solidFill>
                  <a:srgbClr val="005032"/>
                </a:solidFill>
                <a:latin typeface="Consolas" pitchFamily="49" charset="0"/>
              </a:rPr>
              <a:t>priority_queue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; </a:t>
            </a:r>
            <a:endParaRPr lang="de-DE" altLang="de-DE" sz="1400" b="0" dirty="0"/>
          </a:p>
        </p:txBody>
      </p:sp>
      <p:sp>
        <p:nvSpPr>
          <p:cNvPr id="39940" name="Rechteck 7"/>
          <p:cNvSpPr>
            <a:spLocks noChangeArrowheads="1"/>
          </p:cNvSpPr>
          <p:nvPr/>
        </p:nvSpPr>
        <p:spPr bwMode="auto">
          <a:xfrm>
            <a:off x="2555875" y="6140211"/>
            <a:ext cx="6119813" cy="26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hlinkClick r:id="rId2"/>
              </a:rPr>
              <a:t>http://www.cplusplus.com/reference/queue/priority_queue/</a:t>
            </a:r>
            <a:endParaRPr lang="de-DE" altLang="de-DE" sz="1200" b="0"/>
          </a:p>
        </p:txBody>
      </p:sp>
      <p:sp>
        <p:nvSpPr>
          <p:cNvPr id="9" name="Abgerundete rechteckige Legende 8"/>
          <p:cNvSpPr/>
          <p:nvPr/>
        </p:nvSpPr>
        <p:spPr>
          <a:xfrm>
            <a:off x="4067944" y="1871901"/>
            <a:ext cx="2376488" cy="593725"/>
          </a:xfrm>
          <a:prstGeom prst="wedgeRoundRectCallout">
            <a:avLst>
              <a:gd name="adj1" fmla="val -127278"/>
              <a:gd name="adj2" fmla="val 5618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>
                <a:solidFill>
                  <a:schemeClr val="bg1"/>
                </a:solidFill>
              </a:rPr>
              <a:t>Typ vom Inhalt </a:t>
            </a:r>
            <a:r>
              <a:rPr lang="de-DE" dirty="0">
                <a:solidFill>
                  <a:schemeClr val="bg1"/>
                </a:solidFill>
              </a:rPr>
              <a:t>der Warteschlange</a:t>
            </a:r>
          </a:p>
        </p:txBody>
      </p:sp>
      <p:sp>
        <p:nvSpPr>
          <p:cNvPr id="10" name="Abgerundete rechteckige Legende 9"/>
          <p:cNvSpPr/>
          <p:nvPr/>
        </p:nvSpPr>
        <p:spPr>
          <a:xfrm>
            <a:off x="4860031" y="2578100"/>
            <a:ext cx="3902659" cy="744487"/>
          </a:xfrm>
          <a:prstGeom prst="wedgeRoundRectCallout">
            <a:avLst>
              <a:gd name="adj1" fmla="val -66892"/>
              <a:gd name="adj2" fmla="val 2235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Typ des </a:t>
            </a:r>
            <a:r>
              <a:rPr lang="de-DE" b="1" dirty="0">
                <a:solidFill>
                  <a:schemeClr val="bg1"/>
                </a:solidFill>
              </a:rPr>
              <a:t>darunterliegenden </a:t>
            </a:r>
            <a:r>
              <a:rPr lang="de-DE" b="1">
                <a:solidFill>
                  <a:schemeClr val="bg1"/>
                </a:solidFill>
              </a:rPr>
              <a:t>Behälters </a:t>
            </a:r>
            <a:r>
              <a:rPr lang="de-DE" smtClean="0">
                <a:solidFill>
                  <a:schemeClr val="bg1"/>
                </a:solidFill>
              </a:rPr>
              <a:t>(</a:t>
            </a:r>
            <a:r>
              <a:rPr lang="de-DE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std::vector&lt;T&gt;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r>
              <a:rPr lang="de-DE" dirty="0">
                <a:solidFill>
                  <a:schemeClr val="bg1"/>
                </a:solidFill>
              </a:rPr>
              <a:t>wird als Default verwendet)</a:t>
            </a:r>
          </a:p>
        </p:txBody>
      </p:sp>
      <p:sp>
        <p:nvSpPr>
          <p:cNvPr id="11" name="Abgerundete rechteckige Legende 10"/>
          <p:cNvSpPr/>
          <p:nvPr/>
        </p:nvSpPr>
        <p:spPr>
          <a:xfrm>
            <a:off x="5433703" y="3443237"/>
            <a:ext cx="3328987" cy="593725"/>
          </a:xfrm>
          <a:prstGeom prst="wedgeRoundRectCallout">
            <a:avLst>
              <a:gd name="adj1" fmla="val -107317"/>
              <a:gd name="adj2" fmla="val -647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>
                <a:solidFill>
                  <a:schemeClr val="bg1"/>
                </a:solidFill>
              </a:rPr>
              <a:t>Binäres Prädikat </a:t>
            </a:r>
            <a:r>
              <a:rPr lang="de-DE" dirty="0">
                <a:solidFill>
                  <a:schemeClr val="bg1"/>
                </a:solidFill>
              </a:rPr>
              <a:t>(</a:t>
            </a:r>
            <a:r>
              <a:rPr lang="de-DE" i="1" dirty="0" err="1">
                <a:solidFill>
                  <a:schemeClr val="bg1"/>
                </a:solidFill>
                <a:latin typeface="+mj-lt"/>
                <a:cs typeface="Consolas" pitchFamily="49" charset="0"/>
              </a:rPr>
              <a:t>less</a:t>
            </a:r>
            <a:r>
              <a:rPr lang="de-DE" dirty="0">
                <a:solidFill>
                  <a:schemeClr val="bg1"/>
                </a:solidFill>
              </a:rPr>
              <a:t> wird als Default verwendet)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3491880" y="5104444"/>
            <a:ext cx="5357813" cy="868362"/>
          </a:xfrm>
          <a:prstGeom prst="wedgeRoundRectCallout">
            <a:avLst>
              <a:gd name="adj1" fmla="val -19957"/>
              <a:gd name="adj2" fmla="val -7782"/>
              <a:gd name="adj3" fmla="val 16667"/>
            </a:avLst>
          </a:prstGeom>
          <a:solidFill>
            <a:schemeClr val="accent2"/>
          </a:solidFill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Default Template-Parameter erlauben </a:t>
            </a:r>
            <a:r>
              <a:rPr lang="de-DE" b="1" dirty="0">
                <a:solidFill>
                  <a:schemeClr val="bg1"/>
                </a:solidFill>
              </a:rPr>
              <a:t>einfache</a:t>
            </a:r>
            <a:r>
              <a:rPr lang="de-DE" dirty="0">
                <a:solidFill>
                  <a:schemeClr val="bg1"/>
                </a:solidFill>
              </a:rPr>
              <a:t>, aber bei Bedarf </a:t>
            </a:r>
            <a:r>
              <a:rPr lang="de-DE" b="1" dirty="0">
                <a:solidFill>
                  <a:schemeClr val="bg1"/>
                </a:solidFill>
              </a:rPr>
              <a:t>konfigurierbare</a:t>
            </a:r>
            <a:r>
              <a:rPr lang="de-DE" dirty="0">
                <a:solidFill>
                  <a:schemeClr val="bg1"/>
                </a:solidFill>
              </a:rPr>
              <a:t> Verwendung! </a:t>
            </a:r>
          </a:p>
        </p:txBody>
      </p:sp>
      <p:sp>
        <p:nvSpPr>
          <p:cNvPr id="13" name="Abgerundete rechteckige Legende 12"/>
          <p:cNvSpPr/>
          <p:nvPr/>
        </p:nvSpPr>
        <p:spPr>
          <a:xfrm>
            <a:off x="5433703" y="4149436"/>
            <a:ext cx="3328987" cy="539750"/>
          </a:xfrm>
          <a:prstGeom prst="wedgeRoundRectCallout">
            <a:avLst>
              <a:gd name="adj1" fmla="val -66705"/>
              <a:gd name="adj2" fmla="val -5205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Damit Compiler weiß, dass </a:t>
            </a:r>
            <a:r>
              <a:rPr lang="de-DE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value_type</a:t>
            </a:r>
            <a:r>
              <a:rPr lang="de-DE" dirty="0">
                <a:solidFill>
                  <a:schemeClr val="bg1"/>
                </a:solidFill>
              </a:rPr>
              <a:t> ein Typ ist</a:t>
            </a:r>
          </a:p>
        </p:txBody>
      </p:sp>
    </p:spTree>
    <p:extLst>
      <p:ext uri="{BB962C8B-B14F-4D97-AF65-F5344CB8AC3E}">
        <p14:creationId xmlns:p14="http://schemas.microsoft.com/office/powerpoint/2010/main" val="1068513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smtClean="0"/>
              <a:t>Generische Behälter</a:t>
            </a:r>
            <a:r>
              <a:rPr lang="de-DE" altLang="de-DE" smtClean="0"/>
              <a:t>: </a:t>
            </a:r>
            <a:r>
              <a:rPr lang="de-DE" altLang="de-DE" smtClean="0">
                <a:latin typeface="Consolas" panose="020B0609020204030204" pitchFamily="49" charset="0"/>
                <a:cs typeface="Consolas" panose="020B0609020204030204" pitchFamily="49" charset="0"/>
              </a:rPr>
              <a:t>std::priority_queue</a:t>
            </a:r>
            <a:endParaRPr lang="de-DE" altLang="de-DE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0963" name="Rechteck 6"/>
          <p:cNvSpPr>
            <a:spLocks noChangeArrowheads="1"/>
          </p:cNvSpPr>
          <p:nvPr/>
        </p:nvSpPr>
        <p:spPr bwMode="auto">
          <a:xfrm>
            <a:off x="252413" y="1535113"/>
            <a:ext cx="8351837" cy="893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	&lt;</a:t>
            </a: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	    	 </a:t>
            </a: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>
                <a:solidFill>
                  <a:srgbClr val="644632"/>
                </a:solidFill>
                <a:latin typeface="Consolas" pitchFamily="49" charset="0"/>
              </a:rPr>
              <a:t>Container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400" dirty="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dirty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&gt;,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  		 </a:t>
            </a:r>
            <a:r>
              <a:rPr lang="en-US" altLang="de-DE" sz="1400" dirty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dirty="0">
                <a:solidFill>
                  <a:srgbClr val="644632"/>
                </a:solidFill>
                <a:latin typeface="Consolas" pitchFamily="49" charset="0"/>
              </a:rPr>
              <a:t>Compare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en-US" altLang="de-DE" sz="1400" dirty="0">
                <a:solidFill>
                  <a:srgbClr val="005032"/>
                </a:solidFill>
                <a:latin typeface="Consolas" pitchFamily="49" charset="0"/>
              </a:rPr>
              <a:t>less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400" dirty="0" err="1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dirty="0">
                <a:solidFill>
                  <a:srgbClr val="644632"/>
                </a:solidFill>
                <a:latin typeface="Consolas" pitchFamily="49" charset="0"/>
              </a:rPr>
              <a:t>Container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en-US" altLang="de-DE" sz="1400" dirty="0" err="1">
                <a:solidFill>
                  <a:srgbClr val="005032"/>
                </a:solidFill>
                <a:latin typeface="Consolas" pitchFamily="49" charset="0"/>
              </a:rPr>
              <a:t>value_type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&gt; 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err="1">
                <a:solidFill>
                  <a:srgbClr val="005032"/>
                </a:solidFill>
                <a:latin typeface="Consolas" pitchFamily="49" charset="0"/>
              </a:rPr>
              <a:t>priority_queue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; </a:t>
            </a:r>
            <a:endParaRPr lang="de-DE" altLang="de-DE" sz="1400" b="0" dirty="0"/>
          </a:p>
        </p:txBody>
      </p:sp>
      <p:sp>
        <p:nvSpPr>
          <p:cNvPr id="40964" name="Rechteck 7"/>
          <p:cNvSpPr>
            <a:spLocks noChangeArrowheads="1"/>
          </p:cNvSpPr>
          <p:nvPr/>
        </p:nvSpPr>
        <p:spPr bwMode="auto">
          <a:xfrm>
            <a:off x="2214563" y="6128226"/>
            <a:ext cx="6534150" cy="26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hlinkClick r:id="rId3"/>
              </a:rPr>
              <a:t>http://www.cplusplus.com/reference/queue/priority_queue/</a:t>
            </a:r>
            <a:endParaRPr lang="de-DE" altLang="de-DE" sz="1200" b="0"/>
          </a:p>
        </p:txBody>
      </p:sp>
      <p:sp>
        <p:nvSpPr>
          <p:cNvPr id="40966" name="Rechteck 2"/>
          <p:cNvSpPr>
            <a:spLocks noChangeArrowheads="1"/>
          </p:cNvSpPr>
          <p:nvPr/>
        </p:nvSpPr>
        <p:spPr bwMode="auto">
          <a:xfrm>
            <a:off x="388072" y="2636838"/>
            <a:ext cx="3706813" cy="3458050"/>
          </a:xfrm>
          <a:prstGeom prst="foldedCorner">
            <a:avLst>
              <a:gd name="adj" fmla="val 9322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b="0" dirty="0" err="1">
                <a:solidFill>
                  <a:srgbClr val="2A00FF"/>
                </a:solidFill>
                <a:latin typeface="Consolas" pitchFamily="49" charset="0"/>
              </a:rPr>
              <a:t>iostream</a:t>
            </a:r>
            <a:r>
              <a:rPr lang="de-DE" altLang="de-DE" sz="1400" b="0" dirty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b="0" dirty="0" err="1">
                <a:solidFill>
                  <a:srgbClr val="2A00FF"/>
                </a:solidFill>
                <a:latin typeface="Consolas" pitchFamily="49" charset="0"/>
              </a:rPr>
              <a:t>queue</a:t>
            </a:r>
            <a:r>
              <a:rPr lang="de-DE" altLang="de-DE" sz="1400" b="0" dirty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b="0" dirty="0" err="1">
                <a:solidFill>
                  <a:srgbClr val="2A00FF"/>
                </a:solidFill>
                <a:latin typeface="Consolas" pitchFamily="49" charset="0"/>
              </a:rPr>
              <a:t>functional</a:t>
            </a:r>
            <a:r>
              <a:rPr lang="de-DE" altLang="de-DE" sz="1400" b="0" dirty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err="1">
                <a:solidFill>
                  <a:srgbClr val="000000"/>
                </a:solidFill>
                <a:latin typeface="Consolas" pitchFamily="49" charset="0"/>
              </a:rPr>
              <a:t>process_queue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dirty="0">
                <a:solidFill>
                  <a:srgbClr val="644632"/>
                </a:solidFill>
                <a:latin typeface="Consolas" pitchFamily="49" charset="0"/>
              </a:rPr>
              <a:t>T&amp;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queue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while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(!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queue.empty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()){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	 &lt;&lt; 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queue.top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()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			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","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4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queue.pop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40968" name="Rechteck 4"/>
          <p:cNvSpPr>
            <a:spLocks noChangeArrowheads="1"/>
          </p:cNvSpPr>
          <p:nvPr/>
        </p:nvSpPr>
        <p:spPr bwMode="auto">
          <a:xfrm>
            <a:off x="4287116" y="2619375"/>
            <a:ext cx="4461597" cy="3458050"/>
          </a:xfrm>
          <a:prstGeom prst="foldedCorner">
            <a:avLst>
              <a:gd name="adj" fmla="val 9616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argc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char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**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argv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[] = {3,2,1,5,4};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400" b="0" smtClean="0">
                <a:solidFill>
                  <a:srgbClr val="005032"/>
                </a:solidFill>
                <a:latin typeface="Consolas" pitchFamily="49" charset="0"/>
              </a:rPr>
              <a:t>std::priority_queue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de-DE" altLang="de-DE" sz="1400" b="0" dirty="0" err="1" smtClean="0">
                <a:solidFill>
                  <a:srgbClr val="000000"/>
                </a:solidFill>
                <a:latin typeface="Consolas" pitchFamily="49" charset="0"/>
              </a:rPr>
              <a:t>descending</a:t>
            </a:r>
            <a: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dirty="0" err="1" smtClean="0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+ 5);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process_queue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descending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); </a:t>
            </a:r>
            <a:endParaRPr lang="de-DE" altLang="de-DE" sz="1400" b="0" dirty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					// 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5,4,3,2,1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std</a:t>
            </a:r>
            <a:r>
              <a:rPr lang="de-DE" altLang="de-DE" sz="1400" b="0" smtClean="0">
                <a:solidFill>
                  <a:srgbClr val="005032"/>
                </a:solidFill>
                <a:latin typeface="Consolas" pitchFamily="49" charset="0"/>
              </a:rPr>
              <a:t>::</a:t>
            </a:r>
            <a:r>
              <a:rPr lang="en-US" altLang="de-DE" sz="1400" b="0" smtClean="0">
                <a:solidFill>
                  <a:srgbClr val="005032"/>
                </a:solidFill>
                <a:latin typeface="Consolas" pitchFamily="49" charset="0"/>
              </a:rPr>
              <a:t>priority_queue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400" b="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en-US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dirty="0" smtClean="0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en-US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400" b="0" dirty="0" err="1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&gt;,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en-US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dirty="0" smtClean="0">
                <a:solidFill>
                  <a:srgbClr val="005032"/>
                </a:solidFill>
                <a:latin typeface="Consolas" pitchFamily="49" charset="0"/>
              </a:rPr>
              <a:t>greater</a:t>
            </a:r>
            <a:r>
              <a:rPr lang="en-US" altLang="de-DE" sz="1400" dirty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400" dirty="0" err="1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&gt; 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    ascending(numbers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, numbers + 5);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process_queue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ascending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); </a:t>
            </a:r>
            <a:endParaRPr lang="de-DE" altLang="de-DE" sz="1400" b="0" dirty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					// 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1,2,3,4,5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15" name="Abgerundete rechteckige Legende 14"/>
          <p:cNvSpPr/>
          <p:nvPr/>
        </p:nvSpPr>
        <p:spPr>
          <a:xfrm>
            <a:off x="913607" y="5373216"/>
            <a:ext cx="2601912" cy="593725"/>
          </a:xfrm>
          <a:prstGeom prst="wedgeRoundRectCallout">
            <a:avLst>
              <a:gd name="adj1" fmla="val -31407"/>
              <a:gd name="adj2" fmla="val -8857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Einfache Hilfsfunktion für die Ausgabe</a:t>
            </a:r>
          </a:p>
        </p:txBody>
      </p:sp>
    </p:spTree>
    <p:extLst>
      <p:ext uri="{BB962C8B-B14F-4D97-AF65-F5344CB8AC3E}">
        <p14:creationId xmlns:p14="http://schemas.microsoft.com/office/powerpoint/2010/main" val="3454658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Intermezzo</a:t>
            </a:r>
            <a:endParaRPr lang="de-DE" altLang="de-DE" dirty="0" smtClean="0"/>
          </a:p>
        </p:txBody>
      </p:sp>
      <p:sp>
        <p:nvSpPr>
          <p:cNvPr id="41988" name="Textfeld 4"/>
          <p:cNvSpPr txBox="1">
            <a:spLocks noChangeArrowheads="1"/>
          </p:cNvSpPr>
          <p:nvPr/>
        </p:nvSpPr>
        <p:spPr bwMode="auto">
          <a:xfrm>
            <a:off x="251520" y="1556792"/>
            <a:ext cx="7489825" cy="52446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Wingdings" charset="2"/>
              <a:buNone/>
            </a:pPr>
            <a:r>
              <a:rPr lang="en-US" altLang="de-DE"/>
              <a:t>Schleifen-basierte Lösung vs. </a:t>
            </a:r>
            <a:r>
              <a:rPr lang="en-US" altLang="de-DE" smtClean="0">
                <a:solidFill>
                  <a:srgbClr val="000000"/>
                </a:solidFill>
                <a:latin typeface="Consolas" pitchFamily="49" charset="0"/>
              </a:rPr>
              <a:t>std::remove_compy_if</a:t>
            </a:r>
            <a:r>
              <a:rPr lang="en-US" altLang="de-DE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Wingdings" charset="2"/>
              <a:buNone/>
            </a:pP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Wingdings" charset="2"/>
              <a:buNone/>
            </a:pPr>
            <a:r>
              <a:rPr lang="en-US" altLang="de-DE" sz="1600" b="0" smtClean="0">
                <a:solidFill>
                  <a:srgbClr val="000000"/>
                </a:solidFill>
                <a:latin typeface="Consolas" pitchFamily="49" charset="0"/>
              </a:rPr>
              <a:t>std::remove_copy_if</a:t>
            </a:r>
            <a:r>
              <a:rPr lang="en-US" altLang="de-DE" sz="1600" b="0" dirty="0">
                <a:solidFill>
                  <a:srgbClr val="000000"/>
                </a:solidFill>
                <a:latin typeface="Consolas" pitchFamily="49" charset="0"/>
              </a:rPr>
              <a:t>(	</a:t>
            </a:r>
            <a:r>
              <a:rPr lang="en-US" altLang="de-DE" sz="1600" b="0" dirty="0" err="1">
                <a:solidFill>
                  <a:srgbClr val="000000"/>
                </a:solidFill>
                <a:latin typeface="Consolas" pitchFamily="49" charset="0"/>
              </a:rPr>
              <a:t>result.begin</a:t>
            </a:r>
            <a:r>
              <a:rPr lang="en-US" altLang="de-DE" sz="1600" b="0" dirty="0">
                <a:solidFill>
                  <a:srgbClr val="000000"/>
                </a:solidFill>
                <a:latin typeface="Consolas" pitchFamily="49" charset="0"/>
              </a:rPr>
              <a:t>(), </a:t>
            </a:r>
            <a:r>
              <a:rPr lang="en-US" altLang="de-DE" sz="1600" b="0" dirty="0" smtClean="0">
                <a:solidFill>
                  <a:srgbClr val="000000"/>
                </a:solidFill>
                <a:latin typeface="Consolas" pitchFamily="49" charset="0"/>
              </a:rPr>
              <a:t>						// first</a:t>
            </a:r>
            <a:endParaRPr lang="en-US" altLang="de-DE" sz="16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Wingdings" charset="2"/>
              <a:buNone/>
            </a:pPr>
            <a:r>
              <a:rPr lang="en-US" altLang="de-DE" sz="1600" b="0" dirty="0">
                <a:solidFill>
                  <a:srgbClr val="000000"/>
                </a:solidFill>
                <a:latin typeface="Consolas" pitchFamily="49" charset="0"/>
              </a:rPr>
              <a:t>			  </a:t>
            </a: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600" b="0" smtClean="0">
                <a:solidFill>
                  <a:srgbClr val="000000"/>
                </a:solidFill>
                <a:latin typeface="Consolas" pitchFamily="49" charset="0"/>
              </a:rPr>
              <a:t>    result.end</a:t>
            </a:r>
            <a:r>
              <a:rPr lang="en-US" altLang="de-DE" sz="1600" b="0" dirty="0">
                <a:solidFill>
                  <a:srgbClr val="000000"/>
                </a:solidFill>
                <a:latin typeface="Consolas" pitchFamily="49" charset="0"/>
              </a:rPr>
              <a:t>(), </a:t>
            </a:r>
            <a:r>
              <a:rPr lang="en-US" altLang="de-DE" sz="1600" b="0" dirty="0" smtClean="0">
                <a:solidFill>
                  <a:srgbClr val="000000"/>
                </a:solidFill>
                <a:latin typeface="Consolas" pitchFamily="49" charset="0"/>
              </a:rPr>
              <a:t>						// last</a:t>
            </a:r>
            <a:endParaRPr lang="en-US" altLang="de-DE" sz="16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Wingdings" charset="2"/>
              <a:buNone/>
            </a:pPr>
            <a:r>
              <a:rPr lang="en-US" altLang="de-DE" sz="1600" b="0" dirty="0">
                <a:solidFill>
                  <a:srgbClr val="005032"/>
                </a:solidFill>
                <a:latin typeface="Consolas" pitchFamily="49" charset="0"/>
              </a:rPr>
              <a:t>			</a:t>
            </a:r>
            <a:r>
              <a:rPr lang="en-US" altLang="de-DE" sz="1600" b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en-US" altLang="de-DE" sz="1600" b="0" smtClean="0">
                <a:solidFill>
                  <a:srgbClr val="005032"/>
                </a:solidFill>
                <a:latin typeface="Consolas" pitchFamily="49" charset="0"/>
              </a:rPr>
              <a:t>    ostream_iterator</a:t>
            </a:r>
            <a:r>
              <a:rPr lang="en-US" altLang="de-DE" sz="16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600" b="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600" b="0" dirty="0">
                <a:solidFill>
                  <a:srgbClr val="000000"/>
                </a:solidFill>
                <a:latin typeface="Consolas" pitchFamily="49" charset="0"/>
              </a:rPr>
              <a:t>&gt;(</a:t>
            </a:r>
            <a:r>
              <a:rPr lang="en-US" altLang="de-DE" sz="1600" b="0" dirty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600" b="0" smtClean="0">
                <a:solidFill>
                  <a:srgbClr val="2A00FF"/>
                </a:solidFill>
                <a:latin typeface="Consolas" pitchFamily="49" charset="0"/>
              </a:rPr>
              <a:t>", "</a:t>
            </a:r>
            <a:r>
              <a:rPr lang="en-US" altLang="de-DE" sz="1600" b="0" smtClean="0">
                <a:solidFill>
                  <a:srgbClr val="000000"/>
                </a:solidFill>
                <a:latin typeface="Consolas" pitchFamily="49" charset="0"/>
              </a:rPr>
              <a:t>), </a:t>
            </a:r>
            <a:r>
              <a:rPr lang="en-US" altLang="de-DE" sz="1600" b="0" dirty="0" smtClean="0">
                <a:solidFill>
                  <a:srgbClr val="000000"/>
                </a:solidFill>
                <a:latin typeface="Consolas" pitchFamily="49" charset="0"/>
              </a:rPr>
              <a:t>	// result</a:t>
            </a:r>
            <a:endParaRPr lang="en-US" altLang="de-DE" sz="16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en-US" altLang="de-DE" sz="1600" b="0" dirty="0">
                <a:solidFill>
                  <a:srgbClr val="000000"/>
                </a:solidFill>
                <a:latin typeface="Consolas" pitchFamily="49" charset="0"/>
              </a:rPr>
              <a:t>			</a:t>
            </a: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600" b="0" smtClean="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en-US" altLang="de-DE" sz="1600" smtClean="0">
                <a:solidFill>
                  <a:srgbClr val="000000"/>
                </a:solidFill>
                <a:latin typeface="Consolas" pitchFamily="49" charset="0"/>
              </a:rPr>
              <a:t>even	</a:t>
            </a:r>
            <a:r>
              <a:rPr lang="en-US" altLang="de-DE" sz="1600" b="0" smtClean="0">
                <a:solidFill>
                  <a:srgbClr val="000000"/>
                </a:solidFill>
                <a:latin typeface="Consolas" pitchFamily="49" charset="0"/>
              </a:rPr>
              <a:t>);</a:t>
            </a:r>
            <a:r>
              <a:rPr lang="en-US" altLang="de-DE" sz="1600" dirty="0" smtClean="0">
                <a:solidFill>
                  <a:srgbClr val="000000"/>
                </a:solidFill>
                <a:latin typeface="Consolas" pitchFamily="49" charset="0"/>
              </a:rPr>
              <a:t>						</a:t>
            </a:r>
            <a:r>
              <a:rPr lang="en-US" altLang="de-DE" sz="1600" smtClean="0">
                <a:solidFill>
                  <a:srgbClr val="000000"/>
                </a:solidFill>
                <a:latin typeface="Consolas" pitchFamily="49" charset="0"/>
              </a:rPr>
              <a:t>	 </a:t>
            </a:r>
            <a:r>
              <a:rPr lang="en-US" altLang="de-DE" sz="1600" b="0" smtClean="0">
                <a:solidFill>
                  <a:srgbClr val="000000"/>
                </a:solidFill>
                <a:latin typeface="Consolas" pitchFamily="49" charset="0"/>
              </a:rPr>
              <a:t>// </a:t>
            </a:r>
            <a:r>
              <a:rPr lang="en-US" altLang="de-DE" sz="1600" b="0" dirty="0" smtClean="0">
                <a:solidFill>
                  <a:srgbClr val="000000"/>
                </a:solidFill>
                <a:latin typeface="Consolas" pitchFamily="49" charset="0"/>
              </a:rPr>
              <a:t>predicate</a:t>
            </a:r>
            <a:endParaRPr lang="en-US" altLang="de-DE" sz="16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Wingdings" charset="2"/>
              <a:buNone/>
            </a:pPr>
            <a:r>
              <a:rPr lang="en-US" altLang="de-DE" sz="1600" b="0" dirty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	</a:t>
            </a:r>
            <a:endParaRPr lang="en-US" altLang="de-DE" sz="14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 smtClean="0">
                <a:latin typeface="+mj-lt"/>
                <a:cs typeface="Consolas" panose="020B0609020204030204" pitchFamily="49" charset="0"/>
              </a:rPr>
              <a:t>vs.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800" b="0" smtClean="0">
              <a:latin typeface="+mj-lt"/>
              <a:cs typeface="Consolas" panose="020B0609020204030204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600" b="0" smtClean="0">
                <a:latin typeface="Consolas" panose="020B0609020204030204" pitchFamily="49" charset="0"/>
                <a:cs typeface="Consolas" panose="020B0609020204030204" pitchFamily="49" charset="0"/>
              </a:rPr>
              <a:t>template&lt;class T, typename InputIterator, typename OutputIterator&gt;</a:t>
            </a:r>
            <a:endParaRPr lang="de-DE" altLang="de-DE" sz="1600" b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400" b="0" smtClean="0">
                <a:latin typeface="Consolas" panose="020B0609020204030204" pitchFamily="49" charset="0"/>
                <a:cs typeface="Consolas" panose="020B0609020204030204" pitchFamily="49" charset="0"/>
              </a:rPr>
              <a:t>void myCopyRemoveIf(InputIterator first, InputIterator last, OutputIterator result) {</a:t>
            </a:r>
            <a:endParaRPr lang="de-DE" altLang="de-DE" sz="1400" b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400" b="0" smtClean="0">
                <a:latin typeface="Consolas" panose="020B0609020204030204" pitchFamily="49" charset="0"/>
                <a:cs typeface="Consolas" panose="020B0609020204030204" pitchFamily="49" charset="0"/>
              </a:rPr>
              <a:t>  for (T iter = first; iter != last; ++iter) 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400" b="0" smtClean="0">
                <a:latin typeface="Consolas" panose="020B0609020204030204" pitchFamily="49" charset="0"/>
                <a:cs typeface="Consolas" panose="020B0609020204030204" pitchFamily="49" charset="0"/>
              </a:rPr>
              <a:t>  {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400" b="0" smtClean="0">
                <a:latin typeface="Consolas" panose="020B0609020204030204" pitchFamily="49" charset="0"/>
                <a:cs typeface="Consolas" panose="020B0609020204030204" pitchFamily="49" charset="0"/>
              </a:rPr>
              <a:t>	if (!P(*iter)) {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400" b="0" smtClean="0">
                <a:latin typeface="Consolas" panose="020B0609020204030204" pitchFamily="49" charset="0"/>
                <a:cs typeface="Consolas" panose="020B0609020204030204" pitchFamily="49" charset="0"/>
              </a:rPr>
              <a:t>      (*result) = *iter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400" b="0" smtClean="0">
                <a:latin typeface="Consolas" panose="020B0609020204030204" pitchFamily="49" charset="0"/>
                <a:cs typeface="Consolas" panose="020B0609020204030204" pitchFamily="49" charset="0"/>
              </a:rPr>
              <a:t>	  ++result;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400" b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altLang="de-DE" sz="1400" b="0" smtClean="0">
                <a:latin typeface="Consolas" panose="020B0609020204030204" pitchFamily="49" charset="0"/>
                <a:cs typeface="Consolas" panose="020B0609020204030204" pitchFamily="49" charset="0"/>
              </a:rPr>
              <a:t>   }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400" b="0" smtClean="0"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400" b="0" smtClean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de-DE" altLang="de-DE" sz="1800" b="0" dirty="0"/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dirty="0" smtClean="0"/>
              <a:t>Was </a:t>
            </a:r>
            <a:r>
              <a:rPr lang="de-DE" altLang="de-DE" sz="1800"/>
              <a:t>ist </a:t>
            </a:r>
            <a:r>
              <a:rPr lang="de-DE" altLang="de-DE" sz="1800" smtClean="0"/>
              <a:t>"schöner"? Was ist fehleranfälliger? Was ist kompakter?</a:t>
            </a:r>
            <a:endParaRPr lang="de-DE" altLang="de-DE" sz="1800" dirty="0"/>
          </a:p>
          <a:p>
            <a:pPr eaLnBrk="1" hangingPunct="1">
              <a:spcBef>
                <a:spcPct val="0"/>
              </a:spcBef>
              <a:buSzTx/>
              <a:buFont typeface="Wingdings" charset="2"/>
              <a:buNone/>
            </a:pPr>
            <a:endParaRPr lang="de-DE" altLang="de-DE" sz="1800" b="0" dirty="0"/>
          </a:p>
        </p:txBody>
      </p:sp>
    </p:spTree>
    <p:extLst>
      <p:ext uri="{BB962C8B-B14F-4D97-AF65-F5344CB8AC3E}">
        <p14:creationId xmlns:p14="http://schemas.microsoft.com/office/powerpoint/2010/main" val="707749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Standard Template Library: Fazit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altLang="de-DE" b="1" dirty="0" smtClean="0"/>
              <a:t>Mächtig</a:t>
            </a:r>
            <a:r>
              <a:rPr lang="de-DE" altLang="de-DE" b="0" dirty="0" smtClean="0"/>
              <a:t>, </a:t>
            </a:r>
            <a:r>
              <a:rPr lang="de-DE" altLang="de-DE" b="1" dirty="0" smtClean="0"/>
              <a:t>effizient</a:t>
            </a:r>
            <a:r>
              <a:rPr lang="de-DE" altLang="de-DE" b="0" dirty="0" smtClean="0"/>
              <a:t>, </a:t>
            </a:r>
            <a:r>
              <a:rPr lang="de-DE" altLang="de-DE" b="1" dirty="0" smtClean="0"/>
              <a:t>ausgereift</a:t>
            </a:r>
            <a:r>
              <a:rPr lang="de-DE" altLang="de-DE" b="0" dirty="0" smtClean="0"/>
              <a:t> und </a:t>
            </a:r>
            <a:r>
              <a:rPr lang="de-DE" altLang="de-DE" b="1" dirty="0"/>
              <a:t>g</a:t>
            </a:r>
            <a:r>
              <a:rPr lang="de-DE" altLang="de-DE" b="1" dirty="0" smtClean="0"/>
              <a:t>ut dokumentiert </a:t>
            </a:r>
          </a:p>
          <a:p>
            <a:endParaRPr lang="de-DE" altLang="de-DE" b="0" dirty="0" smtClean="0"/>
          </a:p>
          <a:p>
            <a:r>
              <a:rPr lang="de-DE" altLang="de-DE" b="0" dirty="0" smtClean="0"/>
              <a:t>Anspruchsvoll zu erlernen (???) (erfordert Wissen über Templates, Funktoren, </a:t>
            </a:r>
            <a:r>
              <a:rPr lang="de-DE" altLang="de-DE" b="0" dirty="0" err="1" smtClean="0"/>
              <a:t>Iteratoren</a:t>
            </a:r>
            <a:r>
              <a:rPr lang="de-DE" altLang="de-DE" b="0" dirty="0" smtClean="0"/>
              <a:t>, </a:t>
            </a:r>
            <a:r>
              <a:rPr lang="de-DE" altLang="de-DE" b="0" dirty="0" err="1" smtClean="0"/>
              <a:t>Mixins</a:t>
            </a:r>
            <a:r>
              <a:rPr lang="de-DE" altLang="de-DE" b="0" dirty="0" smtClean="0"/>
              <a:t>, …)</a:t>
            </a:r>
          </a:p>
          <a:p>
            <a:endParaRPr lang="de-DE" altLang="de-DE" b="0" dirty="0" smtClean="0"/>
          </a:p>
          <a:p>
            <a:r>
              <a:rPr lang="de-DE" altLang="de-DE" b="1" dirty="0" err="1" smtClean="0"/>
              <a:t>Boost</a:t>
            </a:r>
            <a:r>
              <a:rPr lang="de-DE" altLang="de-DE" dirty="0" smtClean="0"/>
              <a:t> </a:t>
            </a:r>
            <a:r>
              <a:rPr lang="de-DE" altLang="de-DE" b="0" smtClean="0"/>
              <a:t>als "Brutkasten" </a:t>
            </a:r>
            <a:r>
              <a:rPr lang="de-DE" altLang="de-DE" b="0" dirty="0" smtClean="0"/>
              <a:t>für die nächsten Standards</a:t>
            </a:r>
          </a:p>
          <a:p>
            <a:endParaRPr lang="de-DE" altLang="de-DE" b="0" dirty="0" smtClean="0"/>
          </a:p>
          <a:p>
            <a:r>
              <a:rPr lang="de-DE" altLang="de-DE" b="0" dirty="0" smtClean="0"/>
              <a:t>Vielleicht sogar als </a:t>
            </a:r>
            <a:r>
              <a:rPr lang="de-DE" altLang="de-DE" b="1" dirty="0" smtClean="0"/>
              <a:t>der Vorteil</a:t>
            </a:r>
            <a:r>
              <a:rPr lang="de-DE" altLang="de-DE" dirty="0" smtClean="0"/>
              <a:t> </a:t>
            </a:r>
            <a:r>
              <a:rPr lang="de-DE" altLang="de-DE" b="0" dirty="0" smtClean="0"/>
              <a:t>von C++ zu betrachten!</a:t>
            </a:r>
          </a:p>
          <a:p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2137773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Makefiles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1671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err="1" smtClean="0"/>
              <a:t>Makefiles</a:t>
            </a:r>
            <a:r>
              <a:rPr lang="de-DE" altLang="de-DE" dirty="0" smtClean="0"/>
              <a:t>: Motivation</a:t>
            </a:r>
          </a:p>
        </p:txBody>
      </p:sp>
      <p:sp>
        <p:nvSpPr>
          <p:cNvPr id="43011" name="Textfeld 3"/>
          <p:cNvSpPr txBox="1">
            <a:spLocks noChangeArrowheads="1"/>
          </p:cNvSpPr>
          <p:nvPr/>
        </p:nvSpPr>
        <p:spPr bwMode="auto">
          <a:xfrm>
            <a:off x="214512" y="1529514"/>
            <a:ext cx="7849368" cy="16381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Wingdings" panose="05000000000000000000" pitchFamily="2" charset="2"/>
              <a:buChar char="§"/>
            </a:pPr>
            <a:r>
              <a:rPr lang="de-DE" altLang="de-DE" sz="1800" b="0" dirty="0" smtClean="0"/>
              <a:t>Indem wir </a:t>
            </a:r>
            <a:r>
              <a:rPr lang="de-DE" altLang="de-DE" sz="1800" b="0" dirty="0" err="1" smtClean="0"/>
              <a:t>Eclipse</a:t>
            </a:r>
            <a:r>
              <a:rPr lang="de-DE" altLang="de-DE" sz="1800" b="0" dirty="0" smtClean="0"/>
              <a:t>-Projekte verwenden, </a:t>
            </a:r>
            <a:r>
              <a:rPr lang="de-DE" altLang="de-DE" sz="1800" dirty="0" smtClean="0"/>
              <a:t>binden wir uns an diese IDE.</a:t>
            </a:r>
            <a:br>
              <a:rPr lang="de-DE" altLang="de-DE" sz="1800" dirty="0" smtClean="0"/>
            </a:br>
            <a:endParaRPr lang="de-DE" altLang="de-DE" sz="1800" dirty="0" smtClean="0"/>
          </a:p>
          <a:p>
            <a:pPr eaLnBrk="1" hangingPunct="1">
              <a:spcBef>
                <a:spcPct val="0"/>
              </a:spcBef>
              <a:buSzTx/>
              <a:buFont typeface="Wingdings" panose="05000000000000000000" pitchFamily="2" charset="2"/>
              <a:buChar char="§"/>
            </a:pPr>
            <a:r>
              <a:rPr lang="de-DE" altLang="de-DE" sz="1800" b="0" dirty="0" smtClean="0"/>
              <a:t>Tatsächlich gab es früher gar keine so mächtigen IDEs wie heute …</a:t>
            </a:r>
            <a:br>
              <a:rPr lang="de-DE" altLang="de-DE" sz="1800" b="0" dirty="0" smtClean="0"/>
            </a:br>
            <a:endParaRPr lang="de-DE" altLang="de-DE" sz="1800" b="0" dirty="0" smtClean="0"/>
          </a:p>
          <a:p>
            <a:pPr eaLnBrk="1" hangingPunct="1">
              <a:spcBef>
                <a:spcPct val="0"/>
              </a:spcBef>
              <a:buSzTx/>
              <a:buFont typeface="Wingdings" panose="05000000000000000000" pitchFamily="2" charset="2"/>
              <a:buChar char="§"/>
            </a:pPr>
            <a:r>
              <a:rPr lang="de-DE" altLang="de-DE" sz="1800" b="0" dirty="0" smtClean="0"/>
              <a:t>… aber trotzdem große C/C++-</a:t>
            </a:r>
            <a:r>
              <a:rPr lang="de-DE" altLang="de-DE" sz="1800" b="0" smtClean="0"/>
              <a:t>Projekte mit </a:t>
            </a:r>
            <a:r>
              <a:rPr lang="de-DE" altLang="de-DE" sz="1800" smtClean="0"/>
              <a:t>hunderten von Dateien/Klassen </a:t>
            </a:r>
            <a:r>
              <a:rPr lang="de-DE" altLang="de-DE" sz="1800" b="0" smtClean="0"/>
              <a:t>und </a:t>
            </a:r>
            <a:r>
              <a:rPr lang="de-DE" altLang="de-DE" sz="1800" smtClean="0"/>
              <a:t>noch mehr Abhängigkeiten</a:t>
            </a:r>
            <a:r>
              <a:rPr lang="de-DE" altLang="de-DE" sz="1800" b="0" dirty="0" smtClean="0"/>
              <a:t>.</a:t>
            </a:r>
          </a:p>
        </p:txBody>
      </p:sp>
      <p:sp>
        <p:nvSpPr>
          <p:cNvPr id="6" name="Abgerundete rechteckige Legende 5"/>
          <p:cNvSpPr/>
          <p:nvPr/>
        </p:nvSpPr>
        <p:spPr>
          <a:xfrm>
            <a:off x="651989" y="3421540"/>
            <a:ext cx="2601912" cy="593725"/>
          </a:xfrm>
          <a:prstGeom prst="wedgeRoundRectCallout">
            <a:avLst>
              <a:gd name="adj1" fmla="val -20798"/>
              <a:gd name="adj2" fmla="val -10891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 smtClean="0">
                <a:solidFill>
                  <a:schemeClr val="bg1"/>
                </a:solidFill>
              </a:rPr>
              <a:t>Wie soll man da den Überblick bewahren?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7" name="Abgerundete rechteckige Legende 6"/>
          <p:cNvSpPr/>
          <p:nvPr/>
        </p:nvSpPr>
        <p:spPr>
          <a:xfrm>
            <a:off x="651989" y="4308268"/>
            <a:ext cx="2601912" cy="593725"/>
          </a:xfrm>
          <a:prstGeom prst="wedgeRoundRectCallout">
            <a:avLst>
              <a:gd name="adj1" fmla="val -19472"/>
              <a:gd name="adj2" fmla="val -9148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 smtClean="0">
                <a:solidFill>
                  <a:schemeClr val="bg1"/>
                </a:solidFill>
              </a:rPr>
              <a:t>Mittels Regeln!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3" name="Textfeld 2"/>
          <p:cNvSpPr txBox="1"/>
          <p:nvPr/>
        </p:nvSpPr>
        <p:spPr>
          <a:xfrm>
            <a:off x="219941" y="3421540"/>
            <a:ext cx="360040" cy="607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b="1" dirty="0" smtClean="0">
                <a:solidFill>
                  <a:srgbClr val="005AA9"/>
                </a:solidFill>
              </a:rPr>
              <a:t>?</a:t>
            </a:r>
            <a:endParaRPr lang="en-US" sz="3600" b="1" dirty="0">
              <a:solidFill>
                <a:srgbClr val="005AA9"/>
              </a:solidFill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219941" y="4301360"/>
            <a:ext cx="360040" cy="607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b="1" dirty="0" smtClean="0">
                <a:solidFill>
                  <a:srgbClr val="005AA9"/>
                </a:solidFill>
              </a:rPr>
              <a:t>!</a:t>
            </a:r>
            <a:endParaRPr lang="en-US" sz="3600" b="1" dirty="0">
              <a:solidFill>
                <a:srgbClr val="005AA9"/>
              </a:solidFill>
            </a:endParaRPr>
          </a:p>
        </p:txBody>
      </p:sp>
      <p:grpSp>
        <p:nvGrpSpPr>
          <p:cNvPr id="9" name="Gruppieren 8"/>
          <p:cNvGrpSpPr/>
          <p:nvPr/>
        </p:nvGrpSpPr>
        <p:grpSpPr>
          <a:xfrm>
            <a:off x="2063717" y="3473676"/>
            <a:ext cx="6576227" cy="2965135"/>
            <a:chOff x="2063717" y="3473676"/>
            <a:chExt cx="6576227" cy="2965135"/>
          </a:xfrm>
        </p:grpSpPr>
        <p:sp>
          <p:nvSpPr>
            <p:cNvPr id="2" name="Gefaltete Ecke 1"/>
            <p:cNvSpPr/>
            <p:nvPr/>
          </p:nvSpPr>
          <p:spPr bwMode="auto">
            <a:xfrm>
              <a:off x="4572000" y="3789040"/>
              <a:ext cx="4067944" cy="2138338"/>
            </a:xfrm>
            <a:prstGeom prst="foldedCorner">
              <a:avLst/>
            </a:prstGeom>
            <a:noFill/>
            <a:ln>
              <a:solidFill>
                <a:schemeClr val="tx1"/>
              </a:solidFill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l"/>
              <a:r>
                <a:rPr lang="en-US" sz="1400" b="1" dirty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all: main.exe</a:t>
              </a:r>
            </a:p>
            <a:p>
              <a:pPr algn="l"/>
              <a:endParaRPr lang="en-US" sz="14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algn="l"/>
              <a:r>
                <a:rPr lang="en-US" sz="1400" b="1" dirty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main.exe: </a:t>
              </a:r>
              <a:r>
                <a:rPr lang="en-US" sz="1400" b="1" dirty="0" err="1" smtClean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main.o</a:t>
              </a:r>
              <a:r>
                <a:rPr lang="en-US" sz="1400" b="1" dirty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400" b="1" dirty="0" err="1" smtClean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Building.o</a:t>
              </a:r>
              <a:r>
                <a:rPr lang="en-US" sz="1400" b="1" dirty="0" smtClean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400" b="1" dirty="0" err="1" smtClean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Floor.o</a:t>
              </a:r>
              <a:r>
                <a:rPr lang="en-US" sz="1400" b="1" dirty="0" smtClean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#...</a:t>
              </a:r>
              <a:endParaRPr lang="en-US" sz="14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algn="l"/>
              <a:r>
                <a:rPr lang="en-US" sz="1400" b="1" dirty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	g++ $^ -o $@</a:t>
              </a:r>
            </a:p>
            <a:p>
              <a:pPr algn="l"/>
              <a:r>
                <a:rPr lang="en-US" sz="1400" b="1" dirty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	</a:t>
              </a:r>
            </a:p>
            <a:p>
              <a:pPr algn="l"/>
              <a:r>
                <a:rPr lang="en-US" sz="1400" b="1" dirty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%.o: %.cpp</a:t>
              </a:r>
            </a:p>
            <a:p>
              <a:pPr algn="l"/>
              <a:r>
                <a:rPr lang="en-US" sz="1400" b="1" dirty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	g++ -MMD -MP -c $&lt; -o $@</a:t>
              </a:r>
              <a:endPara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Lucida Sans Unicode" pitchFamily="34" charset="0"/>
                <a:cs typeface="Lucida Sans Unicode" pitchFamily="34" charset="0"/>
              </a:endParaRPr>
            </a:p>
          </p:txBody>
        </p:sp>
        <p:sp>
          <p:nvSpPr>
            <p:cNvPr id="4" name="Textfeld 3"/>
            <p:cNvSpPr txBox="1"/>
            <p:nvPr/>
          </p:nvSpPr>
          <p:spPr>
            <a:xfrm>
              <a:off x="7487816" y="3799710"/>
              <a:ext cx="1152128" cy="3600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 err="1" smtClean="0"/>
                <a:t>Makefile</a:t>
              </a:r>
              <a:endParaRPr lang="en-US" dirty="0"/>
            </a:p>
          </p:txBody>
        </p:sp>
        <p:sp>
          <p:nvSpPr>
            <p:cNvPr id="10" name="Abgerundete rechteckige Legende 9"/>
            <p:cNvSpPr/>
            <p:nvPr/>
          </p:nvSpPr>
          <p:spPr>
            <a:xfrm>
              <a:off x="3995936" y="3473676"/>
              <a:ext cx="1071736" cy="329024"/>
            </a:xfrm>
            <a:prstGeom prst="wedgeRoundRectCallout">
              <a:avLst>
                <a:gd name="adj1" fmla="val 20773"/>
                <a:gd name="adj2" fmla="val 102532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de-DE" i="1" dirty="0" smtClean="0">
                  <a:solidFill>
                    <a:schemeClr val="bg1"/>
                  </a:solidFill>
                </a:rPr>
                <a:t>Target</a:t>
              </a:r>
              <a:endParaRPr lang="de-DE" i="1" dirty="0">
                <a:solidFill>
                  <a:schemeClr val="bg1"/>
                </a:solidFill>
              </a:endParaRPr>
            </a:p>
          </p:txBody>
        </p:sp>
        <p:sp>
          <p:nvSpPr>
            <p:cNvPr id="11" name="Abgerundete rechteckige Legende 10"/>
            <p:cNvSpPr/>
            <p:nvPr/>
          </p:nvSpPr>
          <p:spPr>
            <a:xfrm>
              <a:off x="5246204" y="3473676"/>
              <a:ext cx="1918084" cy="329024"/>
            </a:xfrm>
            <a:prstGeom prst="wedgeRoundRectCallout">
              <a:avLst>
                <a:gd name="adj1" fmla="val -39492"/>
                <a:gd name="adj2" fmla="val 102532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de-DE" dirty="0" smtClean="0">
                  <a:solidFill>
                    <a:schemeClr val="bg1"/>
                  </a:solidFill>
                </a:rPr>
                <a:t>Abhängigkeiten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12" name="Abgerundete rechteckige Legende 11"/>
            <p:cNvSpPr/>
            <p:nvPr/>
          </p:nvSpPr>
          <p:spPr>
            <a:xfrm>
              <a:off x="5246204" y="5670748"/>
              <a:ext cx="3063024" cy="329024"/>
            </a:xfrm>
            <a:prstGeom prst="wedgeRoundRectCallout">
              <a:avLst>
                <a:gd name="adj1" fmla="val -49447"/>
                <a:gd name="adj2" fmla="val -138675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de-DE" dirty="0" smtClean="0">
                  <a:solidFill>
                    <a:schemeClr val="bg1"/>
                  </a:solidFill>
                </a:rPr>
                <a:t>Befehl, um Target zu bauen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5" name="Rechteck 4"/>
            <p:cNvSpPr/>
            <p:nvPr/>
          </p:nvSpPr>
          <p:spPr bwMode="auto">
            <a:xfrm>
              <a:off x="4572000" y="5188653"/>
              <a:ext cx="495672" cy="18456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49263" rtl="0" eaLnBrk="1" fontAlgn="base" latinLnBrk="0" hangingPunct="1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endParaRPr>
            </a:p>
          </p:txBody>
        </p:sp>
        <p:sp>
          <p:nvSpPr>
            <p:cNvPr id="14" name="Abgerundete rechteckige Legende 13"/>
            <p:cNvSpPr/>
            <p:nvPr/>
          </p:nvSpPr>
          <p:spPr>
            <a:xfrm>
              <a:off x="2063717" y="6109787"/>
              <a:ext cx="5172108" cy="329024"/>
            </a:xfrm>
            <a:prstGeom prst="wedgeRoundRectCallout">
              <a:avLst>
                <a:gd name="adj1" fmla="val -477"/>
                <a:gd name="adj2" fmla="val -261902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de-DE" dirty="0" smtClean="0">
                  <a:solidFill>
                    <a:schemeClr val="bg1"/>
                  </a:solidFill>
                </a:rPr>
                <a:t>1 Tab Einrückung zur Gruppierung von Befehlen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15" name="Rechteck 14"/>
            <p:cNvSpPr/>
            <p:nvPr/>
          </p:nvSpPr>
          <p:spPr bwMode="auto">
            <a:xfrm>
              <a:off x="4572000" y="4605131"/>
              <a:ext cx="495672" cy="18456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49263" rtl="0" eaLnBrk="1" fontAlgn="base" latinLnBrk="0" hangingPunct="1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51404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3" grpId="0"/>
      <p:bldP spid="8" grpId="0"/>
    </p:bld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"Make is an expert system." [1]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10626595" cy="4968875"/>
          </a:xfrm>
        </p:spPr>
        <p:txBody>
          <a:bodyPr/>
          <a:lstStyle/>
          <a:p>
            <a:r>
              <a:rPr lang="en-US" b="1" smtClean="0"/>
              <a:t>Eingabe</a:t>
            </a:r>
            <a:r>
              <a:rPr lang="en-US" smtClean="0"/>
              <a:t>: Regelmenge (fix) + Zustand des Workspaces (variabel)</a:t>
            </a:r>
          </a:p>
          <a:p>
            <a:r>
              <a:rPr lang="en-US" b="1" smtClean="0"/>
              <a:t>Ausgabe</a:t>
            </a:r>
            <a:r>
              <a:rPr lang="en-US" smtClean="0"/>
              <a:t>: Notwendige Buildschritte (z.B. "Erzeuge main.o, Erzeuge prog")</a:t>
            </a:r>
            <a:endParaRPr lang="en-US" smtClean="0">
              <a:sym typeface="Wingdings" panose="05000000000000000000" pitchFamily="2" charset="2"/>
            </a:endParaRPr>
          </a:p>
        </p:txBody>
      </p:sp>
      <p:sp>
        <p:nvSpPr>
          <p:cNvPr id="5" name="Rechteck 4"/>
          <p:cNvSpPr/>
          <p:nvPr/>
        </p:nvSpPr>
        <p:spPr>
          <a:xfrm>
            <a:off x="-1202919" y="6160479"/>
            <a:ext cx="10094507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smtClean="0"/>
              <a:t>[1] Miller</a:t>
            </a:r>
            <a:r>
              <a:rPr lang="en-US" sz="1200"/>
              <a:t>, P.A. (1998), </a:t>
            </a:r>
            <a:r>
              <a:rPr lang="en-US" sz="1200" smtClean="0"/>
              <a:t>"Recursive </a:t>
            </a:r>
            <a:r>
              <a:rPr lang="en-US" sz="1200"/>
              <a:t>Make Considered Harmful</a:t>
            </a:r>
            <a:r>
              <a:rPr lang="en-US" sz="1200" smtClean="0"/>
              <a:t>," AUUGN </a:t>
            </a:r>
            <a:r>
              <a:rPr lang="en-US" sz="1200"/>
              <a:t>Journal of AUUG Inc., 19(1), pp. 14-25.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4572" y="3334348"/>
            <a:ext cx="3240063" cy="1964448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278" y="4738425"/>
            <a:ext cx="1596615" cy="1152128"/>
          </a:xfrm>
          <a:prstGeom prst="rect">
            <a:avLst/>
          </a:prstGeom>
        </p:spPr>
      </p:pic>
      <p:sp>
        <p:nvSpPr>
          <p:cNvPr id="8" name="Gefaltete Ecke 7"/>
          <p:cNvSpPr/>
          <p:nvPr/>
        </p:nvSpPr>
        <p:spPr>
          <a:xfrm>
            <a:off x="250825" y="2618863"/>
            <a:ext cx="3277463" cy="1498006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/>
            <a:r>
              <a:rPr lang="en-US" sz="1400" b="1" ker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OBJ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 = main.o 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parse.o</a:t>
            </a:r>
          </a:p>
          <a:p>
            <a:pPr algn="l"/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prog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: $(OBJ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algn="l"/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$(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CC) -o $@ $(OBJ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algn="l"/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main.o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: main.c 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parse.h</a:t>
            </a:r>
          </a:p>
          <a:p>
            <a:pPr algn="l"/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$(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CC) -c 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main.c</a:t>
            </a:r>
          </a:p>
          <a:p>
            <a:pPr algn="l"/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parse.o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: parse.c 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parse.h</a:t>
            </a:r>
          </a:p>
          <a:p>
            <a:pPr algn="l"/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$(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CC) -c parse.c</a:t>
            </a:r>
          </a:p>
        </p:txBody>
      </p:sp>
      <p:sp>
        <p:nvSpPr>
          <p:cNvPr id="9" name="Pfeil nach rechts 71"/>
          <p:cNvSpPr>
            <a:spLocks noChangeArrowheads="1"/>
          </p:cNvSpPr>
          <p:nvPr/>
        </p:nvSpPr>
        <p:spPr bwMode="auto">
          <a:xfrm>
            <a:off x="3558762" y="3334348"/>
            <a:ext cx="793657" cy="522820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0" name="Pfeil nach rechts 71"/>
          <p:cNvSpPr>
            <a:spLocks noChangeArrowheads="1"/>
          </p:cNvSpPr>
          <p:nvPr/>
        </p:nvSpPr>
        <p:spPr bwMode="auto">
          <a:xfrm>
            <a:off x="3558762" y="4791669"/>
            <a:ext cx="793657" cy="522820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1" name="Textfeld 10"/>
          <p:cNvSpPr txBox="1"/>
          <p:nvPr/>
        </p:nvSpPr>
        <p:spPr>
          <a:xfrm>
            <a:off x="4816987" y="5428489"/>
            <a:ext cx="2715231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Directed Acyclic Graph</a:t>
            </a:r>
            <a:endParaRPr lang="en-US" b="1"/>
          </a:p>
        </p:txBody>
      </p:sp>
      <p:sp>
        <p:nvSpPr>
          <p:cNvPr id="12" name="Textfeld 11"/>
          <p:cNvSpPr txBox="1"/>
          <p:nvPr/>
        </p:nvSpPr>
        <p:spPr>
          <a:xfrm>
            <a:off x="653782" y="5797498"/>
            <a:ext cx="1411605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Workspace</a:t>
            </a:r>
            <a:endParaRPr lang="en-US" b="1"/>
          </a:p>
        </p:txBody>
      </p:sp>
      <p:sp>
        <p:nvSpPr>
          <p:cNvPr id="13" name="Textfeld 12"/>
          <p:cNvSpPr txBox="1"/>
          <p:nvPr/>
        </p:nvSpPr>
        <p:spPr>
          <a:xfrm>
            <a:off x="226752" y="4274032"/>
            <a:ext cx="2685351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Makefile (Regelmenge)</a:t>
            </a:r>
            <a:endParaRPr lang="en-US" b="1"/>
          </a:p>
        </p:txBody>
      </p:sp>
      <p:sp>
        <p:nvSpPr>
          <p:cNvPr id="15" name="Stern mit 5 Zacken 14"/>
          <p:cNvSpPr/>
          <p:nvPr/>
        </p:nvSpPr>
        <p:spPr bwMode="auto">
          <a:xfrm>
            <a:off x="1893835" y="5116236"/>
            <a:ext cx="288131" cy="288131"/>
          </a:xfrm>
          <a:prstGeom prst="star5">
            <a:avLst/>
          </a:prstGeom>
          <a:solidFill>
            <a:schemeClr val="accent2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16" name="Stern mit 5 Zacken 15"/>
          <p:cNvSpPr/>
          <p:nvPr/>
        </p:nvSpPr>
        <p:spPr bwMode="auto">
          <a:xfrm>
            <a:off x="5365302" y="4854665"/>
            <a:ext cx="288131" cy="288131"/>
          </a:xfrm>
          <a:prstGeom prst="star5">
            <a:avLst/>
          </a:prstGeom>
          <a:solidFill>
            <a:schemeClr val="accent2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17" name="Stern mit 5 Zacken 16"/>
          <p:cNvSpPr/>
          <p:nvPr/>
        </p:nvSpPr>
        <p:spPr bwMode="auto">
          <a:xfrm>
            <a:off x="5886471" y="4144580"/>
            <a:ext cx="288131" cy="288131"/>
          </a:xfrm>
          <a:prstGeom prst="star5">
            <a:avLst/>
          </a:prstGeom>
          <a:solidFill>
            <a:schemeClr val="accent1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18" name="Stern mit 5 Zacken 17"/>
          <p:cNvSpPr/>
          <p:nvPr/>
        </p:nvSpPr>
        <p:spPr bwMode="auto">
          <a:xfrm>
            <a:off x="6407640" y="3434495"/>
            <a:ext cx="288131" cy="288131"/>
          </a:xfrm>
          <a:prstGeom prst="star5">
            <a:avLst/>
          </a:prstGeom>
          <a:solidFill>
            <a:schemeClr val="accent1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 err="1">
              <a:solidFill>
                <a:srgbClr val="7F0055"/>
              </a:solidFill>
              <a:latin typeface="Consolas" pitchFamily="49" charset="0"/>
            </a:endParaRPr>
          </a:p>
        </p:txBody>
      </p:sp>
      <p:cxnSp>
        <p:nvCxnSpPr>
          <p:cNvPr id="20" name="Gerade Verbindung mit Pfeil 19"/>
          <p:cNvCxnSpPr>
            <a:endCxn id="17" idx="2"/>
          </p:cNvCxnSpPr>
          <p:nvPr/>
        </p:nvCxnSpPr>
        <p:spPr bwMode="auto">
          <a:xfrm flipV="1">
            <a:off x="5579945" y="4432710"/>
            <a:ext cx="361554" cy="50845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Gerade Verbindung mit Pfeil 21"/>
          <p:cNvCxnSpPr>
            <a:endCxn id="18" idx="2"/>
          </p:cNvCxnSpPr>
          <p:nvPr/>
        </p:nvCxnSpPr>
        <p:spPr bwMode="auto">
          <a:xfrm flipV="1">
            <a:off x="6081908" y="3722625"/>
            <a:ext cx="380760" cy="49846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5" name="Stern mit 5 Zacken 24"/>
          <p:cNvSpPr/>
          <p:nvPr/>
        </p:nvSpPr>
        <p:spPr bwMode="auto">
          <a:xfrm>
            <a:off x="6928509" y="2711141"/>
            <a:ext cx="288131" cy="288131"/>
          </a:xfrm>
          <a:prstGeom prst="star5">
            <a:avLst/>
          </a:prstGeom>
          <a:solidFill>
            <a:schemeClr val="accent2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6" name="Textfeld 25"/>
          <p:cNvSpPr txBox="1"/>
          <p:nvPr/>
        </p:nvSpPr>
        <p:spPr>
          <a:xfrm>
            <a:off x="7176539" y="2708920"/>
            <a:ext cx="1505605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mtClean="0"/>
              <a:t>Veränderung</a:t>
            </a:r>
            <a:endParaRPr lang="en-US"/>
          </a:p>
        </p:txBody>
      </p:sp>
      <p:sp>
        <p:nvSpPr>
          <p:cNvPr id="27" name="Stern mit 5 Zacken 26"/>
          <p:cNvSpPr/>
          <p:nvPr/>
        </p:nvSpPr>
        <p:spPr bwMode="auto">
          <a:xfrm>
            <a:off x="6928509" y="3103418"/>
            <a:ext cx="288131" cy="288131"/>
          </a:xfrm>
          <a:prstGeom prst="star5">
            <a:avLst/>
          </a:prstGeom>
          <a:solidFill>
            <a:schemeClr val="accent1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8" name="Textfeld 27"/>
          <p:cNvSpPr txBox="1"/>
          <p:nvPr/>
        </p:nvSpPr>
        <p:spPr>
          <a:xfrm>
            <a:off x="7176539" y="3115023"/>
            <a:ext cx="1890262" cy="6076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mtClean="0"/>
              <a:t>Notwendige</a:t>
            </a:r>
            <a:br>
              <a:rPr lang="en-US" smtClean="0"/>
            </a:br>
            <a:r>
              <a:rPr lang="en-US" smtClean="0"/>
              <a:t>Neuberechnung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700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1763688" y="3212976"/>
            <a:ext cx="6877050" cy="838200"/>
          </a:xfrm>
        </p:spPr>
        <p:txBody>
          <a:bodyPr/>
          <a:lstStyle/>
          <a:p>
            <a:r>
              <a:rPr lang="en-US" sz="7200" dirty="0" err="1" smtClean="0"/>
              <a:t>Fragen</a:t>
            </a:r>
            <a:r>
              <a:rPr lang="en-US" sz="7200" dirty="0" smtClean="0"/>
              <a:t>?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2010602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efaltete Ecke 4"/>
          <p:cNvSpPr/>
          <p:nvPr/>
        </p:nvSpPr>
        <p:spPr bwMode="auto">
          <a:xfrm>
            <a:off x="179512" y="1484784"/>
            <a:ext cx="4104456" cy="4968552"/>
          </a:xfrm>
          <a:prstGeom prst="foldedCorner">
            <a:avLst/>
          </a:prstGeom>
          <a:noFill/>
          <a:ln>
            <a:solidFill>
              <a:schemeClr val="tx1"/>
            </a:solidFill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430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err="1" smtClean="0"/>
              <a:t>Makefiles</a:t>
            </a:r>
            <a:r>
              <a:rPr lang="de-DE" altLang="de-DE" dirty="0" smtClean="0"/>
              <a:t>: Struktur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>
          <a:xfrm>
            <a:off x="179512" y="1484784"/>
            <a:ext cx="4465191" cy="4968875"/>
          </a:xfrm>
        </p:spPr>
        <p:txBody>
          <a:bodyPr/>
          <a:lstStyle/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 err="1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en-US" sz="1400" dirty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en-US" sz="1400" dirty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$(wildcard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*.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en-US" sz="1400" dirty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 err="1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en-US" sz="1400" dirty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en-US" sz="140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en-US" sz="1400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en-US" sz="140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:.</a:t>
            </a:r>
            <a:r>
              <a:rPr lang="en-US" sz="1400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en-US" sz="140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=.o)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 err="1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en-US" sz="1400" dirty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en-US" sz="140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en-US" sz="1400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en-US" sz="140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:.</a:t>
            </a:r>
            <a:r>
              <a:rPr lang="en-US" sz="1400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en-US" sz="140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=.d)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all: main.exe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main.exe: </a:t>
            </a:r>
            <a:r>
              <a:rPr lang="en-US" sz="140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en-US" sz="1400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en-US" sz="140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g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++ $^ -o $@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%.o: %.cpp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g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++ -MMD -MP -c $&lt; -o $@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clean: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40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rm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rf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en-US" sz="1400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en-US" sz="140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en-US" sz="1400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en-US" sz="140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main.exe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-include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en-US" sz="1400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en-US" sz="140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1400" dirty="0"/>
          </a:p>
        </p:txBody>
      </p:sp>
      <p:sp>
        <p:nvSpPr>
          <p:cNvPr id="11" name="Abgerundete rechteckige Legende 10"/>
          <p:cNvSpPr/>
          <p:nvPr/>
        </p:nvSpPr>
        <p:spPr>
          <a:xfrm>
            <a:off x="4815565" y="2348880"/>
            <a:ext cx="3916493" cy="593725"/>
          </a:xfrm>
          <a:prstGeom prst="wedgeRoundRectCallout">
            <a:avLst>
              <a:gd name="adj1" fmla="val -125950"/>
              <a:gd name="adj2" fmla="val 1748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 smtClean="0">
                <a:solidFill>
                  <a:schemeClr val="bg1"/>
                </a:solidFill>
              </a:rPr>
              <a:t>Erstes Target ist immer der </a:t>
            </a:r>
            <a:r>
              <a:rPr lang="de-DE" b="1" dirty="0" smtClean="0">
                <a:solidFill>
                  <a:schemeClr val="bg1"/>
                </a:solidFill>
              </a:rPr>
              <a:t>Default-Einstiegspunkt</a:t>
            </a:r>
            <a:r>
              <a:rPr lang="de-DE" dirty="0" smtClean="0">
                <a:solidFill>
                  <a:schemeClr val="bg1"/>
                </a:solidFill>
              </a:rPr>
              <a:t>. Eclipse will </a:t>
            </a:r>
            <a:r>
              <a:rPr lang="de-DE" i="1" dirty="0" smtClean="0">
                <a:solidFill>
                  <a:schemeClr val="bg1"/>
                </a:solidFill>
              </a:rPr>
              <a:t>all</a:t>
            </a:r>
            <a:r>
              <a:rPr lang="de-DE" dirty="0" smtClean="0">
                <a:solidFill>
                  <a:schemeClr val="bg1"/>
                </a:solidFill>
              </a:rPr>
              <a:t>.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2" name="Abgerundete rechteckige Legende 11"/>
          <p:cNvSpPr/>
          <p:nvPr/>
        </p:nvSpPr>
        <p:spPr>
          <a:xfrm>
            <a:off x="4809484" y="1238127"/>
            <a:ext cx="4155004" cy="593725"/>
          </a:xfrm>
          <a:prstGeom prst="wedgeRoundRectCallout">
            <a:avLst>
              <a:gd name="adj1" fmla="val -101061"/>
              <a:gd name="adj2" fmla="val 4799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 smtClean="0">
                <a:solidFill>
                  <a:schemeClr val="bg1"/>
                </a:solidFill>
              </a:rPr>
              <a:t>Erzeugt Listen aller </a:t>
            </a:r>
            <a:r>
              <a:rPr lang="de-DE" dirty="0" err="1" smtClean="0">
                <a:solidFill>
                  <a:schemeClr val="bg1"/>
                </a:solidFill>
              </a:rPr>
              <a:t>Impl</a:t>
            </a:r>
            <a:r>
              <a:rPr lang="de-DE" dirty="0" smtClean="0">
                <a:solidFill>
                  <a:schemeClr val="bg1"/>
                </a:solidFill>
              </a:rPr>
              <a:t>-Dateien und der entsprechenden </a:t>
            </a:r>
            <a:r>
              <a:rPr lang="de-DE" i="1" dirty="0" err="1" smtClean="0">
                <a:solidFill>
                  <a:schemeClr val="bg1"/>
                </a:solidFill>
              </a:rPr>
              <a:t>Object</a:t>
            </a:r>
            <a:r>
              <a:rPr lang="de-DE" dirty="0" smtClean="0">
                <a:solidFill>
                  <a:schemeClr val="bg1"/>
                </a:solidFill>
              </a:rPr>
              <a:t> </a:t>
            </a:r>
            <a:r>
              <a:rPr lang="de-DE" i="1" dirty="0" smtClean="0">
                <a:solidFill>
                  <a:schemeClr val="bg1"/>
                </a:solidFill>
              </a:rPr>
              <a:t>Files.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3" name="Abgerundete rechteckige Legende 12"/>
          <p:cNvSpPr/>
          <p:nvPr/>
        </p:nvSpPr>
        <p:spPr>
          <a:xfrm>
            <a:off x="4840752" y="3100239"/>
            <a:ext cx="3916493" cy="593725"/>
          </a:xfrm>
          <a:prstGeom prst="wedgeRoundRectCallout">
            <a:avLst>
              <a:gd name="adj1" fmla="val -107448"/>
              <a:gd name="adj2" fmla="val 2184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 smtClean="0">
                <a:solidFill>
                  <a:schemeClr val="bg1"/>
                </a:solidFill>
              </a:rPr>
              <a:t>Platzhalter</a:t>
            </a:r>
            <a:r>
              <a:rPr lang="de-DE" dirty="0" smtClean="0">
                <a:solidFill>
                  <a:schemeClr val="bg1"/>
                </a:solidFill>
              </a:rPr>
              <a:t>: $^ - Abh.; $@ - Target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4" name="Abgerundete rechteckige Legende 13"/>
          <p:cNvSpPr/>
          <p:nvPr/>
        </p:nvSpPr>
        <p:spPr>
          <a:xfrm>
            <a:off x="4644703" y="3807383"/>
            <a:ext cx="4112541" cy="593725"/>
          </a:xfrm>
          <a:prstGeom prst="wedgeRoundRectCallout">
            <a:avLst>
              <a:gd name="adj1" fmla="val -129264"/>
              <a:gd name="adj2" fmla="val 5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"</a:t>
            </a:r>
            <a:r>
              <a:rPr lang="de-DE" b="1" smtClean="0">
                <a:solidFill>
                  <a:schemeClr val="bg1"/>
                </a:solidFill>
              </a:rPr>
              <a:t>Suffixregel</a:t>
            </a:r>
            <a:r>
              <a:rPr lang="de-DE" smtClean="0">
                <a:solidFill>
                  <a:schemeClr val="bg1"/>
                </a:solidFill>
              </a:rPr>
              <a:t>"; </a:t>
            </a:r>
            <a:r>
              <a:rPr lang="de-DE" dirty="0" smtClean="0">
                <a:solidFill>
                  <a:schemeClr val="bg1"/>
                </a:solidFill>
              </a:rPr>
              <a:t>$&lt; - Input; $@ - </a:t>
            </a:r>
            <a:r>
              <a:rPr lang="de-DE" dirty="0" err="1" smtClean="0">
                <a:solidFill>
                  <a:schemeClr val="bg1"/>
                </a:solidFill>
              </a:rPr>
              <a:t>output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5" name="Abgerundete rechteckige Legende 14"/>
          <p:cNvSpPr/>
          <p:nvPr/>
        </p:nvSpPr>
        <p:spPr>
          <a:xfrm>
            <a:off x="4840751" y="5619458"/>
            <a:ext cx="3916493" cy="593725"/>
          </a:xfrm>
          <a:prstGeom prst="wedgeRoundRectCallout">
            <a:avLst>
              <a:gd name="adj1" fmla="val -120444"/>
              <a:gd name="adj2" fmla="val -2755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 err="1" smtClean="0">
                <a:solidFill>
                  <a:schemeClr val="bg1"/>
                </a:solidFill>
              </a:rPr>
              <a:t>Include</a:t>
            </a:r>
            <a:r>
              <a:rPr lang="de-DE" b="1" dirty="0" smtClean="0">
                <a:solidFill>
                  <a:schemeClr val="bg1"/>
                </a:solidFill>
              </a:rPr>
              <a:t>-Dependencies</a:t>
            </a:r>
            <a:r>
              <a:rPr lang="de-DE" dirty="0" smtClean="0">
                <a:solidFill>
                  <a:schemeClr val="bg1"/>
                </a:solidFill>
              </a:rPr>
              <a:t> (später)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4809484" y="4785580"/>
            <a:ext cx="3916493" cy="593725"/>
          </a:xfrm>
          <a:prstGeom prst="wedgeRoundRectCallout">
            <a:avLst>
              <a:gd name="adj1" fmla="val -67361"/>
              <a:gd name="adj2" fmla="val 1312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 smtClean="0">
                <a:solidFill>
                  <a:schemeClr val="bg1"/>
                </a:solidFill>
              </a:rPr>
              <a:t>Lösch-Regel</a:t>
            </a:r>
            <a:endParaRPr lang="de-DE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4857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Makefiles</a:t>
            </a:r>
            <a:r>
              <a:rPr lang="de-DE" dirty="0" smtClean="0"/>
              <a:t>: Ablauf</a:t>
            </a:r>
            <a:endParaRPr lang="en-US" dirty="0"/>
          </a:p>
        </p:txBody>
      </p:sp>
      <p:sp>
        <p:nvSpPr>
          <p:cNvPr id="7" name="Gefaltete Ecke 6"/>
          <p:cNvSpPr/>
          <p:nvPr/>
        </p:nvSpPr>
        <p:spPr bwMode="auto">
          <a:xfrm>
            <a:off x="179512" y="1484784"/>
            <a:ext cx="4104456" cy="4968552"/>
          </a:xfrm>
          <a:prstGeom prst="foldedCorner">
            <a:avLst/>
          </a:prstGeom>
          <a:noFill/>
          <a:ln>
            <a:solidFill>
              <a:schemeClr val="tx1"/>
            </a:solidFill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8" name="Inhaltsplatzhalter 3"/>
          <p:cNvSpPr txBox="1">
            <a:spLocks/>
          </p:cNvSpPr>
          <p:nvPr/>
        </p:nvSpPr>
        <p:spPr bwMode="auto">
          <a:xfrm>
            <a:off x="179512" y="1484313"/>
            <a:ext cx="3952056" cy="496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79388" indent="-17938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dirty="0" err="1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en-US" sz="1400" kern="0" dirty="0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en-US" sz="1400" kern="0" dirty="0" smtClean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$(wildcard</a:t>
            </a:r>
            <a:r>
              <a:rPr lang="en-US" sz="1400" kern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*.</a:t>
            </a:r>
            <a:r>
              <a:rPr lang="en-US" sz="1400" kern="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en-US" sz="1400" kern="0" dirty="0" smtClean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400" kern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dirty="0" err="1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en-US" sz="1400" kern="0" dirty="0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en-US" sz="1400" kern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en-US" sz="1400" kern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en-US" sz="1400" kern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:.</a:t>
            </a:r>
            <a:r>
              <a:rPr lang="en-US" sz="1400" kern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en-US" sz="1400" kern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=.o)</a:t>
            </a:r>
            <a:endParaRPr lang="en-US" sz="1400" kern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dirty="0" err="1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en-US" sz="1400" kern="0" dirty="0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en-US" sz="1400" kern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en-US" sz="1400" kern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en-US" sz="1400" kern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:.</a:t>
            </a:r>
            <a:r>
              <a:rPr lang="en-US" sz="1400" kern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en-US" sz="1400" kern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=.d)</a:t>
            </a:r>
            <a:endParaRPr lang="en-US" sz="1400" kern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dirty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400" kern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all: main.exe</a:t>
            </a:r>
            <a:endParaRPr lang="en-US" sz="1400" kern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dirty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400" kern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main.exe: </a:t>
            </a:r>
            <a:r>
              <a:rPr lang="en-US" sz="1400" kern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en-US" sz="1400" kern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en-US" sz="1400" kern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400" kern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g++ $^ -o $@</a:t>
            </a:r>
            <a:endParaRPr lang="en-US" sz="1400" kern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en-US" sz="1400" kern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%.o: %.cpp</a:t>
            </a:r>
            <a:endParaRPr lang="en-US" sz="1400" kern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g++ -MMD -MP -c $&lt; -o $@</a:t>
            </a:r>
            <a:endParaRPr lang="en-US" sz="1400" kern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dirty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400" kern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clean:</a:t>
            </a:r>
            <a:endParaRPr lang="en-US" sz="1400" kern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400" kern="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rm</a:t>
            </a:r>
            <a:r>
              <a:rPr lang="en-US" sz="1400" kern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-</a:t>
            </a:r>
            <a:r>
              <a:rPr lang="en-US" sz="1400" kern="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rf</a:t>
            </a:r>
            <a:r>
              <a:rPr lang="en-US" sz="1400" kern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en-US" sz="1400" kern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en-US" sz="1400" kern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en-US" sz="1400" kern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en-US" sz="1400" kern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en-US" sz="1400" kern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en-US" sz="1400" kern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main.exe</a:t>
            </a:r>
            <a:endParaRPr lang="en-US" sz="1400" kern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en-US" sz="1400" kern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dirty="0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-include</a:t>
            </a:r>
            <a:r>
              <a:rPr lang="en-US" sz="1400" kern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en-US" sz="1400" kern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en-US" sz="1400" kern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400" kern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0000"/>
              </a:lnSpc>
              <a:buClrTx/>
              <a:buSzTx/>
              <a:buFont typeface="Wingdings" charset="2"/>
              <a:buNone/>
            </a:pPr>
            <a:endParaRPr lang="en-US" sz="1400" kern="0" dirty="0"/>
          </a:p>
        </p:txBody>
      </p:sp>
      <p:sp>
        <p:nvSpPr>
          <p:cNvPr id="9" name="Abgerundete rechteckige Legende 8"/>
          <p:cNvSpPr/>
          <p:nvPr/>
        </p:nvSpPr>
        <p:spPr>
          <a:xfrm>
            <a:off x="3400340" y="2420888"/>
            <a:ext cx="5594821" cy="377701"/>
          </a:xfrm>
          <a:prstGeom prst="wedgeRoundRectCallout">
            <a:avLst>
              <a:gd name="adj1" fmla="val -80435"/>
              <a:gd name="adj2" fmla="val 3201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 smtClean="0">
                <a:solidFill>
                  <a:schemeClr val="bg1"/>
                </a:solidFill>
              </a:rPr>
              <a:t>1. Damit ich </a:t>
            </a:r>
            <a:r>
              <a:rPr lang="de-DE" i="1" dirty="0" smtClean="0">
                <a:solidFill>
                  <a:schemeClr val="bg1"/>
                </a:solidFill>
              </a:rPr>
              <a:t>all</a:t>
            </a:r>
            <a:r>
              <a:rPr lang="de-DE" dirty="0" smtClean="0">
                <a:solidFill>
                  <a:schemeClr val="bg1"/>
                </a:solidFill>
              </a:rPr>
              <a:t> erfüllen kann, brauche ich </a:t>
            </a:r>
            <a:r>
              <a:rPr lang="de-DE" i="1" dirty="0" smtClean="0">
                <a:solidFill>
                  <a:schemeClr val="bg1"/>
                </a:solidFill>
              </a:rPr>
              <a:t>main.exe</a:t>
            </a:r>
            <a:r>
              <a:rPr lang="de-DE" dirty="0" smtClean="0">
                <a:solidFill>
                  <a:schemeClr val="bg1"/>
                </a:solidFill>
              </a:rPr>
              <a:t>.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0" name="Abgerundete rechteckige Legende 9"/>
          <p:cNvSpPr/>
          <p:nvPr/>
        </p:nvSpPr>
        <p:spPr>
          <a:xfrm>
            <a:off x="3414960" y="2978786"/>
            <a:ext cx="5594821" cy="522222"/>
          </a:xfrm>
          <a:prstGeom prst="wedgeRoundRectCallout">
            <a:avLst>
              <a:gd name="adj1" fmla="val -73034"/>
              <a:gd name="adj2" fmla="val 762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dirty="0">
                <a:solidFill>
                  <a:schemeClr val="bg1"/>
                </a:solidFill>
              </a:rPr>
              <a:t>2</a:t>
            </a:r>
            <a:r>
              <a:rPr lang="de-DE" dirty="0" smtClean="0">
                <a:solidFill>
                  <a:schemeClr val="bg1"/>
                </a:solidFill>
              </a:rPr>
              <a:t>. Falls ich kein </a:t>
            </a:r>
            <a:r>
              <a:rPr lang="de-DE" i="1" dirty="0" smtClean="0">
                <a:solidFill>
                  <a:schemeClr val="bg1"/>
                </a:solidFill>
              </a:rPr>
              <a:t>main.exe </a:t>
            </a:r>
            <a:r>
              <a:rPr lang="de-DE" dirty="0" smtClean="0">
                <a:solidFill>
                  <a:schemeClr val="bg1"/>
                </a:solidFill>
              </a:rPr>
              <a:t>habe, brauche ich alle </a:t>
            </a:r>
            <a:br>
              <a:rPr lang="de-DE" dirty="0" smtClean="0">
                <a:solidFill>
                  <a:schemeClr val="bg1"/>
                </a:solidFill>
              </a:rPr>
            </a:br>
            <a:r>
              <a:rPr lang="de-DE" dirty="0" smtClean="0">
                <a:solidFill>
                  <a:schemeClr val="bg1"/>
                </a:solidFill>
              </a:rPr>
              <a:t>    </a:t>
            </a:r>
            <a:r>
              <a:rPr lang="de-DE" i="1" dirty="0" smtClean="0">
                <a:solidFill>
                  <a:schemeClr val="bg1"/>
                </a:solidFill>
              </a:rPr>
              <a:t>.o</a:t>
            </a:r>
            <a:r>
              <a:rPr lang="de-DE" dirty="0" smtClean="0">
                <a:solidFill>
                  <a:schemeClr val="bg1"/>
                </a:solidFill>
              </a:rPr>
              <a:t>-Dateien, um </a:t>
            </a:r>
            <a:r>
              <a:rPr lang="de-DE" i="1" dirty="0" smtClean="0">
                <a:solidFill>
                  <a:schemeClr val="bg1"/>
                </a:solidFill>
              </a:rPr>
              <a:t>main.exe</a:t>
            </a:r>
            <a:r>
              <a:rPr lang="de-DE" dirty="0" smtClean="0">
                <a:solidFill>
                  <a:schemeClr val="bg1"/>
                </a:solidFill>
              </a:rPr>
              <a:t> daraus zu linken.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1" name="Abgerundete rechteckige Legende 10"/>
          <p:cNvSpPr/>
          <p:nvPr/>
        </p:nvSpPr>
        <p:spPr>
          <a:xfrm>
            <a:off x="3414960" y="3573016"/>
            <a:ext cx="5594821" cy="522222"/>
          </a:xfrm>
          <a:prstGeom prst="wedgeRoundRectCallout">
            <a:avLst>
              <a:gd name="adj1" fmla="val -23541"/>
              <a:gd name="adj2" fmla="val -6340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dirty="0" smtClean="0">
                <a:solidFill>
                  <a:schemeClr val="bg1"/>
                </a:solidFill>
              </a:rPr>
              <a:t>3. Falls eine der </a:t>
            </a:r>
            <a:r>
              <a:rPr lang="de-DE" i="1" dirty="0" smtClean="0">
                <a:solidFill>
                  <a:schemeClr val="bg1"/>
                </a:solidFill>
              </a:rPr>
              <a:t>.o</a:t>
            </a:r>
            <a:r>
              <a:rPr lang="de-DE" dirty="0" smtClean="0">
                <a:solidFill>
                  <a:schemeClr val="bg1"/>
                </a:solidFill>
              </a:rPr>
              <a:t>-Dateien neuer ist als </a:t>
            </a:r>
            <a:r>
              <a:rPr lang="de-DE" i="1" dirty="0" smtClean="0">
                <a:solidFill>
                  <a:schemeClr val="bg1"/>
                </a:solidFill>
              </a:rPr>
              <a:t>main.exe</a:t>
            </a:r>
            <a:r>
              <a:rPr lang="de-DE" dirty="0" smtClean="0">
                <a:solidFill>
                  <a:schemeClr val="bg1"/>
                </a:solidFill>
              </a:rPr>
              <a:t>,   </a:t>
            </a:r>
          </a:p>
          <a:p>
            <a:pPr algn="l">
              <a:defRPr/>
            </a:pP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smtClean="0">
                <a:solidFill>
                  <a:schemeClr val="bg1"/>
                </a:solidFill>
              </a:rPr>
              <a:t>   muss ich </a:t>
            </a:r>
            <a:r>
              <a:rPr lang="de-DE" i="1" dirty="0" smtClean="0">
                <a:solidFill>
                  <a:schemeClr val="bg1"/>
                </a:solidFill>
              </a:rPr>
              <a:t>main.exe</a:t>
            </a:r>
            <a:r>
              <a:rPr lang="de-DE" dirty="0" smtClean="0">
                <a:solidFill>
                  <a:schemeClr val="bg1"/>
                </a:solidFill>
              </a:rPr>
              <a:t> trotzdem neu bauen.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2" name="Abgerundete rechteckige Legende 11"/>
          <p:cNvSpPr/>
          <p:nvPr/>
        </p:nvSpPr>
        <p:spPr>
          <a:xfrm>
            <a:off x="3414960" y="4260483"/>
            <a:ext cx="5594821" cy="522222"/>
          </a:xfrm>
          <a:prstGeom prst="wedgeRoundRectCallout">
            <a:avLst>
              <a:gd name="adj1" fmla="val -52374"/>
              <a:gd name="adj2" fmla="val -3532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dirty="0">
                <a:solidFill>
                  <a:schemeClr val="bg1"/>
                </a:solidFill>
              </a:rPr>
              <a:t>4</a:t>
            </a:r>
            <a:r>
              <a:rPr lang="de-DE" dirty="0" smtClean="0">
                <a:solidFill>
                  <a:schemeClr val="bg1"/>
                </a:solidFill>
              </a:rPr>
              <a:t>. Analog läuft es für die Kompilierung der </a:t>
            </a:r>
            <a:br>
              <a:rPr lang="de-DE" dirty="0" smtClean="0">
                <a:solidFill>
                  <a:schemeClr val="bg1"/>
                </a:solidFill>
              </a:rPr>
            </a:br>
            <a:r>
              <a:rPr lang="de-DE" dirty="0" smtClean="0">
                <a:solidFill>
                  <a:schemeClr val="bg1"/>
                </a:solidFill>
              </a:rPr>
              <a:t>    </a:t>
            </a:r>
            <a:r>
              <a:rPr lang="de-DE" i="1" dirty="0" smtClean="0">
                <a:solidFill>
                  <a:schemeClr val="bg1"/>
                </a:solidFill>
              </a:rPr>
              <a:t>.o</a:t>
            </a:r>
            <a:r>
              <a:rPr lang="de-DE" dirty="0">
                <a:solidFill>
                  <a:schemeClr val="bg1"/>
                </a:solidFill>
              </a:rPr>
              <a:t>-</a:t>
            </a:r>
            <a:r>
              <a:rPr lang="de-DE" dirty="0" smtClean="0">
                <a:solidFill>
                  <a:schemeClr val="bg1"/>
                </a:solidFill>
              </a:rPr>
              <a:t>Dateien.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4363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</p:bld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efaltete Ecke 4"/>
          <p:cNvSpPr/>
          <p:nvPr/>
        </p:nvSpPr>
        <p:spPr bwMode="auto">
          <a:xfrm>
            <a:off x="179512" y="1484784"/>
            <a:ext cx="4104456" cy="4968552"/>
          </a:xfrm>
          <a:prstGeom prst="foldedCorner">
            <a:avLst/>
          </a:prstGeom>
          <a:noFill/>
          <a:ln>
            <a:solidFill>
              <a:schemeClr val="tx1"/>
            </a:solidFill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430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err="1" smtClean="0"/>
              <a:t>Makefiles</a:t>
            </a:r>
            <a:r>
              <a:rPr lang="de-DE" altLang="de-DE" dirty="0" smtClean="0"/>
              <a:t>: </a:t>
            </a:r>
            <a:r>
              <a:rPr lang="de-DE" altLang="de-DE" dirty="0" err="1" smtClean="0"/>
              <a:t>Include</a:t>
            </a:r>
            <a:r>
              <a:rPr lang="de-DE" altLang="de-DE" dirty="0" smtClean="0"/>
              <a:t>-Dependencies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>
          <a:xfrm>
            <a:off x="179512" y="1484784"/>
            <a:ext cx="8640763" cy="4968875"/>
          </a:xfrm>
        </p:spPr>
        <p:txBody>
          <a:bodyPr/>
          <a:lstStyle/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 err="1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en-US" sz="1400" dirty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en-US" sz="1400" dirty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$(wildcard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*.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en-US" sz="1400" dirty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 err="1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en-US" sz="1400" dirty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en-US" sz="140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en-US" sz="1400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en-US" sz="140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:.</a:t>
            </a:r>
            <a:r>
              <a:rPr lang="en-US" sz="1400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en-US" sz="140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=.o)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 err="1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en-US" sz="1400" dirty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en-US" sz="140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en-US" sz="1400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en-US" sz="140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:.</a:t>
            </a:r>
            <a:r>
              <a:rPr lang="en-US" sz="1400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en-US" sz="140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=.d)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all: main.exe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main.exe: </a:t>
            </a:r>
            <a:r>
              <a:rPr lang="en-US" sz="140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en-US" sz="1400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en-US" sz="140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g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++ $^ -o $@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%.o: %.cpp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g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++ -MMD -MP -c $&lt; -o $@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clean: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40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rm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rf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en-US" sz="1400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en-US" sz="140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en-US" sz="1400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en-US" sz="140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main.exe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-include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en-US" sz="1400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en-US" sz="140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1400" dirty="0"/>
          </a:p>
        </p:txBody>
      </p:sp>
      <p:sp>
        <p:nvSpPr>
          <p:cNvPr id="17" name="Inhaltsplatzhalter 2"/>
          <p:cNvSpPr txBox="1">
            <a:spLocks/>
          </p:cNvSpPr>
          <p:nvPr/>
        </p:nvSpPr>
        <p:spPr bwMode="auto">
          <a:xfrm>
            <a:off x="4355281" y="1514142"/>
            <a:ext cx="4688707" cy="496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79388" indent="-17938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defTabSz="914400">
              <a:lnSpc>
                <a:spcPct val="100000"/>
              </a:lnSpc>
              <a:buClrTx/>
              <a:buSzTx/>
            </a:pPr>
            <a:r>
              <a:rPr lang="de-DE" b="0" kern="0" dirty="0" smtClean="0"/>
              <a:t>Wenn sich ein Header ändert, müssen alle abhängigen Dateien (</a:t>
            </a:r>
            <a:r>
              <a:rPr lang="de-DE" b="0" i="1" kern="0" dirty="0" smtClean="0"/>
              <a:t>#</a:t>
            </a:r>
            <a:r>
              <a:rPr lang="de-DE" b="0" i="1" kern="0" dirty="0" err="1" smtClean="0"/>
              <a:t>include</a:t>
            </a:r>
            <a:r>
              <a:rPr lang="de-DE" b="0" kern="0" dirty="0" smtClean="0"/>
              <a:t>) neu gebaut werden.</a:t>
            </a:r>
          </a:p>
          <a:p>
            <a:pPr defTabSz="914400">
              <a:lnSpc>
                <a:spcPct val="100000"/>
              </a:lnSpc>
              <a:buClrTx/>
              <a:buSzTx/>
            </a:pPr>
            <a:r>
              <a:rPr lang="de-DE" b="0" kern="0" dirty="0"/>
              <a:t>Wo sind eigentlich die </a:t>
            </a:r>
            <a:r>
              <a:rPr lang="de-DE" kern="0" dirty="0"/>
              <a:t>Header</a:t>
            </a:r>
            <a:r>
              <a:rPr lang="de-DE" b="0" kern="0" dirty="0"/>
              <a:t>?</a:t>
            </a:r>
          </a:p>
          <a:p>
            <a:pPr defTabSz="914400">
              <a:lnSpc>
                <a:spcPct val="100000"/>
              </a:lnSpc>
              <a:buClrTx/>
              <a:buSzTx/>
            </a:pPr>
            <a:r>
              <a:rPr lang="de-DE" b="0" kern="0" dirty="0" smtClean="0"/>
              <a:t>Dazu dienen die Flags </a:t>
            </a:r>
            <a:r>
              <a:rPr lang="de-DE" i="1" kern="0" dirty="0" smtClean="0"/>
              <a:t>-MMD</a:t>
            </a:r>
            <a:r>
              <a:rPr lang="de-DE" b="0" kern="0" dirty="0" smtClean="0"/>
              <a:t> </a:t>
            </a:r>
            <a:r>
              <a:rPr lang="de-DE" i="1" kern="0" dirty="0" smtClean="0"/>
              <a:t>-MP </a:t>
            </a:r>
            <a:r>
              <a:rPr lang="de-DE" b="0" kern="0" dirty="0" smtClean="0"/>
              <a:t>und </a:t>
            </a:r>
            <a:r>
              <a:rPr lang="de-DE" kern="0" dirty="0" smtClean="0"/>
              <a:t>-</a:t>
            </a:r>
            <a:r>
              <a:rPr lang="de-DE" i="1" kern="0" dirty="0" err="1" smtClean="0"/>
              <a:t>include</a:t>
            </a:r>
            <a:r>
              <a:rPr lang="de-DE" i="1" kern="0" dirty="0" smtClean="0"/>
              <a:t> $(</a:t>
            </a:r>
            <a:r>
              <a:rPr lang="de-DE" i="1" kern="0" dirty="0" err="1" smtClean="0"/>
              <a:t>deps</a:t>
            </a:r>
            <a:r>
              <a:rPr lang="de-DE" i="1" kern="0" dirty="0" smtClean="0"/>
              <a:t>)</a:t>
            </a:r>
            <a:r>
              <a:rPr lang="de-DE" b="0" i="1" kern="0" dirty="0" smtClean="0"/>
              <a:t>.</a:t>
            </a:r>
            <a:endParaRPr lang="en-US" b="0" kern="0" dirty="0"/>
          </a:p>
        </p:txBody>
      </p:sp>
      <p:sp>
        <p:nvSpPr>
          <p:cNvPr id="6" name="Gefaltete Ecke 5"/>
          <p:cNvSpPr/>
          <p:nvPr/>
        </p:nvSpPr>
        <p:spPr bwMode="auto">
          <a:xfrm>
            <a:off x="4804569" y="4005064"/>
            <a:ext cx="4310732" cy="2376264"/>
          </a:xfrm>
          <a:prstGeom prst="foldedCorner">
            <a:avLst/>
          </a:prstGeom>
          <a:noFill/>
          <a:ln>
            <a:solidFill>
              <a:schemeClr val="tx1"/>
            </a:solidFill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7380115" y="4005064"/>
            <a:ext cx="1440160" cy="3600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err="1" smtClean="0"/>
              <a:t>Building.d</a:t>
            </a:r>
            <a:endParaRPr lang="en-US" b="1" dirty="0"/>
          </a:p>
        </p:txBody>
      </p:sp>
      <p:sp>
        <p:nvSpPr>
          <p:cNvPr id="19" name="Textfeld 18"/>
          <p:cNvSpPr txBox="1"/>
          <p:nvPr/>
        </p:nvSpPr>
        <p:spPr>
          <a:xfrm>
            <a:off x="4195216" y="3949653"/>
            <a:ext cx="609353" cy="3600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/>
              <a:t>z.B.</a:t>
            </a:r>
            <a:endParaRPr lang="en-US" b="1" dirty="0"/>
          </a:p>
        </p:txBody>
      </p:sp>
      <p:sp>
        <p:nvSpPr>
          <p:cNvPr id="8" name="Textfeld 7"/>
          <p:cNvSpPr txBox="1"/>
          <p:nvPr/>
        </p:nvSpPr>
        <p:spPr>
          <a:xfrm>
            <a:off x="4804568" y="4353783"/>
            <a:ext cx="4239419" cy="16953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400" dirty="0" err="1" smtClean="0"/>
              <a:t>Building.o</a:t>
            </a:r>
            <a:r>
              <a:rPr lang="de-DE" sz="1400" dirty="0" smtClean="0"/>
              <a:t>: Building.cpp Floor.hpp Person.hpp #...</a:t>
            </a:r>
            <a:br>
              <a:rPr lang="de-DE" sz="1400" dirty="0" smtClean="0"/>
            </a:br>
            <a:r>
              <a:rPr lang="de-DE" sz="1400" dirty="0" smtClean="0"/>
              <a:t>    # </a:t>
            </a:r>
            <a:r>
              <a:rPr lang="de-DE" sz="1400" dirty="0" err="1" smtClean="0"/>
              <a:t>nop</a:t>
            </a:r>
            <a:r>
              <a:rPr lang="de-DE" sz="1400" dirty="0" smtClean="0"/>
              <a:t/>
            </a:r>
            <a:br>
              <a:rPr lang="de-DE" sz="1400" dirty="0" smtClean="0"/>
            </a:br>
            <a:endParaRPr lang="de-DE" sz="1400" dirty="0" smtClean="0"/>
          </a:p>
          <a:p>
            <a:pPr algn="l"/>
            <a:r>
              <a:rPr lang="de-DE" sz="1400" dirty="0" smtClean="0"/>
              <a:t>Floor.hpp:</a:t>
            </a:r>
          </a:p>
          <a:p>
            <a:pPr algn="l"/>
            <a:r>
              <a:rPr lang="de-DE" sz="1400" dirty="0"/>
              <a:t> </a:t>
            </a:r>
            <a:r>
              <a:rPr lang="de-DE" sz="1400" dirty="0" smtClean="0"/>
              <a:t>   # </a:t>
            </a:r>
            <a:r>
              <a:rPr lang="de-DE" sz="1400" dirty="0" err="1" smtClean="0"/>
              <a:t>nop</a:t>
            </a:r>
            <a:endParaRPr lang="de-DE" sz="1400" dirty="0" smtClean="0"/>
          </a:p>
          <a:p>
            <a:pPr algn="l"/>
            <a:endParaRPr lang="de-DE" sz="1400" dirty="0"/>
          </a:p>
          <a:p>
            <a:pPr algn="l"/>
            <a:r>
              <a:rPr lang="de-DE" sz="1400" dirty="0" smtClean="0"/>
              <a:t>Person.hpp</a:t>
            </a:r>
            <a:br>
              <a:rPr lang="de-DE" sz="1400" dirty="0" smtClean="0"/>
            </a:br>
            <a:r>
              <a:rPr lang="de-DE" sz="1400" dirty="0" smtClean="0"/>
              <a:t>    # </a:t>
            </a:r>
            <a:r>
              <a:rPr lang="de-DE" sz="1400" dirty="0" err="1" smtClean="0"/>
              <a:t>nop</a:t>
            </a:r>
            <a:endParaRPr lang="en-US" sz="1400" dirty="0"/>
          </a:p>
        </p:txBody>
      </p:sp>
      <p:sp>
        <p:nvSpPr>
          <p:cNvPr id="9" name="Rechteck 8"/>
          <p:cNvSpPr/>
          <p:nvPr/>
        </p:nvSpPr>
        <p:spPr bwMode="auto">
          <a:xfrm>
            <a:off x="179512" y="4221088"/>
            <a:ext cx="4104456" cy="288032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20" name="Rechteck 19"/>
          <p:cNvSpPr/>
          <p:nvPr/>
        </p:nvSpPr>
        <p:spPr bwMode="auto">
          <a:xfrm>
            <a:off x="179512" y="5560712"/>
            <a:ext cx="4104456" cy="288032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9450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19" grpId="0"/>
      <p:bldP spid="8" grpId="0"/>
    </p:bld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Makefiles: .PHONY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smtClean="0"/>
              <a:t>Ziel</a:t>
            </a:r>
            <a:r>
              <a:rPr lang="en-US" smtClean="0"/>
              <a:t> = </a:t>
            </a:r>
            <a:r>
              <a:rPr lang="en-US" b="1" smtClean="0"/>
              <a:t>Dateinamen(smuster)</a:t>
            </a:r>
            <a:r>
              <a:rPr lang="en-US" smtClean="0"/>
              <a:t> (bspw. main.exe)</a:t>
            </a:r>
          </a:p>
          <a:p>
            <a:pPr lvl="1"/>
            <a:r>
              <a:rPr lang="en-US" smtClean="0"/>
              <a:t>In unserem Beispiel: verletzt durch Ziele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all</a:t>
            </a:r>
            <a:r>
              <a:rPr lang="en-US" smtClean="0"/>
              <a:t> und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clean</a:t>
            </a:r>
            <a:r>
              <a:rPr lang="en-US" smtClean="0"/>
              <a:t> </a:t>
            </a:r>
          </a:p>
          <a:p>
            <a:pPr lvl="1"/>
            <a:r>
              <a:rPr lang="en-US" smtClean="0"/>
              <a:t>Kein Problem, solange es keine Datei mit namen </a:t>
            </a:r>
            <a:r>
              <a:rPr lang="en-US" i="1" smtClean="0"/>
              <a:t>all</a:t>
            </a:r>
            <a:r>
              <a:rPr lang="en-US" smtClean="0"/>
              <a:t> oder </a:t>
            </a:r>
            <a:r>
              <a:rPr lang="en-US" i="1" smtClean="0"/>
              <a:t>clean</a:t>
            </a:r>
            <a:r>
              <a:rPr lang="en-US" smtClean="0"/>
              <a:t> gibt – andernfalls würde keines der Recipes ausgeführt werden, da zumindest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clean</a:t>
            </a:r>
            <a:r>
              <a:rPr lang="en-US" smtClean="0"/>
              <a:t> keine Vorbedingungen haben</a:t>
            </a:r>
          </a:p>
          <a:p>
            <a:r>
              <a:rPr lang="en-US" b="1" smtClean="0"/>
              <a:t>Lösung</a:t>
            </a:r>
            <a:r>
              <a:rPr lang="en-US" smtClean="0"/>
              <a:t>: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.PHONY</a:t>
            </a:r>
            <a:r>
              <a:rPr lang="en-US" smtClean="0"/>
              <a:t>-Deklaration</a:t>
            </a:r>
            <a:endParaRPr lang="en-US"/>
          </a:p>
        </p:txBody>
      </p:sp>
      <p:sp>
        <p:nvSpPr>
          <p:cNvPr id="4" name="Rechteck 3"/>
          <p:cNvSpPr/>
          <p:nvPr/>
        </p:nvSpPr>
        <p:spPr>
          <a:xfrm>
            <a:off x="3437236" y="6189141"/>
            <a:ext cx="5454352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2"/>
              </a:rPr>
              <a:t>https://</a:t>
            </a:r>
            <a:r>
              <a:rPr lang="en-US" sz="1200" smtClean="0">
                <a:hlinkClick r:id="rId2"/>
              </a:rPr>
              <a:t>www.gnu.org/software/make/manual/html_node/Phony-Targets.html</a:t>
            </a:r>
            <a:r>
              <a:rPr lang="en-US" sz="1200" smtClean="0"/>
              <a:t> </a:t>
            </a:r>
            <a:endParaRPr lang="en-US" sz="1200"/>
          </a:p>
        </p:txBody>
      </p:sp>
      <p:sp>
        <p:nvSpPr>
          <p:cNvPr id="5" name="Gefaltete Ecke 4"/>
          <p:cNvSpPr/>
          <p:nvPr/>
        </p:nvSpPr>
        <p:spPr bwMode="auto">
          <a:xfrm>
            <a:off x="467544" y="3573016"/>
            <a:ext cx="7488832" cy="2088232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noAutofit/>
          </a:bodyPr>
          <a:lstStyle/>
          <a:p>
            <a:pPr lvl="0" algn="l" defTabSz="914400">
              <a:lnSpc>
                <a:spcPct val="107000"/>
              </a:lnSpc>
              <a:spcAft>
                <a:spcPts val="0"/>
              </a:spcAft>
              <a:buClrTx/>
              <a:buSzTx/>
            </a:pPr>
            <a:r>
              <a:rPr lang="en-US" sz="1400" kern="0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# Declares that targets 'all' and 'clean' </a:t>
            </a:r>
          </a:p>
          <a:p>
            <a:pPr lvl="0" algn="l" defTabSz="914400">
              <a:lnSpc>
                <a:spcPct val="107000"/>
              </a:lnSpc>
              <a:spcAft>
                <a:spcPts val="0"/>
              </a:spcAft>
              <a:buClrTx/>
              <a:buSzTx/>
            </a:pPr>
            <a:r>
              <a:rPr lang="en-US" sz="1400" kern="0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# shall always be executed</a:t>
            </a:r>
          </a:p>
          <a:p>
            <a:pPr lvl="0" algn="l" defTabSz="914400">
              <a:lnSpc>
                <a:spcPct val="107000"/>
              </a:lnSpc>
              <a:spcAft>
                <a:spcPts val="0"/>
              </a:spcAft>
              <a:buClrTx/>
              <a:buSzTx/>
            </a:pPr>
            <a:endParaRPr lang="en-US" sz="1400" kern="0" smtClean="0">
              <a:solidFill>
                <a:srgbClr val="7F0055"/>
              </a:solidFill>
              <a:latin typeface="Courier New" panose="020703090202050204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 algn="l" defTabSz="914400">
              <a:lnSpc>
                <a:spcPct val="107000"/>
              </a:lnSpc>
              <a:spcAft>
                <a:spcPts val="0"/>
              </a:spcAft>
              <a:buClrTx/>
              <a:buSzTx/>
            </a:pPr>
            <a:r>
              <a:rPr lang="en-US" sz="1400" kern="0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US" sz="1400" ker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PHONY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 all clean</a:t>
            </a:r>
          </a:p>
          <a:p>
            <a:pPr lvl="0" algn="l" defTabSz="914400">
              <a:lnSpc>
                <a:spcPct val="107000"/>
              </a:lnSpc>
              <a:spcAft>
                <a:spcPts val="0"/>
              </a:spcAft>
              <a:buClrTx/>
              <a:buSzTx/>
            </a:pPr>
            <a:endParaRPr lang="en-US" sz="1400" kern="0" smtClean="0">
              <a:solidFill>
                <a:srgbClr val="000000"/>
              </a:solidFill>
              <a:latin typeface="Courier New" panose="020703090202050204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 algn="l" defTabSz="914400">
              <a:lnSpc>
                <a:spcPct val="107000"/>
              </a:lnSpc>
              <a:spcAft>
                <a:spcPts val="0"/>
              </a:spcAft>
              <a:buClrTx/>
              <a:buSzTx/>
            </a:pP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clean</a:t>
            </a: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endParaRPr lang="en-US" sz="1400" kern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 algn="l" defTabSz="914400">
              <a:lnSpc>
                <a:spcPct val="107000"/>
              </a:lnSpc>
              <a:spcAft>
                <a:spcPts val="0"/>
              </a:spcAft>
              <a:buClrTx/>
              <a:buSzTx/>
            </a:pP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rm -rf </a:t>
            </a:r>
            <a:r>
              <a:rPr lang="en-US" sz="1400" ker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$(objs)</a:t>
            </a: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$(deps)</a:t>
            </a: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main.exe</a:t>
            </a:r>
            <a:endParaRPr lang="en-US" sz="1400" kern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9947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Makefiles: Fazit</a:t>
            </a:r>
            <a:endParaRPr lang="de-DE" altLang="de-DE" dirty="0" smtClean="0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altLang="de-DE" b="1" dirty="0" err="1" smtClean="0"/>
              <a:t>Buildtools</a:t>
            </a:r>
            <a:r>
              <a:rPr lang="de-DE" altLang="de-DE" b="0" dirty="0" smtClean="0"/>
              <a:t> sind ab einer bestimmten Projektgröße </a:t>
            </a:r>
            <a:r>
              <a:rPr lang="de-DE" altLang="de-DE" b="1" dirty="0" smtClean="0"/>
              <a:t>unabdingbar</a:t>
            </a:r>
            <a:r>
              <a:rPr lang="de-DE" altLang="de-DE" b="0" dirty="0" smtClean="0"/>
              <a:t>.</a:t>
            </a:r>
            <a:r>
              <a:rPr lang="de-DE" altLang="de-DE" dirty="0" smtClean="0">
                <a:sym typeface="Wingdings" panose="05000000000000000000" pitchFamily="2" charset="2"/>
              </a:rPr>
              <a:t/>
            </a:r>
            <a:br>
              <a:rPr lang="de-DE" altLang="de-DE" dirty="0" smtClean="0">
                <a:sym typeface="Wingdings" panose="05000000000000000000" pitchFamily="2" charset="2"/>
              </a:rPr>
            </a:br>
            <a:endParaRPr lang="de-DE" altLang="de-DE" dirty="0" smtClean="0"/>
          </a:p>
          <a:p>
            <a:r>
              <a:rPr lang="de-DE" altLang="de-DE" b="0" dirty="0" err="1" smtClean="0"/>
              <a:t>Makefiles</a:t>
            </a:r>
            <a:r>
              <a:rPr lang="de-DE" altLang="de-DE" b="0" dirty="0" smtClean="0"/>
              <a:t> erlauben </a:t>
            </a:r>
            <a:r>
              <a:rPr lang="de-DE" altLang="de-DE" b="1" dirty="0" smtClean="0"/>
              <a:t>inkrementelles Bauen von Projekten</a:t>
            </a:r>
            <a:r>
              <a:rPr lang="de-DE" altLang="de-DE" dirty="0" smtClean="0"/>
              <a:t>…</a:t>
            </a:r>
            <a:br>
              <a:rPr lang="de-DE" altLang="de-DE" dirty="0" smtClean="0"/>
            </a:br>
            <a:endParaRPr lang="de-DE" altLang="de-DE" dirty="0" smtClean="0"/>
          </a:p>
          <a:p>
            <a:r>
              <a:rPr lang="de-DE" altLang="de-DE" dirty="0"/>
              <a:t> </a:t>
            </a:r>
            <a:r>
              <a:rPr lang="de-DE" altLang="de-DE" dirty="0" smtClean="0"/>
              <a:t>   </a:t>
            </a:r>
            <a:r>
              <a:rPr lang="de-DE" altLang="de-DE" b="0" dirty="0" smtClean="0"/>
              <a:t>… müssen aber gepflegt werden und sind </a:t>
            </a:r>
            <a:r>
              <a:rPr lang="de-DE" altLang="de-DE" b="1" dirty="0" smtClean="0"/>
              <a:t>nicht-trivial zu erlernen</a:t>
            </a:r>
            <a:r>
              <a:rPr lang="de-DE" altLang="de-DE" b="0" dirty="0" smtClean="0"/>
              <a:t>.</a:t>
            </a:r>
            <a:r>
              <a:rPr lang="de-DE" altLang="de-DE" dirty="0" smtClean="0"/>
              <a:t/>
            </a:r>
            <a:br>
              <a:rPr lang="de-DE" altLang="de-DE" dirty="0" smtClean="0"/>
            </a:br>
            <a:endParaRPr lang="de-DE" altLang="de-DE" dirty="0" smtClean="0"/>
          </a:p>
          <a:p>
            <a:r>
              <a:rPr lang="de-DE" altLang="de-DE" b="1" dirty="0" smtClean="0"/>
              <a:t>Alternativen: </a:t>
            </a:r>
            <a:r>
              <a:rPr lang="de-DE" altLang="de-DE" dirty="0" err="1" smtClean="0"/>
              <a:t>Makefile</a:t>
            </a:r>
            <a:r>
              <a:rPr lang="de-DE" altLang="de-DE" dirty="0" smtClean="0"/>
              <a:t>-Generatoren und andere </a:t>
            </a:r>
            <a:r>
              <a:rPr lang="de-DE" altLang="de-DE" dirty="0" err="1" smtClean="0"/>
              <a:t>Buildtools</a:t>
            </a:r>
            <a:r>
              <a:rPr lang="de-DE" altLang="de-DE" dirty="0" smtClean="0"/>
              <a:t/>
            </a:r>
            <a:br>
              <a:rPr lang="de-DE" altLang="de-DE" dirty="0" smtClean="0"/>
            </a:br>
            <a:endParaRPr lang="de-DE" altLang="de-DE" dirty="0" smtClean="0"/>
          </a:p>
          <a:p>
            <a:pPr lvl="1"/>
            <a:r>
              <a:rPr lang="de-DE" altLang="de-DE" i="1" dirty="0" err="1" smtClean="0"/>
              <a:t>cmake</a:t>
            </a:r>
            <a:r>
              <a:rPr lang="de-DE" altLang="de-DE" dirty="0" smtClean="0"/>
              <a:t>, </a:t>
            </a:r>
            <a:r>
              <a:rPr lang="de-DE" altLang="de-DE" i="1" dirty="0" err="1"/>
              <a:t>qmake</a:t>
            </a:r>
            <a:r>
              <a:rPr lang="de-DE" altLang="de-DE" dirty="0" smtClean="0"/>
              <a:t>: Generatoren für </a:t>
            </a:r>
            <a:r>
              <a:rPr lang="de-DE" altLang="de-DE" dirty="0" err="1" smtClean="0"/>
              <a:t>Makefiles</a:t>
            </a:r>
            <a:r>
              <a:rPr lang="de-DE" altLang="de-DE" dirty="0" smtClean="0"/>
              <a:t> (</a:t>
            </a:r>
            <a:r>
              <a:rPr lang="de-DE" altLang="de-DE" dirty="0" err="1" smtClean="0"/>
              <a:t>letzerer</a:t>
            </a:r>
            <a:r>
              <a:rPr lang="de-DE" altLang="de-DE" dirty="0" smtClean="0"/>
              <a:t> von </a:t>
            </a:r>
            <a:r>
              <a:rPr lang="de-DE" altLang="de-DE" dirty="0" err="1" smtClean="0"/>
              <a:t>Qt</a:t>
            </a:r>
            <a:r>
              <a:rPr lang="de-DE" altLang="de-DE" dirty="0" smtClean="0"/>
              <a:t>)</a:t>
            </a:r>
            <a:br>
              <a:rPr lang="de-DE" altLang="de-DE" dirty="0" smtClean="0"/>
            </a:br>
            <a:endParaRPr lang="de-DE" altLang="de-DE" dirty="0" smtClean="0"/>
          </a:p>
          <a:p>
            <a:pPr lvl="1"/>
            <a:r>
              <a:rPr lang="de-DE" altLang="de-DE" i="1" dirty="0" err="1"/>
              <a:t>Ant</a:t>
            </a:r>
            <a:r>
              <a:rPr lang="de-DE" altLang="de-DE" dirty="0" smtClean="0"/>
              <a:t>, </a:t>
            </a:r>
            <a:r>
              <a:rPr lang="de-DE" altLang="de-DE" i="1" dirty="0" err="1"/>
              <a:t>Maven</a:t>
            </a:r>
            <a:r>
              <a:rPr lang="de-DE" altLang="de-DE" dirty="0" smtClean="0"/>
              <a:t>, </a:t>
            </a:r>
            <a:r>
              <a:rPr lang="de-DE" altLang="de-DE" i="1" dirty="0"/>
              <a:t>Ivy</a:t>
            </a:r>
            <a:r>
              <a:rPr lang="de-DE" altLang="de-DE" dirty="0" smtClean="0"/>
              <a:t>, </a:t>
            </a:r>
            <a:r>
              <a:rPr lang="de-DE" altLang="de-DE" i="1" dirty="0" err="1"/>
              <a:t>Gradle</a:t>
            </a:r>
            <a:r>
              <a:rPr lang="de-DE" altLang="de-DE" dirty="0" smtClean="0"/>
              <a:t>: … eher für Java gedacht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4205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Abschluss</a:t>
            </a:r>
            <a:r>
              <a:rPr lang="en-US" dirty="0" smtClean="0"/>
              <a:t> des C++-</a:t>
            </a:r>
            <a:r>
              <a:rPr lang="en-US" dirty="0" err="1" smtClean="0"/>
              <a:t>Teils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3690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Java vs. C++: Stärken und Schwächen</a:t>
            </a:r>
            <a:r>
              <a:rPr lang="de-DE" smtClean="0"/>
              <a:t>?</a:t>
            </a:r>
            <a:endParaRPr lang="en-US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Plattformunabhängigkeit?</a:t>
            </a:r>
          </a:p>
          <a:p>
            <a:pPr lvl="1"/>
            <a:r>
              <a:rPr lang="en-US" b="1" smtClean="0"/>
              <a:t>Java</a:t>
            </a:r>
            <a:r>
              <a:rPr lang="en-US" smtClean="0"/>
              <a:t>: "Binary" kann "überall" verwendet werden ("Write once, run anywhere"). Achtung bei Pfad-/Dateinamen</a:t>
            </a:r>
          </a:p>
          <a:p>
            <a:pPr lvl="1"/>
            <a:r>
              <a:rPr lang="en-US" b="1" smtClean="0"/>
              <a:t>C++</a:t>
            </a:r>
            <a:r>
              <a:rPr lang="en-US" smtClean="0"/>
              <a:t>: Muss neu kompiliert werden, Standardbibliothek/STL/Boost stellen sicher, dass nur minimale Plattformabhängigkeiten bestehen ("Write once, compile anywhere")</a:t>
            </a:r>
          </a:p>
          <a:p>
            <a:r>
              <a:rPr lang="en-US" smtClean="0"/>
              <a:t>Geschwindigkeit?</a:t>
            </a:r>
          </a:p>
          <a:p>
            <a:pPr lvl="1"/>
            <a:r>
              <a:rPr lang="en-US" smtClean="0"/>
              <a:t>(Ausführungsgeschwindigkeit vs. Entwicklungsgeschwindigkeit (inkl. Testen/Debugging)?)</a:t>
            </a:r>
          </a:p>
          <a:p>
            <a:pPr lvl="1"/>
            <a:r>
              <a:rPr lang="en-US" b="1" smtClean="0"/>
              <a:t>Java</a:t>
            </a:r>
            <a:r>
              <a:rPr lang="en-US" smtClean="0"/>
              <a:t>: (sozusagen) interpretiert, aber mit Just-in-Time Compilation</a:t>
            </a:r>
          </a:p>
          <a:p>
            <a:pPr lvl="1"/>
            <a:r>
              <a:rPr lang="en-US" b="1" smtClean="0"/>
              <a:t>C++</a:t>
            </a:r>
            <a:r>
              <a:rPr lang="en-US" smtClean="0"/>
              <a:t>: deutlich größerer Sprachumfang, schwieriger zu meistern</a:t>
            </a:r>
          </a:p>
          <a:p>
            <a:pPr lvl="1"/>
            <a:r>
              <a:rPr lang="en-US"/>
              <a:t>Spannendes </a:t>
            </a:r>
            <a:r>
              <a:rPr lang="en-US" smtClean="0"/>
              <a:t>Paper von Google: </a:t>
            </a:r>
            <a:r>
              <a:rPr lang="en-US">
                <a:hlinkClick r:id="rId3"/>
              </a:rPr>
              <a:t>https://</a:t>
            </a:r>
            <a:r>
              <a:rPr lang="en-US" smtClean="0">
                <a:hlinkClick r:id="rId3"/>
              </a:rPr>
              <a:t>research.google.com/pubs/pub37122.html</a:t>
            </a:r>
            <a:r>
              <a:rPr lang="en-US" smtClean="0"/>
              <a:t> </a:t>
            </a:r>
            <a:endParaRPr lang="en-US"/>
          </a:p>
          <a:p>
            <a:r>
              <a:rPr lang="en-US" smtClean="0"/>
              <a:t>Sicherheit?</a:t>
            </a:r>
          </a:p>
          <a:p>
            <a:pPr lvl="1"/>
            <a:r>
              <a:rPr lang="en-US" b="1" smtClean="0"/>
              <a:t>Java</a:t>
            </a:r>
            <a:r>
              <a:rPr lang="en-US" smtClean="0"/>
              <a:t>: Angriffe über Schwächen in der JVM möglich</a:t>
            </a:r>
          </a:p>
          <a:p>
            <a:pPr lvl="1"/>
            <a:r>
              <a:rPr lang="en-US" b="1" smtClean="0"/>
              <a:t>C++</a:t>
            </a:r>
            <a:r>
              <a:rPr lang="en-US" smtClean="0"/>
              <a:t>: Zahlreiche Angriffe über Speicherüberläufe (Stichwort: Nullterminierung)</a:t>
            </a:r>
          </a:p>
        </p:txBody>
      </p:sp>
    </p:spTree>
    <p:extLst>
      <p:ext uri="{BB962C8B-B14F-4D97-AF65-F5344CB8AC3E}">
        <p14:creationId xmlns:p14="http://schemas.microsoft.com/office/powerpoint/2010/main" val="291319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Look down!</a:t>
            </a:r>
            <a:endParaRPr lang="en-US" dirty="0"/>
          </a:p>
        </p:txBody>
      </p:sp>
      <p:sp>
        <p:nvSpPr>
          <p:cNvPr id="3" name="Pfeil nach unten 2"/>
          <p:cNvSpPr/>
          <p:nvPr/>
        </p:nvSpPr>
        <p:spPr bwMode="auto">
          <a:xfrm>
            <a:off x="1835696" y="4725144"/>
            <a:ext cx="6048672" cy="1656184"/>
          </a:xfrm>
          <a:prstGeom prst="downArrow">
            <a:avLst>
              <a:gd name="adj1" fmla="val 50000"/>
              <a:gd name="adj2" fmla="val 55896"/>
            </a:avLst>
          </a:prstGeom>
          <a:solidFill>
            <a:schemeClr val="tx1"/>
          </a:solidFill>
          <a:ln>
            <a:noFill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lang="en-US" dirty="0" err="1" smtClean="0">
                <a:solidFill>
                  <a:schemeClr val="bg1"/>
                </a:solidFill>
              </a:rPr>
              <a:t>Nützliche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Kommentare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 err="1" smtClean="0">
                <a:solidFill>
                  <a:schemeClr val="bg1"/>
                </a:solidFill>
              </a:rPr>
              <a:t>finden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sich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 err="1" smtClean="0">
                <a:solidFill>
                  <a:schemeClr val="bg1"/>
                </a:solidFill>
              </a:rPr>
              <a:t>auch</a:t>
            </a:r>
            <a:r>
              <a:rPr lang="en-US" dirty="0" smtClean="0">
                <a:solidFill>
                  <a:schemeClr val="bg1"/>
                </a:solidFill>
              </a:rPr>
              <a:t> in den PowerPoint-</a:t>
            </a:r>
            <a:r>
              <a:rPr lang="en-US" dirty="0" err="1" smtClean="0">
                <a:solidFill>
                  <a:schemeClr val="bg1"/>
                </a:solidFill>
              </a:rPr>
              <a:t>Notizen</a:t>
            </a:r>
            <a:r>
              <a:rPr lang="en-US" dirty="0" smtClean="0">
                <a:solidFill>
                  <a:schemeClr val="bg1"/>
                </a:solidFill>
              </a:rPr>
              <a:t>!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049527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Text Box 2"/>
          <p:cNvSpPr txBox="1">
            <a:spLocks noChangeArrowheads="1"/>
          </p:cNvSpPr>
          <p:nvPr/>
        </p:nvSpPr>
        <p:spPr bwMode="auto">
          <a:xfrm>
            <a:off x="358775" y="1449388"/>
            <a:ext cx="6734175" cy="944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FontTx/>
              <a:buNone/>
            </a:pPr>
            <a:endParaRPr lang="de-DE" altLang="de-DE" sz="2000" dirty="0">
              <a:solidFill>
                <a:srgbClr val="FFFFFF"/>
              </a:solidFill>
            </a:endParaRPr>
          </a:p>
        </p:txBody>
      </p:sp>
      <p:sp>
        <p:nvSpPr>
          <p:cNvPr id="5" name="Titel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de-DE" dirty="0" err="1" smtClean="0"/>
              <a:t>Programmierpraktikum</a:t>
            </a:r>
            <a:r>
              <a:rPr lang="en-US" altLang="de-DE" dirty="0" smtClean="0"/>
              <a:t> C und C++</a:t>
            </a:r>
            <a:endParaRPr lang="en-US" altLang="de-DE" dirty="0"/>
          </a:p>
        </p:txBody>
      </p:sp>
      <p:sp>
        <p:nvSpPr>
          <p:cNvPr id="8" name="Untertitel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 dirty="0" smtClean="0"/>
              <a:t>C für </a:t>
            </a:r>
            <a:r>
              <a:rPr lang="de-DE" altLang="de-DE" dirty="0" err="1" smtClean="0"/>
              <a:t>Microcontroller</a:t>
            </a:r>
            <a:r>
              <a:rPr lang="de-DE" altLang="de-DE" dirty="0" smtClean="0"/>
              <a:t> – Einführung</a:t>
            </a:r>
            <a:endParaRPr lang="de-DE" altLang="de-DE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2573338"/>
            <a:ext cx="3888432" cy="322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82760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Ziele des C-Teils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smtClean="0"/>
              <a:t>Die Eigenheiten von (Embedded) C kennenlernen.</a:t>
            </a:r>
          </a:p>
          <a:p>
            <a:r>
              <a:rPr lang="en-US" b="1" smtClean="0"/>
              <a:t>Unterschiede zu C++</a:t>
            </a:r>
            <a:r>
              <a:rPr lang="en-US" smtClean="0"/>
              <a:t>: Was macht C ander als C++?</a:t>
            </a:r>
          </a:p>
          <a:p>
            <a:r>
              <a:rPr lang="en-US" b="1" smtClean="0"/>
              <a:t>Bitoperationen</a:t>
            </a:r>
            <a:r>
              <a:rPr lang="en-US" smtClean="0"/>
              <a:t>: Bits setzen, löschen, "kippen", "verschieben"</a:t>
            </a:r>
          </a:p>
          <a:p>
            <a:r>
              <a:rPr lang="en-US" b="1" smtClean="0"/>
              <a:t>Peripherie ansteuern</a:t>
            </a:r>
            <a:r>
              <a:rPr lang="en-US" smtClean="0"/>
              <a:t>: lesen/schreiben, Memory-mapped I/O, Polling, volatile Variablen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826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smtClean="0"/>
              <a:t>Programmierpraktikum C und C++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 dirty="0" smtClean="0"/>
              <a:t>Grundlagen</a:t>
            </a:r>
          </a:p>
        </p:txBody>
      </p:sp>
    </p:spTree>
    <p:extLst>
      <p:ext uri="{BB962C8B-B14F-4D97-AF65-F5344CB8AC3E}">
        <p14:creationId xmlns:p14="http://schemas.microsoft.com/office/powerpoint/2010/main" val="1078743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Unterschiede von C und C++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nl-NL" b="1" smtClean="0"/>
              <a:t>C-Standardbiblitothek ist eingebettet </a:t>
            </a:r>
            <a:r>
              <a:rPr lang="nl-NL" b="1"/>
              <a:t>in C++-Standarbibliothek </a:t>
            </a:r>
            <a:endParaRPr lang="nl-NL" b="1" smtClean="0"/>
          </a:p>
          <a:p>
            <a:pPr lvl="1"/>
            <a:r>
              <a:rPr lang="en-US"/>
              <a:t>Relativ umfangreich (Stringmanipulation, </a:t>
            </a:r>
            <a:r>
              <a:rPr lang="en-US" smtClean="0"/>
              <a:t>printf</a:t>
            </a:r>
            <a:r>
              <a:rPr lang="en-US"/>
              <a:t>,…)</a:t>
            </a:r>
          </a:p>
          <a:p>
            <a:pPr lvl="1"/>
            <a:r>
              <a:rPr lang="nl-NL" smtClean="0"/>
              <a:t>z.B</a:t>
            </a:r>
            <a:r>
              <a:rPr lang="nl-NL"/>
              <a:t>. </a:t>
            </a:r>
            <a:r>
              <a:rPr lang="nl-NL">
                <a:latin typeface="Consolas" panose="020B0609020204030204" pitchFamily="49" charset="0"/>
                <a:cs typeface="Consolas" panose="020B0609020204030204" pitchFamily="49" charset="0"/>
              </a:rPr>
              <a:t>#include &lt;cstdlib&gt;</a:t>
            </a:r>
            <a:r>
              <a:rPr lang="nl-NL"/>
              <a:t> oder </a:t>
            </a:r>
            <a:r>
              <a:rPr lang="nl-NL" sz="1900">
                <a:latin typeface="Consolas" panose="020B0609020204030204" pitchFamily="49" charset="0"/>
                <a:cs typeface="Consolas" panose="020B0609020204030204" pitchFamily="49" charset="0"/>
              </a:rPr>
              <a:t>#include &lt;stdlib.h</a:t>
            </a:r>
            <a:r>
              <a:rPr lang="nl-NL" sz="1900" smtClean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 lvl="1"/>
            <a:endParaRPr lang="nl-NL"/>
          </a:p>
          <a:p>
            <a:r>
              <a:rPr lang="en-US" b="1" smtClean="0"/>
              <a:t>Limitierungen</a:t>
            </a:r>
          </a:p>
          <a:p>
            <a:pPr lvl="1"/>
            <a:r>
              <a:rPr lang="en-US" smtClean="0"/>
              <a:t>Keine Objektorientierung (Vererbung, Klassen,…) </a:t>
            </a:r>
            <a:r>
              <a:rPr lang="en-US" smtClean="0">
                <a:sym typeface="Wingdings" panose="05000000000000000000" pitchFamily="2" charset="2"/>
              </a:rPr>
              <a:t> Nur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structs</a:t>
            </a:r>
            <a:endParaRPr lang="en-US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smtClean="0"/>
              <a:t>Keine Namensräume </a:t>
            </a:r>
            <a:r>
              <a:rPr lang="en-US" smtClean="0">
                <a:sym typeface="Wingdings" panose="05000000000000000000" pitchFamily="2" charset="2"/>
              </a:rPr>
              <a:t> </a:t>
            </a:r>
            <a:r>
              <a:rPr lang="en-US" smtClean="0"/>
              <a:t>Sichtbarkeit über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r>
              <a:rPr lang="en-US" smtClean="0"/>
              <a:t>,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extern</a:t>
            </a:r>
            <a:endParaRPr lang="en-US" smtClean="0"/>
          </a:p>
          <a:p>
            <a:pPr lvl="1"/>
            <a:r>
              <a:rPr lang="en-US" smtClean="0"/>
              <a:t>Keine String-Klasse, nur nullterminierte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en-US" smtClean="0"/>
              <a:t>-Arrays (vgl. Paramterübergabe von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en-US" smtClean="0"/>
              <a:t>)</a:t>
            </a:r>
          </a:p>
          <a:p>
            <a:pPr lvl="1"/>
            <a:r>
              <a:rPr lang="en-US" smtClean="0"/>
              <a:t>Keine Templates</a:t>
            </a:r>
          </a:p>
          <a:p>
            <a:pPr lvl="1"/>
            <a:r>
              <a:rPr lang="en-US" smtClean="0"/>
              <a:t>Keine Referenzen</a:t>
            </a:r>
          </a:p>
          <a:p>
            <a:pPr lvl="1"/>
            <a:r>
              <a:rPr lang="en-US" smtClean="0"/>
              <a:t>Keine Exceptions</a:t>
            </a:r>
          </a:p>
          <a:p>
            <a:pPr lvl="1"/>
            <a:endParaRPr lang="en-US" smtClean="0"/>
          </a:p>
          <a:p>
            <a:r>
              <a:rPr lang="en-US" b="1" smtClean="0"/>
              <a:t>Unterschiede</a:t>
            </a:r>
          </a:p>
          <a:p>
            <a:pPr lvl="1"/>
            <a:r>
              <a:rPr lang="en-US" b="1" smtClean="0"/>
              <a:t>Konstanten</a:t>
            </a:r>
            <a:r>
              <a:rPr lang="en-US" smtClean="0"/>
              <a:t> wurden früher mittels Präprozessor-Direktiven abgelegt</a:t>
            </a:r>
          </a:p>
          <a:p>
            <a:pPr lvl="2"/>
            <a:r>
              <a:rPr lang="en-US" smtClean="0">
                <a:latin typeface="+mj-lt"/>
                <a:cs typeface="Consolas" panose="020B0609020204030204" pitchFamily="49" charset="0"/>
              </a:rPr>
              <a:t>z.B.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#define ID "123abc"</a:t>
            </a:r>
            <a:r>
              <a:rPr lang="en-US" smtClean="0"/>
              <a:t> – gleiche Benennungskonvention ist kein Zufall.</a:t>
            </a:r>
          </a:p>
          <a:p>
            <a:pPr lvl="1"/>
            <a:r>
              <a:rPr lang="en-US" b="1" smtClean="0"/>
              <a:t>Leere Parameterliste</a:t>
            </a:r>
            <a:r>
              <a:rPr lang="en-US" smtClean="0"/>
              <a:t>: "don't care" </a:t>
            </a:r>
            <a:r>
              <a:rPr lang="en-US" smtClean="0">
                <a:sym typeface="Wingdings" panose="05000000000000000000" pitchFamily="2" charset="2"/>
              </a:rPr>
              <a:t>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void</a:t>
            </a:r>
            <a:r>
              <a:rPr lang="en-US" smtClean="0">
                <a:sym typeface="Wingdings" panose="05000000000000000000" pitchFamily="2" charset="2"/>
              </a:rPr>
              <a:t> signalisiert eine leere Parameterliste.</a:t>
            </a:r>
          </a:p>
          <a:p>
            <a:pPr lvl="2"/>
            <a:r>
              <a:rPr lang="en-US" smtClean="0">
                <a:sym typeface="Wingdings" panose="05000000000000000000" pitchFamily="2" charset="2"/>
              </a:rPr>
              <a:t>z.B.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int getHour();</a:t>
            </a:r>
            <a:r>
              <a:rPr lang="en-US" smtClean="0">
                <a:sym typeface="Wingdings" panose="05000000000000000000" pitchFamily="2" charset="2"/>
              </a:rPr>
              <a:t> 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int getHour(void);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b="1" smtClean="0"/>
              <a:t>Konventionen</a:t>
            </a:r>
            <a:r>
              <a:rPr lang="en-US" smtClean="0"/>
              <a:t> für Dateiendungen: .c/.h statt .cpp/.hpp</a:t>
            </a:r>
          </a:p>
          <a:p>
            <a:pPr lvl="1"/>
            <a:r>
              <a:rPr lang="en-US" b="1" smtClean="0"/>
              <a:t>Speicherverwaltung</a:t>
            </a:r>
            <a:r>
              <a:rPr lang="en-US" smtClean="0"/>
              <a:t>: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malloc</a:t>
            </a:r>
            <a:r>
              <a:rPr lang="en-US" smtClean="0"/>
              <a:t> und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free</a:t>
            </a:r>
            <a:r>
              <a:rPr lang="en-US" smtClean="0"/>
              <a:t> statt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/>
              <a:t> und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delete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394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Bitoperationen – Überblick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6" y="1484313"/>
            <a:ext cx="6985000" cy="4968875"/>
          </a:xfrm>
        </p:spPr>
        <p:txBody>
          <a:bodyPr/>
          <a:lstStyle/>
          <a:p>
            <a:r>
              <a:rPr lang="en-US" smtClean="0"/>
              <a:t>Bitoperationen sind nur für </a:t>
            </a:r>
            <a:r>
              <a:rPr lang="en-US" b="1" smtClean="0"/>
              <a:t>ganzzahlige Datentypen </a:t>
            </a:r>
            <a:r>
              <a:rPr lang="en-US" smtClean="0"/>
              <a:t>definiert (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en-US" smtClean="0"/>
              <a:t>,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short</a:t>
            </a:r>
            <a:r>
              <a:rPr lang="en-US" smtClean="0"/>
              <a:t>,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mtClean="0"/>
              <a:t>,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long</a:t>
            </a:r>
            <a:r>
              <a:rPr lang="en-US" smtClean="0"/>
              <a:t>,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longlong</a:t>
            </a:r>
            <a:r>
              <a:rPr lang="en-US" smtClean="0"/>
              <a:t>)</a:t>
            </a:r>
          </a:p>
          <a:p>
            <a:r>
              <a:rPr lang="en-US" b="1" smtClean="0"/>
              <a:t>"outplace"- </a:t>
            </a:r>
            <a:r>
              <a:rPr lang="en-US" smtClean="0"/>
              <a:t>und </a:t>
            </a:r>
            <a:r>
              <a:rPr lang="en-US" b="1" smtClean="0"/>
              <a:t>"inplace"-</a:t>
            </a:r>
            <a:r>
              <a:rPr lang="en-US" smtClean="0"/>
              <a:t>Variante (z.B.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en-US" smtClean="0"/>
              <a:t> und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&amp;=</a:t>
            </a:r>
            <a:r>
              <a:rPr lang="en-US" smtClean="0"/>
              <a:t>)</a:t>
            </a:r>
          </a:p>
          <a:p>
            <a:r>
              <a:rPr lang="en-US" b="1" smtClean="0"/>
              <a:t>Logische Operatoren </a:t>
            </a:r>
            <a:r>
              <a:rPr lang="en-US" smtClean="0"/>
              <a:t>(||, &amp;&amp;, !) </a:t>
            </a:r>
            <a:r>
              <a:rPr lang="en-US" smtClean="0">
                <a:sym typeface="Wingdings" panose="05000000000000000000" pitchFamily="2" charset="2"/>
              </a:rPr>
              <a:t>behandeln ganzen Wert</a:t>
            </a:r>
            <a:endParaRPr lang="en-US" smtClean="0"/>
          </a:p>
          <a:p>
            <a:endParaRPr lang="en-US"/>
          </a:p>
        </p:txBody>
      </p:sp>
      <p:sp>
        <p:nvSpPr>
          <p:cNvPr id="4" name="Rechteck 3"/>
          <p:cNvSpPr/>
          <p:nvPr/>
        </p:nvSpPr>
        <p:spPr>
          <a:xfrm>
            <a:off x="252412" y="6111393"/>
            <a:ext cx="8639176" cy="407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100">
                <a:hlinkClick r:id="rId3"/>
              </a:rPr>
              <a:t>http://cpp.sh/76cw6</a:t>
            </a:r>
          </a:p>
          <a:p>
            <a:pPr algn="r"/>
            <a:r>
              <a:rPr lang="en-US" sz="1100" smtClean="0">
                <a:hlinkClick r:id="rId3"/>
              </a:rPr>
              <a:t>http://openbook.rheinwerk-verlag.de/c_von_a_bis_z/006_c_operatoren_005.htm</a:t>
            </a:r>
            <a:r>
              <a:rPr lang="en-US" sz="1100" smtClean="0"/>
              <a:t> </a:t>
            </a:r>
            <a:endParaRPr lang="en-US" sz="1100"/>
          </a:p>
        </p:txBody>
      </p:sp>
      <p:graphicFrame>
        <p:nvGraphicFramePr>
          <p:cNvPr id="5" name="Tabel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6262113"/>
              </p:ext>
            </p:extLst>
          </p:nvPr>
        </p:nvGraphicFramePr>
        <p:xfrm>
          <a:off x="358775" y="2977033"/>
          <a:ext cx="8461696" cy="31343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60897"/>
                <a:gridCol w="792088"/>
                <a:gridCol w="4293287"/>
                <a:gridCol w="2115424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Op.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Symbol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Beschreibung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Beispiel</a:t>
                      </a:r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AND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&amp;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Logisches Und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smtClean="0"/>
                        <a:t>111</a:t>
                      </a:r>
                      <a:r>
                        <a:rPr lang="en-US" baseline="-25000" smtClean="0"/>
                        <a:t>2</a:t>
                      </a:r>
                      <a:r>
                        <a:rPr lang="en-US" baseline="0" smtClean="0"/>
                        <a:t> &amp; 101</a:t>
                      </a:r>
                      <a:r>
                        <a:rPr lang="en-US" baseline="-25000" smtClean="0"/>
                        <a:t>2</a:t>
                      </a:r>
                      <a:r>
                        <a:rPr lang="en-US" baseline="0" smtClean="0"/>
                        <a:t> = 101</a:t>
                      </a:r>
                      <a:r>
                        <a:rPr lang="en-US" baseline="-25000" smtClean="0"/>
                        <a:t>2</a:t>
                      </a:r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OR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|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Logisches</a:t>
                      </a:r>
                      <a:r>
                        <a:rPr lang="en-US" baseline="0" smtClean="0"/>
                        <a:t> Oder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smtClean="0"/>
                        <a:t>1000</a:t>
                      </a:r>
                      <a:r>
                        <a:rPr lang="en-US" baseline="-25000" smtClean="0"/>
                        <a:t>2</a:t>
                      </a:r>
                      <a:r>
                        <a:rPr lang="en-US" baseline="0" smtClean="0"/>
                        <a:t> | 1</a:t>
                      </a:r>
                      <a:r>
                        <a:rPr lang="en-US" baseline="-25000" smtClean="0"/>
                        <a:t>2</a:t>
                      </a:r>
                      <a:r>
                        <a:rPr lang="en-US" baseline="0" smtClean="0"/>
                        <a:t> = 1001</a:t>
                      </a:r>
                      <a:r>
                        <a:rPr lang="en-US" baseline="-25000" smtClean="0"/>
                        <a:t>2</a:t>
                      </a:r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XOR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^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"Bit toggle"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smtClean="0"/>
                        <a:t>1000</a:t>
                      </a:r>
                      <a:r>
                        <a:rPr lang="en-US" baseline="-25000" smtClean="0"/>
                        <a:t>2</a:t>
                      </a:r>
                      <a:r>
                        <a:rPr lang="en-US" baseline="0" smtClean="0"/>
                        <a:t> | 1011</a:t>
                      </a:r>
                      <a:r>
                        <a:rPr lang="en-US" baseline="-25000" smtClean="0"/>
                        <a:t>2</a:t>
                      </a:r>
                      <a:r>
                        <a:rPr lang="en-US" baseline="0" smtClean="0"/>
                        <a:t> = 0011</a:t>
                      </a:r>
                      <a:r>
                        <a:rPr lang="en-US" baseline="-25000" smtClean="0"/>
                        <a:t>2</a:t>
                      </a:r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NOT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~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Negation,</a:t>
                      </a:r>
                      <a:r>
                        <a:rPr lang="en-US" baseline="0" smtClean="0"/>
                        <a:t> "Bit flip"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~</a:t>
                      </a:r>
                      <a:r>
                        <a:rPr lang="en-US" baseline="0" smtClean="0"/>
                        <a:t>1000</a:t>
                      </a:r>
                      <a:r>
                        <a:rPr lang="en-US" baseline="-25000" smtClean="0"/>
                        <a:t>2</a:t>
                      </a:r>
                      <a:r>
                        <a:rPr lang="en-US" baseline="0" smtClean="0"/>
                        <a:t> = 111</a:t>
                      </a:r>
                      <a:r>
                        <a:rPr lang="en-US" baseline="-25000" smtClean="0"/>
                        <a:t>2</a:t>
                      </a:r>
                      <a:endParaRPr lang="en-US" baseline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Right</a:t>
                      </a:r>
                      <a:r>
                        <a:rPr lang="en-US" baseline="0" smtClean="0"/>
                        <a:t> shift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&gt;&gt;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Verschiebung aller Stellen nach</a:t>
                      </a:r>
                      <a:r>
                        <a:rPr lang="en-US" baseline="0" smtClean="0"/>
                        <a:t> rechts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~</a:t>
                      </a:r>
                      <a:r>
                        <a:rPr lang="en-US" baseline="0" smtClean="0"/>
                        <a:t>1000</a:t>
                      </a:r>
                      <a:r>
                        <a:rPr lang="en-US" baseline="-25000" smtClean="0"/>
                        <a:t>2</a:t>
                      </a:r>
                      <a:r>
                        <a:rPr lang="en-US" baseline="0" smtClean="0"/>
                        <a:t> &gt;&gt; 2 = 10</a:t>
                      </a:r>
                      <a:r>
                        <a:rPr lang="en-US" baseline="-25000" smtClean="0"/>
                        <a:t>2</a:t>
                      </a:r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Left shift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&lt;&lt;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Verschiebung aller Stellen nach links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~</a:t>
                      </a:r>
                      <a:r>
                        <a:rPr lang="en-US" baseline="0" smtClean="0"/>
                        <a:t>1</a:t>
                      </a:r>
                      <a:r>
                        <a:rPr lang="en-US" baseline="-25000" smtClean="0"/>
                        <a:t>2</a:t>
                      </a:r>
                      <a:r>
                        <a:rPr lang="en-US" baseline="0" smtClean="0"/>
                        <a:t> &lt;&lt; 3 = 1000</a:t>
                      </a:r>
                      <a:r>
                        <a:rPr lang="en-US" baseline="-25000" smtClean="0"/>
                        <a:t>2</a:t>
                      </a:r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Abgerundetes Rechteck 5"/>
          <p:cNvSpPr/>
          <p:nvPr/>
        </p:nvSpPr>
        <p:spPr bwMode="auto">
          <a:xfrm>
            <a:off x="7235824" y="1526852"/>
            <a:ext cx="1655763" cy="533996"/>
          </a:xfrm>
          <a:prstGeom prst="roundRect">
            <a:avLst/>
          </a:prstGeom>
          <a:ln>
            <a:headEnd/>
            <a:tailEnd/>
          </a:ln>
          <a:ex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mtClean="0">
                <a:solidFill>
                  <a:schemeClr val="bg1"/>
                </a:solidFill>
                <a:latin typeface="+mj-lt"/>
              </a:rPr>
              <a:t>Auch in C++ verfügbar!</a:t>
            </a:r>
            <a:endParaRPr lang="en-US" dirty="0" err="1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9404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Bitoperationen – Byte manipulieren</a:t>
            </a:r>
            <a:endParaRPr lang="en-US"/>
          </a:p>
        </p:txBody>
      </p:sp>
      <p:sp>
        <p:nvSpPr>
          <p:cNvPr id="4" name="Rechteck 3"/>
          <p:cNvSpPr/>
          <p:nvPr/>
        </p:nvSpPr>
        <p:spPr>
          <a:xfrm>
            <a:off x="179512" y="1484784"/>
            <a:ext cx="6336704" cy="52304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#include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sz="1200">
                <a:solidFill>
                  <a:srgbClr val="40015A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iostream</a:t>
            </a:r>
            <a:r>
              <a:rPr lang="en-US" sz="1200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4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main</a:t>
            </a:r>
            <a:r>
              <a:rPr lang="en-US" sz="120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 </a:t>
            </a:r>
            <a:r>
              <a:rPr lang="en-US" sz="120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char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16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Set 5th bit of b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or: b |= 32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b=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48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Unset 2nd bit of b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lang="en-US" sz="120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= 4+2+1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&amp;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(~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))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or: b &amp;= ~4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b=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3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Determine status of 6th bit of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</a:t>
            </a: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192</a:t>
            </a:r>
            <a:r>
              <a:rPr lang="en-US" sz="120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 128+64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char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isBitSet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&amp;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or: char isBitSet = b &amp; 64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6th bit set: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isBitSet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20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//1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Flip 3rd bit of b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9</a:t>
            </a:r>
            <a:r>
              <a:rPr lang="en-US" sz="120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 8+1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^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or: b ^= 8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b=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1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^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or: b ^= 8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b=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9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120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2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6516216" y="1844824"/>
            <a:ext cx="2431129" cy="865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628650">
              <a:tabLst>
                <a:tab pos="628650" algn="l"/>
              </a:tabLst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	00010000</a:t>
            </a: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mask	00100000</a:t>
            </a: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b'	00110000</a:t>
            </a:r>
          </a:p>
        </p:txBody>
      </p:sp>
      <p:sp>
        <p:nvSpPr>
          <p:cNvPr id="6" name="Textfeld 5"/>
          <p:cNvSpPr txBox="1"/>
          <p:nvPr/>
        </p:nvSpPr>
        <p:spPr>
          <a:xfrm>
            <a:off x="6516216" y="2795116"/>
            <a:ext cx="2431129" cy="865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628650">
              <a:tabLst>
                <a:tab pos="628650" algn="l"/>
              </a:tabLst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	00000111</a:t>
            </a: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mask 11111011</a:t>
            </a: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b'	00000011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6543629" y="3830249"/>
            <a:ext cx="2431129" cy="865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628650">
              <a:tabLst>
                <a:tab pos="628650" algn="l"/>
              </a:tabLst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	00000111</a:t>
            </a: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mask 11111011</a:t>
            </a: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b'	00000011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6543630" y="4869160"/>
            <a:ext cx="2431129" cy="1122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628650">
              <a:tabLst>
                <a:tab pos="628650" algn="l"/>
              </a:tabLst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	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00001001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mask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00001000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b'	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00000001</a:t>
            </a:r>
          </a:p>
          <a:p>
            <a:pPr algn="l" defTabSz="628650"/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b''	00001001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6516216" y="1497046"/>
            <a:ext cx="1531188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b="1" smtClean="0"/>
              <a:t>Berechnung</a:t>
            </a:r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1047307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Bitoperationen – Rechnen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smtClean="0"/>
              <a:t>Positive Zahlen</a:t>
            </a:r>
          </a:p>
          <a:p>
            <a:pPr lvl="1"/>
            <a:r>
              <a:rPr lang="en-US" b="1" smtClean="0"/>
              <a:t>Left </a:t>
            </a:r>
            <a:r>
              <a:rPr lang="en-US" b="1"/>
              <a:t>shift</a:t>
            </a:r>
            <a:r>
              <a:rPr lang="en-US"/>
              <a:t> </a:t>
            </a:r>
            <a:r>
              <a:rPr lang="en-US" smtClean="0"/>
              <a:t>entspricht </a:t>
            </a:r>
            <a:r>
              <a:rPr lang="en-US"/>
              <a:t>Multiplikation mit </a:t>
            </a:r>
            <a:r>
              <a:rPr lang="en-US" smtClean="0"/>
              <a:t>2</a:t>
            </a:r>
          </a:p>
          <a:p>
            <a:pPr lvl="1"/>
            <a:r>
              <a:rPr lang="en-US" b="1" smtClean="0"/>
              <a:t>Right </a:t>
            </a:r>
            <a:r>
              <a:rPr lang="en-US" b="1"/>
              <a:t>shift</a:t>
            </a:r>
            <a:r>
              <a:rPr lang="en-US"/>
              <a:t> entspricht </a:t>
            </a:r>
            <a:r>
              <a:rPr lang="en-US" smtClean="0"/>
              <a:t>Division durch 2</a:t>
            </a:r>
          </a:p>
          <a:p>
            <a:r>
              <a:rPr lang="en-US" smtClean="0"/>
              <a:t>Verhalten bei </a:t>
            </a:r>
            <a:r>
              <a:rPr lang="en-US" b="1" smtClean="0"/>
              <a:t>negativen Zahlen</a:t>
            </a:r>
            <a:r>
              <a:rPr lang="en-US" smtClean="0"/>
              <a:t> abhängig von Zahlendarstellung </a:t>
            </a:r>
            <a:br>
              <a:rPr lang="en-US" smtClean="0"/>
            </a:br>
            <a:r>
              <a:rPr lang="en-US" smtClean="0"/>
              <a:t>(z.B. Zweierkomplement)</a:t>
            </a:r>
            <a:endParaRPr lang="en-US"/>
          </a:p>
          <a:p>
            <a:pPr marL="266700" indent="-266700">
              <a:buFont typeface="Arial" panose="020B0604020202020204" pitchFamily="34" charset="0"/>
              <a:buChar char="─"/>
            </a:pPr>
            <a:endParaRPr lang="en-US"/>
          </a:p>
        </p:txBody>
      </p:sp>
      <p:sp>
        <p:nvSpPr>
          <p:cNvPr id="5" name="Gefaltete Ecke 4"/>
          <p:cNvSpPr/>
          <p:nvPr/>
        </p:nvSpPr>
        <p:spPr>
          <a:xfrm>
            <a:off x="250825" y="3109884"/>
            <a:ext cx="5968180" cy="2952328"/>
          </a:xfrm>
          <a:prstGeom prst="foldedCorner">
            <a:avLst>
              <a:gd name="adj" fmla="val 8186"/>
            </a:avLst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lvl="0" algn="l">
              <a:buSzTx/>
            </a:pPr>
            <a:r>
              <a:rPr lang="de-DE" altLang="de-DE" sz="1200" smtClean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#include</a:t>
            </a:r>
            <a:r>
              <a:rPr lang="de-DE" altLang="de-DE" sz="120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&lt;iostream&gt;</a:t>
            </a:r>
          </a:p>
          <a:p>
            <a:pPr lvl="0" algn="l">
              <a:buSzTx/>
            </a:pPr>
            <a:r>
              <a:rPr lang="de-DE" altLang="de-DE" sz="1200" smtClean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using</a:t>
            </a:r>
            <a:r>
              <a:rPr lang="de-DE" altLang="de-DE" sz="120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altLang="de-DE" sz="1200" smtClean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namespace</a:t>
            </a:r>
            <a:r>
              <a:rPr lang="de-DE" altLang="de-DE" sz="120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std;</a:t>
            </a:r>
          </a:p>
          <a:p>
            <a:pPr lvl="0" algn="l">
              <a:buSzTx/>
            </a:pPr>
            <a:r>
              <a:rPr lang="de-DE" altLang="de-DE" sz="1200" smtClean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de-DE" altLang="de-DE" sz="120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main() </a:t>
            </a:r>
            <a:r>
              <a:rPr lang="de-DE" altLang="de-DE" sz="1200" b="1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lvl="0" algn="l">
              <a:buSzTx/>
            </a:pPr>
            <a:r>
              <a:rPr lang="de-DE" altLang="de-DE" sz="1200" smtClean="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// Shifting positive numbers</a:t>
            </a:r>
          </a:p>
          <a:p>
            <a:pPr lvl="0" algn="l">
              <a:buSzTx/>
            </a:pP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&lt;&lt;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 1 &lt;&lt; 1 = "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&lt;&lt;  (1 &lt;&lt; 1)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 1 &lt;&lt; 1 = 2</a:t>
            </a:r>
          </a:p>
          <a:p>
            <a:pPr algn="l"/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 1 &lt;&lt; 2 = "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&lt;&lt;  (1 &lt;&lt; 2)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 1 &lt;&lt; 2 = 4</a:t>
            </a:r>
          </a:p>
          <a:p>
            <a:pPr algn="l"/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&lt;&lt;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 1 &gt;&gt; 1 = "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&lt;&lt;  (1 &gt;&gt; 1)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 1 &gt;&gt; 1 = 0</a:t>
            </a:r>
          </a:p>
          <a:p>
            <a:pPr algn="l"/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&lt;&lt;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"16 &gt;&gt; 2 = "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&lt;&lt; (16 &gt;&gt; 2)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16 &gt;&gt; 2 = 4</a:t>
            </a:r>
          </a:p>
          <a:p>
            <a:pPr algn="l"/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&lt;&lt;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"17 &gt;&gt; 2 = "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&lt;&lt; (17 &gt;&gt; 2)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17 &gt;&gt; 2 = 4</a:t>
            </a:r>
          </a:p>
          <a:p>
            <a:pPr algn="l"/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pPr lvl="0" algn="l">
              <a:buSzTx/>
            </a:pPr>
            <a:r>
              <a:rPr lang="de-DE" altLang="de-DE" sz="1200" smtClean="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// Shifting negative numbers</a:t>
            </a:r>
          </a:p>
          <a:p>
            <a:pPr algn="l"/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&lt;&lt;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 -1 &lt;&lt; 1 = "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&lt;&lt;  (-1 &lt;&lt; 1)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 -1 &lt;&lt; 1 = -2</a:t>
            </a:r>
          </a:p>
          <a:p>
            <a:pPr algn="l"/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&lt;&lt;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 -1 &lt;&lt; 2 = "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&lt;&lt;  (-1 &lt;&lt; 2)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 -1 &lt;&lt; 2 = -4</a:t>
            </a:r>
          </a:p>
          <a:p>
            <a:pPr algn="l"/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&lt;&lt;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 -1 &gt;&gt; 1 = "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&lt;&lt;  (-1 &gt;&gt; 1)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 -1 &gt;&gt; 1 = -1</a:t>
            </a:r>
          </a:p>
          <a:p>
            <a:pPr algn="l"/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&lt;&lt; </a:t>
            </a:r>
            <a:r>
              <a:rPr lang="en-US" sz="1200" smtClean="0">
                <a:solidFill>
                  <a:srgbClr val="2A00FF"/>
                </a:solidFill>
                <a:latin typeface="Consolas" pitchFamily="49" charset="0"/>
              </a:rPr>
              <a:t>"-16 &gt;&gt; 2 = "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&lt;&lt; (-16 &gt;&gt; 2)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-16 &gt;&gt; 2 = -4</a:t>
            </a:r>
          </a:p>
          <a:p>
            <a:pPr algn="l"/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&lt;&lt;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"-17 &gt;&gt; 2 = "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&lt;&lt; (-17 &gt;&gt; 2)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-17 &gt;&gt; 2 = -5</a:t>
            </a:r>
          </a:p>
          <a:p>
            <a:pPr algn="l"/>
            <a:r>
              <a:rPr lang="en-US" sz="1200" b="1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200" b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Rechteck 5"/>
          <p:cNvSpPr/>
          <p:nvPr/>
        </p:nvSpPr>
        <p:spPr>
          <a:xfrm>
            <a:off x="7380312" y="6214488"/>
            <a:ext cx="1435008" cy="2497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>
                <a:hlinkClick r:id="rId2"/>
              </a:rPr>
              <a:t>http://</a:t>
            </a:r>
            <a:r>
              <a:rPr lang="en-US" sz="1100" smtClean="0">
                <a:hlinkClick r:id="rId2"/>
              </a:rPr>
              <a:t>cpp.sh/75wgv</a:t>
            </a:r>
            <a:r>
              <a:rPr lang="en-US" sz="1100" smtClean="0"/>
              <a:t> </a:t>
            </a:r>
            <a:endParaRPr lang="en-US" sz="1100"/>
          </a:p>
        </p:txBody>
      </p:sp>
      <p:sp>
        <p:nvSpPr>
          <p:cNvPr id="7" name="Abgerundete rechteckige Legende 6"/>
          <p:cNvSpPr/>
          <p:nvPr/>
        </p:nvSpPr>
        <p:spPr>
          <a:xfrm>
            <a:off x="3068720" y="6093296"/>
            <a:ext cx="3916493" cy="370940"/>
          </a:xfrm>
          <a:prstGeom prst="wedgeRoundRectCallout">
            <a:avLst>
              <a:gd name="adj1" fmla="val -45178"/>
              <a:gd name="adj2" fmla="val -11619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Undefined behavior </a:t>
            </a:r>
            <a:r>
              <a:rPr lang="de-DE" smtClean="0">
                <a:solidFill>
                  <a:schemeClr val="bg1"/>
                </a:solidFill>
              </a:rPr>
              <a:t>falls negativ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9860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Schlüsselwort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volatile</a:t>
            </a:r>
            <a:r>
              <a:rPr lang="en-US"/>
              <a:t> </a:t>
            </a:r>
            <a:r>
              <a:rPr lang="en-US" smtClean="0"/>
              <a:t>– Motivation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4465191" cy="4752999"/>
          </a:xfrm>
        </p:spPr>
        <p:txBody>
          <a:bodyPr/>
          <a:lstStyle/>
          <a:p>
            <a:r>
              <a:rPr lang="en-US" b="1" smtClean="0"/>
              <a:t>Beispiel</a:t>
            </a:r>
            <a:r>
              <a:rPr lang="en-US" smtClean="0"/>
              <a:t>:</a:t>
            </a:r>
          </a:p>
          <a:p>
            <a:pPr lvl="1"/>
            <a:r>
              <a:rPr lang="en-US" smtClean="0"/>
              <a:t>Zwei Threads kommunizieren über die globale Variable </a:t>
            </a:r>
            <a:r>
              <a:rPr lang="en-US">
                <a:solidFill>
                  <a:srgbClr val="603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signal</a:t>
            </a:r>
            <a:r>
              <a:rPr lang="en-US" smtClean="0"/>
              <a:t>.</a:t>
            </a:r>
          </a:p>
          <a:p>
            <a:pPr lvl="1"/>
            <a:r>
              <a:rPr lang="en-US" smtClean="0"/>
              <a:t>Der </a:t>
            </a:r>
            <a:r>
              <a:rPr lang="en-US" b="1" smtClean="0"/>
              <a:t>Empfänger-Thread wartet </a:t>
            </a:r>
            <a:r>
              <a:rPr lang="en-US" smtClean="0"/>
              <a:t>mit einer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en-US" smtClean="0"/>
              <a:t>-Schleife darauf, dass </a:t>
            </a:r>
            <a:r>
              <a:rPr lang="en-US" smtClean="0">
                <a:solidFill>
                  <a:srgbClr val="603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signal</a:t>
            </a:r>
            <a:r>
              <a:rPr lang="en-US"/>
              <a:t> sich </a:t>
            </a:r>
            <a:r>
              <a:rPr lang="en-US" smtClean="0"/>
              <a:t>ändert ("</a:t>
            </a:r>
            <a:r>
              <a:rPr lang="en-US" b="1" smtClean="0"/>
              <a:t>Busy Waiting</a:t>
            </a:r>
            <a:r>
              <a:rPr lang="en-US" smtClean="0"/>
              <a:t>").</a:t>
            </a: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mtClean="0"/>
              <a:t>Es ist </a:t>
            </a:r>
            <a:r>
              <a:rPr lang="en-US" i="1" smtClean="0"/>
              <a:t>möglich</a:t>
            </a:r>
            <a:r>
              <a:rPr lang="en-US" smtClean="0"/>
              <a:t>, dass der Compiler die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en-US" smtClean="0"/>
              <a:t>-Schleife zu einer Endlosschleife macht, da </a:t>
            </a:r>
            <a:r>
              <a:rPr lang="en-US" smtClean="0">
                <a:solidFill>
                  <a:srgbClr val="603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signal</a:t>
            </a:r>
            <a:r>
              <a:rPr lang="en-US" smtClean="0"/>
              <a:t> innerhalb von </a:t>
            </a:r>
            <a:r>
              <a:rPr lang="en-US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receiverThread </a:t>
            </a:r>
            <a:r>
              <a:rPr lang="en-US" smtClean="0"/>
              <a:t>nicht mehr verändert wird :</a:t>
            </a:r>
            <a:br>
              <a:rPr lang="en-US" smtClean="0"/>
            </a:br>
            <a:r>
              <a:rPr lang="en-US" sz="1800" b="1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while</a:t>
            </a:r>
            <a:r>
              <a:rPr lang="en-US" sz="180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800" smtClean="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en-US" sz="18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80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==</a:t>
            </a:r>
            <a:r>
              <a:rPr lang="en-US" sz="18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800" smtClean="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0</a:t>
            </a:r>
            <a:r>
              <a:rPr lang="en-US" sz="180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8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smtClean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 </a:t>
            </a:r>
            <a:r>
              <a:rPr lang="en-US" sz="1800" b="1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while</a:t>
            </a:r>
            <a:r>
              <a:rPr lang="en-US" sz="180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8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true</a:t>
            </a:r>
            <a:r>
              <a:rPr lang="en-US" sz="180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80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en-US" sz="18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lvl="1"/>
            <a:endParaRPr lang="en-US"/>
          </a:p>
        </p:txBody>
      </p:sp>
      <p:sp>
        <p:nvSpPr>
          <p:cNvPr id="5" name="Gefaltete Ecke 4"/>
          <p:cNvSpPr/>
          <p:nvPr/>
        </p:nvSpPr>
        <p:spPr>
          <a:xfrm>
            <a:off x="4787205" y="1556792"/>
            <a:ext cx="4104383" cy="4858444"/>
          </a:xfrm>
          <a:prstGeom prst="foldedCorner">
            <a:avLst>
              <a:gd name="adj" fmla="val 6544"/>
            </a:avLst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#include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lang="en-US" sz="1200">
                <a:solidFill>
                  <a:srgbClr val="40015A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stdio.h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</a:t>
            </a:r>
            <a:r>
              <a:rPr lang="en-US" sz="12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For printf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#include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lang="en-US" sz="1200">
                <a:solidFill>
                  <a:srgbClr val="40015A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unistd.h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</a:t>
            </a:r>
            <a:r>
              <a:rPr lang="en-US" sz="12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For sleep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int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void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receiverThread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void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{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0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Set default state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while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0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Empty loop   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printf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Received signal!</a:t>
            </a:r>
            <a:r>
              <a:rPr lang="en-US" sz="1200">
                <a:solidFill>
                  <a:srgbClr val="0F69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\n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void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senderThread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void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{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sleep</a:t>
            </a:r>
            <a:r>
              <a:rPr lang="en-US" sz="120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 smtClean="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10000</a:t>
            </a:r>
            <a:r>
              <a:rPr lang="en-US" sz="120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1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int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4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main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{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Start receiverThread asynchronously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Start senderThread asynchronously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Wait for threadA and threadB to terminate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en-US" sz="12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 </a:t>
            </a:r>
            <a:endParaRPr lang="en-US" sz="1200">
              <a:effectLst/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5592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Schlüsselwort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volatile</a:t>
            </a:r>
            <a:r>
              <a:rPr lang="en-US"/>
              <a:t> </a:t>
            </a:r>
            <a:r>
              <a:rPr lang="en-US" smtClean="0"/>
              <a:t>– Überblick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Mithilfe des Schlüsselworts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volatile</a:t>
            </a:r>
            <a:r>
              <a:rPr lang="en-US" smtClean="0"/>
              <a:t> deklariert man </a:t>
            </a:r>
            <a:br>
              <a:rPr lang="en-US" smtClean="0"/>
            </a:br>
            <a:r>
              <a:rPr lang="en-US" smtClean="0"/>
              <a:t>Variablen, </a:t>
            </a:r>
            <a:r>
              <a:rPr lang="en-US" b="1" smtClean="0"/>
              <a:t>deren Wert sich unerwartet </a:t>
            </a:r>
            <a:br>
              <a:rPr lang="en-US" b="1" smtClean="0"/>
            </a:br>
            <a:r>
              <a:rPr lang="en-US" b="1" smtClean="0"/>
              <a:t>(aus Compiler-Sicht) ändern kann</a:t>
            </a:r>
            <a:r>
              <a:rPr lang="en-US" smtClean="0"/>
              <a:t>.</a:t>
            </a:r>
          </a:p>
          <a:p>
            <a:endParaRPr lang="en-US" smtClean="0"/>
          </a:p>
          <a:p>
            <a:r>
              <a:rPr lang="en-US" b="1" smtClean="0"/>
              <a:t>Syntax</a:t>
            </a:r>
          </a:p>
          <a:p>
            <a:pPr lvl="1"/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volatile int i;</a:t>
            </a:r>
            <a:r>
              <a:rPr lang="en-US" smtClean="0"/>
              <a:t>		</a:t>
            </a:r>
            <a:r>
              <a:rPr lang="en-US" smtClean="0">
                <a:sym typeface="Wingdings" panose="05000000000000000000" pitchFamily="2" charset="2"/>
              </a:rPr>
              <a:t> Der Wert von i kann sich ändern</a:t>
            </a:r>
            <a:endParaRPr lang="en-US" smtClean="0"/>
          </a:p>
          <a:p>
            <a:pPr lvl="2"/>
            <a:r>
              <a:rPr lang="en-US" smtClean="0"/>
              <a:t>(äquivalent zu)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int volatile i;</a:t>
            </a:r>
          </a:p>
          <a:p>
            <a:pPr lvl="1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volatile int *iP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lang="en-US"/>
              <a:t>		</a:t>
            </a:r>
            <a:r>
              <a:rPr lang="en-US">
                <a:sym typeface="Wingdings" panose="05000000000000000000" pitchFamily="2" charset="2"/>
              </a:rPr>
              <a:t></a:t>
            </a:r>
            <a:r>
              <a:rPr lang="en-US" smtClean="0">
                <a:sym typeface="Wingdings" panose="05000000000000000000" pitchFamily="2" charset="2"/>
              </a:rPr>
              <a:t>Die gespeicherte Adresse kann sich ändern.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volatile int *volatile iP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lang="en-US"/>
              <a:t> </a:t>
            </a:r>
            <a:r>
              <a:rPr lang="en-US" smtClean="0">
                <a:sym typeface="Wingdings" panose="05000000000000000000" pitchFamily="2" charset="2"/>
              </a:rPr>
              <a:t>Adresse und Wert können sich ändern</a:t>
            </a:r>
          </a:p>
          <a:p>
            <a:pPr lvl="1"/>
            <a:endParaRPr lang="en-US"/>
          </a:p>
          <a:p>
            <a:r>
              <a:rPr lang="en-US" b="1" smtClean="0"/>
              <a:t>Einsatzgebiete</a:t>
            </a:r>
          </a:p>
          <a:p>
            <a:pPr lvl="1"/>
            <a:r>
              <a:rPr lang="en-US" smtClean="0"/>
              <a:t>Manipulation von geteilten Variablen durch mehrere Threads (</a:t>
            </a:r>
            <a:r>
              <a:rPr lang="en-US" smtClean="0">
                <a:sym typeface="Wingdings" panose="05000000000000000000" pitchFamily="2" charset="2"/>
              </a:rPr>
              <a:t></a:t>
            </a:r>
            <a:r>
              <a:rPr lang="en-US" smtClean="0"/>
              <a:t> Motivation)</a:t>
            </a:r>
          </a:p>
          <a:p>
            <a:pPr lvl="1"/>
            <a:r>
              <a:rPr lang="en-US" smtClean="0"/>
              <a:t>Memory-mapped I/O (</a:t>
            </a:r>
            <a:r>
              <a:rPr lang="en-US" smtClean="0">
                <a:sym typeface="Wingdings" panose="05000000000000000000" pitchFamily="2" charset="2"/>
              </a:rPr>
              <a:t> später)</a:t>
            </a:r>
            <a:endParaRPr lang="en-US" smtClean="0"/>
          </a:p>
          <a:p>
            <a:pPr lvl="1"/>
            <a:r>
              <a:rPr lang="en-US" smtClean="0">
                <a:solidFill>
                  <a:schemeClr val="bg1">
                    <a:lumMod val="50000"/>
                  </a:schemeClr>
                </a:solidFill>
              </a:rPr>
              <a:t>Manipulation von globalen Variablen durch Interrupt Service Routinen (</a:t>
            </a:r>
            <a:r>
              <a:rPr lang="en-US" smtClean="0">
                <a:solidFill>
                  <a:schemeClr val="bg1">
                    <a:lumMod val="50000"/>
                  </a:schemeClr>
                </a:solidFill>
                <a:sym typeface="Wingdings" panose="05000000000000000000" pitchFamily="2" charset="2"/>
              </a:rPr>
              <a:t> nicht in diesem Praktikum)</a:t>
            </a:r>
            <a:endParaRPr lang="en-US" smtClean="0">
              <a:solidFill>
                <a:schemeClr val="bg1">
                  <a:lumMod val="50000"/>
                </a:schemeClr>
              </a:solidFill>
            </a:endParaRPr>
          </a:p>
          <a:p>
            <a:pPr lvl="1"/>
            <a:endParaRPr lang="en-US"/>
          </a:p>
        </p:txBody>
      </p:sp>
      <p:sp>
        <p:nvSpPr>
          <p:cNvPr id="5" name="Rechteck 4"/>
          <p:cNvSpPr/>
          <p:nvPr/>
        </p:nvSpPr>
        <p:spPr>
          <a:xfrm>
            <a:off x="4139952" y="6178254"/>
            <a:ext cx="4572000" cy="24974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100">
                <a:hlinkClick r:id="rId2"/>
              </a:rPr>
              <a:t>https://</a:t>
            </a:r>
            <a:r>
              <a:rPr lang="en-US" sz="1100" smtClean="0">
                <a:hlinkClick r:id="rId2"/>
              </a:rPr>
              <a:t>barrgroup.com/Embedded-Systems/How-To/C-Volatile-Keyword</a:t>
            </a:r>
            <a:r>
              <a:rPr lang="en-US" sz="1100" smtClean="0"/>
              <a:t> </a:t>
            </a:r>
            <a:endParaRPr lang="en-US" sz="1100"/>
          </a:p>
        </p:txBody>
      </p:sp>
      <p:sp>
        <p:nvSpPr>
          <p:cNvPr id="7" name="Abgerundetes Rechteck 6"/>
          <p:cNvSpPr/>
          <p:nvPr/>
        </p:nvSpPr>
        <p:spPr bwMode="auto">
          <a:xfrm>
            <a:off x="7235824" y="1526852"/>
            <a:ext cx="1655763" cy="533996"/>
          </a:xfrm>
          <a:prstGeom prst="roundRect">
            <a:avLst/>
          </a:prstGeom>
          <a:ln>
            <a:headEnd/>
            <a:tailEnd/>
          </a:ln>
          <a:ex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mtClean="0">
                <a:solidFill>
                  <a:schemeClr val="bg1"/>
                </a:solidFill>
                <a:latin typeface="+mj-lt"/>
              </a:rPr>
              <a:t>Auch in C++ verfügbar!</a:t>
            </a:r>
            <a:endParaRPr lang="en-US" dirty="0" err="1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74857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Schlüsselwort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volatile</a:t>
            </a:r>
            <a:r>
              <a:rPr lang="en-US"/>
              <a:t> – </a:t>
            </a:r>
            <a:r>
              <a:rPr lang="en-US" smtClean="0"/>
              <a:t>Korrektes Beispiel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6" y="1484313"/>
            <a:ext cx="4536380" cy="4968875"/>
          </a:xfrm>
        </p:spPr>
        <p:txBody>
          <a:bodyPr/>
          <a:lstStyle/>
          <a:p>
            <a:r>
              <a:rPr lang="en-US" b="1" smtClean="0"/>
              <a:t>Lösung:</a:t>
            </a:r>
            <a:r>
              <a:rPr lang="en-US" smtClean="0"/>
              <a:t/>
            </a:r>
            <a:br>
              <a:rPr lang="en-US" smtClean="0"/>
            </a:br>
            <a:r>
              <a:rPr lang="en-US" smtClean="0"/>
              <a:t>Globale Variable </a:t>
            </a:r>
            <a:r>
              <a:rPr lang="en-US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 </a:t>
            </a:r>
            <a:r>
              <a:rPr lang="en-US" smtClean="0"/>
              <a:t>als </a:t>
            </a:r>
            <a:r>
              <a:rPr lang="en-US" b="1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volatile</a:t>
            </a:r>
            <a:r>
              <a:rPr lang="en-US" smtClean="0"/>
              <a:t> deklarieren.</a:t>
            </a:r>
            <a:endParaRPr lang="en-US"/>
          </a:p>
        </p:txBody>
      </p:sp>
      <p:sp>
        <p:nvSpPr>
          <p:cNvPr id="4" name="Gefaltete Ecke 3"/>
          <p:cNvSpPr/>
          <p:nvPr/>
        </p:nvSpPr>
        <p:spPr>
          <a:xfrm>
            <a:off x="4787205" y="1556792"/>
            <a:ext cx="4104383" cy="4858444"/>
          </a:xfrm>
          <a:prstGeom prst="foldedCorner">
            <a:avLst>
              <a:gd name="adj" fmla="val 6544"/>
            </a:avLst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#include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lang="en-US" sz="1200">
                <a:solidFill>
                  <a:srgbClr val="40015A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stdio.h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</a:t>
            </a:r>
            <a:r>
              <a:rPr lang="en-US" sz="12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For printf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#include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lang="en-US" sz="1200">
                <a:solidFill>
                  <a:srgbClr val="40015A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unistd.h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</a:t>
            </a:r>
            <a:r>
              <a:rPr lang="en-US" sz="12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For sleep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volatile int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void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receiverThread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void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{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0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Set default state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while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0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Empty loop   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printf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Received signal!</a:t>
            </a:r>
            <a:r>
              <a:rPr lang="en-US" sz="1200">
                <a:solidFill>
                  <a:srgbClr val="0F69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\n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void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senderThread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void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{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sleep</a:t>
            </a:r>
            <a:r>
              <a:rPr lang="en-US" sz="120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 smtClean="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10000</a:t>
            </a:r>
            <a:r>
              <a:rPr lang="en-US" sz="120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1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int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4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main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{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Start receiverThread asynchronously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Start senderThread asynchronously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Wait for threadA and threadB to terminate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en-US" sz="12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 </a:t>
            </a:r>
            <a:endParaRPr lang="en-US" sz="1200">
              <a:effectLst/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9056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feld 32"/>
          <p:cNvSpPr txBox="1"/>
          <p:nvPr/>
        </p:nvSpPr>
        <p:spPr>
          <a:xfrm>
            <a:off x="7510028" y="4673681"/>
            <a:ext cx="582211" cy="693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load</a:t>
            </a:r>
          </a:p>
          <a:p>
            <a:endParaRPr lang="en-US" sz="1400" smtClean="0"/>
          </a:p>
          <a:p>
            <a:r>
              <a:rPr lang="en-US" sz="1400" smtClean="0"/>
              <a:t>store</a:t>
            </a:r>
            <a:endParaRPr lang="en-US" sz="140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Memory-mapped I/O – Motivation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6337399" cy="496887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b="1" smtClean="0"/>
              <a:t>Wie greife ich auf die Peripherie eines Prozessors zu?</a:t>
            </a:r>
            <a:br>
              <a:rPr lang="en-US" b="1" smtClean="0"/>
            </a:br>
            <a:endParaRPr lang="en-US" b="1" smtClean="0"/>
          </a:p>
          <a:p>
            <a:r>
              <a:rPr lang="en-US" b="1" smtClean="0"/>
              <a:t>Port-mapped I/O</a:t>
            </a:r>
          </a:p>
          <a:p>
            <a:pPr lvl="1"/>
            <a:r>
              <a:rPr lang="en-US" smtClean="0"/>
              <a:t>Der Prozessor besitzt spezielle Befehle und einen eigenen Adressraum, um auf Peripherie zuzugreifen.</a:t>
            </a:r>
          </a:p>
          <a:p>
            <a:pPr lvl="1"/>
            <a:r>
              <a:rPr lang="en-US" smtClean="0"/>
              <a:t>(+) Vollständiger Arbeitsspeicher für Applikation verfügbar</a:t>
            </a:r>
          </a:p>
          <a:p>
            <a:pPr lvl="1"/>
            <a:r>
              <a:rPr lang="en-US" smtClean="0"/>
              <a:t>(-) Größerer Befehlssatz (Software, Hardware, Lernkurve)</a:t>
            </a:r>
            <a:br>
              <a:rPr lang="en-US" smtClean="0"/>
            </a:br>
            <a:endParaRPr lang="en-US" smtClean="0"/>
          </a:p>
          <a:p>
            <a:r>
              <a:rPr lang="en-US" b="1" smtClean="0"/>
              <a:t>Memory-mapped I/O</a:t>
            </a:r>
            <a:endParaRPr lang="en-US" smtClean="0"/>
          </a:p>
          <a:p>
            <a:pPr lvl="1"/>
            <a:r>
              <a:rPr lang="en-US" smtClean="0"/>
              <a:t>Ein Teil des Arbeitsspeichers ist "virtuell" für die Peripherie reserviert. </a:t>
            </a:r>
          </a:p>
          <a:p>
            <a:pPr lvl="1"/>
            <a:r>
              <a:rPr lang="en-US" smtClean="0"/>
              <a:t>(+) Einheitlicher Zugriff auf "normalen" Speicher und Peripherie-Daten</a:t>
            </a:r>
          </a:p>
          <a:p>
            <a:pPr lvl="1"/>
            <a:r>
              <a:rPr lang="en-US" smtClean="0"/>
              <a:t>(-) Verlust eines Teils des Speicherraums</a:t>
            </a:r>
          </a:p>
          <a:p>
            <a:pPr lvl="1"/>
            <a:r>
              <a:rPr lang="en-US" b="1" smtClean="0"/>
              <a:t>Variablen, die auf den gemappten Adressraum zugreifen, müssen </a:t>
            </a:r>
            <a:r>
              <a:rPr lang="en-US" b="1" smtClean="0">
                <a:latin typeface="Courier New" panose="02070309020205020404" pitchFamily="49" charset="0"/>
                <a:cs typeface="Courier New" panose="02070309020205020404" pitchFamily="49" charset="0"/>
              </a:rPr>
              <a:t>volatile</a:t>
            </a:r>
            <a:r>
              <a:rPr lang="en-US" b="1" smtClean="0"/>
              <a:t> sein, da sich die Werte der Peripherie jederzeit ändern können!</a:t>
            </a:r>
          </a:p>
          <a:p>
            <a:pPr lvl="1"/>
            <a:endParaRPr lang="en-US"/>
          </a:p>
        </p:txBody>
      </p:sp>
      <p:sp>
        <p:nvSpPr>
          <p:cNvPr id="5" name="Rechteck 4"/>
          <p:cNvSpPr/>
          <p:nvPr/>
        </p:nvSpPr>
        <p:spPr bwMode="auto">
          <a:xfrm>
            <a:off x="7740352" y="2714591"/>
            <a:ext cx="720080" cy="288032"/>
          </a:xfrm>
          <a:prstGeom prst="rect">
            <a:avLst/>
          </a:prstGeom>
          <a:solidFill>
            <a:srgbClr val="003366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 err="1">
              <a:solidFill>
                <a:srgbClr val="7F0055"/>
              </a:solidFill>
              <a:latin typeface="Consolas" pitchFamily="49" charset="0"/>
            </a:endParaRPr>
          </a:p>
        </p:txBody>
      </p:sp>
      <p:grpSp>
        <p:nvGrpSpPr>
          <p:cNvPr id="18" name="Gruppieren 17"/>
          <p:cNvGrpSpPr/>
          <p:nvPr/>
        </p:nvGrpSpPr>
        <p:grpSpPr>
          <a:xfrm>
            <a:off x="6789792" y="1671183"/>
            <a:ext cx="720080" cy="1726776"/>
            <a:chOff x="6789792" y="2229768"/>
            <a:chExt cx="720080" cy="1726776"/>
          </a:xfrm>
        </p:grpSpPr>
        <p:sp>
          <p:nvSpPr>
            <p:cNvPr id="12" name="Rechteck 11"/>
            <p:cNvSpPr/>
            <p:nvPr/>
          </p:nvSpPr>
          <p:spPr bwMode="auto">
            <a:xfrm>
              <a:off x="6789792" y="3345184"/>
              <a:ext cx="720080" cy="216024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 smtClean="0">
                  <a:latin typeface="+mj-lt"/>
                </a:rPr>
                <a:t>Code</a:t>
              </a:r>
              <a:endParaRPr lang="en-US" sz="1400" dirty="0" err="1">
                <a:latin typeface="+mj-lt"/>
              </a:endParaRPr>
            </a:p>
          </p:txBody>
        </p:sp>
        <p:sp>
          <p:nvSpPr>
            <p:cNvPr id="13" name="Rechteck 12"/>
            <p:cNvSpPr/>
            <p:nvPr/>
          </p:nvSpPr>
          <p:spPr bwMode="auto">
            <a:xfrm>
              <a:off x="6789792" y="3129160"/>
              <a:ext cx="720080" cy="216024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 smtClean="0">
                  <a:latin typeface="+mj-lt"/>
                </a:rPr>
                <a:t>Data</a:t>
              </a:r>
              <a:endParaRPr lang="en-US" sz="1400" dirty="0" err="1">
                <a:latin typeface="+mj-lt"/>
              </a:endParaRPr>
            </a:p>
          </p:txBody>
        </p:sp>
        <p:sp>
          <p:nvSpPr>
            <p:cNvPr id="14" name="Rechteck 13"/>
            <p:cNvSpPr/>
            <p:nvPr/>
          </p:nvSpPr>
          <p:spPr bwMode="auto">
            <a:xfrm>
              <a:off x="6789792" y="2517800"/>
              <a:ext cx="720080" cy="611360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 smtClean="0">
                  <a:latin typeface="+mj-lt"/>
                </a:rPr>
                <a:t>Heap</a:t>
              </a:r>
              <a:endParaRPr lang="en-US" sz="1400" dirty="0" err="1">
                <a:latin typeface="+mj-lt"/>
              </a:endParaRPr>
            </a:p>
          </p:txBody>
        </p:sp>
        <p:sp>
          <p:nvSpPr>
            <p:cNvPr id="15" name="Rechteck 14"/>
            <p:cNvSpPr/>
            <p:nvPr/>
          </p:nvSpPr>
          <p:spPr bwMode="auto">
            <a:xfrm>
              <a:off x="6789792" y="2229768"/>
              <a:ext cx="720080" cy="288032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 smtClean="0">
                  <a:latin typeface="+mj-lt"/>
                </a:rPr>
                <a:t>Stack</a:t>
              </a:r>
              <a:endParaRPr lang="en-US" sz="1400" dirty="0" err="1">
                <a:latin typeface="+mj-lt"/>
              </a:endParaRPr>
            </a:p>
          </p:txBody>
        </p:sp>
        <p:sp>
          <p:nvSpPr>
            <p:cNvPr id="17" name="Textfeld 16"/>
            <p:cNvSpPr txBox="1"/>
            <p:nvPr/>
          </p:nvSpPr>
          <p:spPr>
            <a:xfrm>
              <a:off x="6801018" y="3606576"/>
              <a:ext cx="697627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RAM</a:t>
              </a:r>
              <a:endParaRPr lang="en-US"/>
            </a:p>
          </p:txBody>
        </p:sp>
      </p:grpSp>
      <p:sp>
        <p:nvSpPr>
          <p:cNvPr id="19" name="Textfeld 18"/>
          <p:cNvSpPr txBox="1"/>
          <p:nvPr/>
        </p:nvSpPr>
        <p:spPr>
          <a:xfrm>
            <a:off x="7854170" y="3047991"/>
            <a:ext cx="492444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I/O</a:t>
            </a:r>
            <a:endParaRPr lang="en-US"/>
          </a:p>
        </p:txBody>
      </p:sp>
      <p:sp>
        <p:nvSpPr>
          <p:cNvPr id="20" name="Rechteck 19"/>
          <p:cNvSpPr/>
          <p:nvPr/>
        </p:nvSpPr>
        <p:spPr bwMode="auto">
          <a:xfrm>
            <a:off x="6790709" y="4904456"/>
            <a:ext cx="720080" cy="288032"/>
          </a:xfrm>
          <a:prstGeom prst="rect">
            <a:avLst/>
          </a:prstGeom>
          <a:solidFill>
            <a:srgbClr val="003366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1400" smtClean="0">
                <a:solidFill>
                  <a:schemeClr val="bg1"/>
                </a:solidFill>
                <a:latin typeface="+mj-lt"/>
              </a:rPr>
              <a:t>I/O</a:t>
            </a:r>
            <a:endParaRPr lang="en-US" sz="1400" dirty="0" err="1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21" name="Gruppieren 20"/>
          <p:cNvGrpSpPr/>
          <p:nvPr/>
        </p:nvGrpSpPr>
        <p:grpSpPr>
          <a:xfrm>
            <a:off x="6789792" y="4293096"/>
            <a:ext cx="720080" cy="1726776"/>
            <a:chOff x="6789792" y="2229768"/>
            <a:chExt cx="720080" cy="1726776"/>
          </a:xfrm>
        </p:grpSpPr>
        <p:sp>
          <p:nvSpPr>
            <p:cNvPr id="22" name="Rechteck 21"/>
            <p:cNvSpPr/>
            <p:nvPr/>
          </p:nvSpPr>
          <p:spPr bwMode="auto">
            <a:xfrm>
              <a:off x="6789792" y="3345184"/>
              <a:ext cx="720080" cy="216024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 smtClean="0">
                  <a:latin typeface="+mj-lt"/>
                </a:rPr>
                <a:t>Code</a:t>
              </a:r>
              <a:endParaRPr lang="en-US" sz="1400" dirty="0" err="1">
                <a:latin typeface="+mj-lt"/>
              </a:endParaRPr>
            </a:p>
          </p:txBody>
        </p:sp>
        <p:sp>
          <p:nvSpPr>
            <p:cNvPr id="23" name="Rechteck 22"/>
            <p:cNvSpPr/>
            <p:nvPr/>
          </p:nvSpPr>
          <p:spPr bwMode="auto">
            <a:xfrm>
              <a:off x="6789792" y="3129160"/>
              <a:ext cx="720080" cy="216024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 smtClean="0">
                  <a:latin typeface="+mj-lt"/>
                </a:rPr>
                <a:t>Data</a:t>
              </a:r>
              <a:endParaRPr lang="en-US" sz="1400" dirty="0" err="1">
                <a:latin typeface="+mj-lt"/>
              </a:endParaRPr>
            </a:p>
          </p:txBody>
        </p:sp>
        <p:sp>
          <p:nvSpPr>
            <p:cNvPr id="24" name="Rechteck 23"/>
            <p:cNvSpPr/>
            <p:nvPr/>
          </p:nvSpPr>
          <p:spPr bwMode="auto">
            <a:xfrm>
              <a:off x="6789792" y="2517800"/>
              <a:ext cx="720080" cy="323328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 smtClean="0">
                  <a:latin typeface="+mj-lt"/>
                </a:rPr>
                <a:t>Heap</a:t>
              </a:r>
              <a:endParaRPr lang="en-US" sz="1400" dirty="0" err="1">
                <a:latin typeface="+mj-lt"/>
              </a:endParaRPr>
            </a:p>
          </p:txBody>
        </p:sp>
        <p:sp>
          <p:nvSpPr>
            <p:cNvPr id="25" name="Rechteck 24"/>
            <p:cNvSpPr/>
            <p:nvPr/>
          </p:nvSpPr>
          <p:spPr bwMode="auto">
            <a:xfrm>
              <a:off x="6789792" y="2229768"/>
              <a:ext cx="720080" cy="288032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 smtClean="0">
                  <a:latin typeface="+mj-lt"/>
                </a:rPr>
                <a:t>Stack</a:t>
              </a:r>
              <a:endParaRPr lang="en-US" sz="1400" dirty="0" err="1">
                <a:latin typeface="+mj-lt"/>
              </a:endParaRPr>
            </a:p>
          </p:txBody>
        </p:sp>
        <p:sp>
          <p:nvSpPr>
            <p:cNvPr id="26" name="Textfeld 25"/>
            <p:cNvSpPr txBox="1"/>
            <p:nvPr/>
          </p:nvSpPr>
          <p:spPr>
            <a:xfrm>
              <a:off x="6801018" y="3606576"/>
              <a:ext cx="697627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RAM</a:t>
              </a:r>
              <a:endParaRPr lang="en-US"/>
            </a:p>
          </p:txBody>
        </p:sp>
      </p:grpSp>
      <p:pic>
        <p:nvPicPr>
          <p:cNvPr id="28" name="Grafik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4" y="3584136"/>
            <a:ext cx="627248" cy="627248"/>
          </a:xfrm>
          <a:prstGeom prst="rect">
            <a:avLst/>
          </a:prstGeom>
        </p:spPr>
      </p:pic>
      <p:pic>
        <p:nvPicPr>
          <p:cNvPr id="29" name="Grafik 2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2990" y="4742792"/>
            <a:ext cx="627248" cy="627248"/>
          </a:xfrm>
          <a:prstGeom prst="rect">
            <a:avLst/>
          </a:prstGeom>
        </p:spPr>
      </p:pic>
      <p:cxnSp>
        <p:nvCxnSpPr>
          <p:cNvPr id="31" name="Gerade Verbindung mit Pfeil 30"/>
          <p:cNvCxnSpPr/>
          <p:nvPr/>
        </p:nvCxnSpPr>
        <p:spPr bwMode="auto">
          <a:xfrm flipH="1" flipV="1">
            <a:off x="7527512" y="4941168"/>
            <a:ext cx="42568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" name="Gerade Verbindung mit Pfeil 31"/>
          <p:cNvCxnSpPr/>
          <p:nvPr/>
        </p:nvCxnSpPr>
        <p:spPr bwMode="auto">
          <a:xfrm flipH="1" flipV="1">
            <a:off x="7541184" y="5093568"/>
            <a:ext cx="42568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arrow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36" name="Gruppieren 35"/>
          <p:cNvGrpSpPr/>
          <p:nvPr/>
        </p:nvGrpSpPr>
        <p:grpSpPr>
          <a:xfrm rot="3600000">
            <a:off x="6936991" y="3525240"/>
            <a:ext cx="439352" cy="152400"/>
            <a:chOff x="6936991" y="3525240"/>
            <a:chExt cx="439352" cy="152400"/>
          </a:xfrm>
        </p:grpSpPr>
        <p:cxnSp>
          <p:nvCxnSpPr>
            <p:cNvPr id="34" name="Gerade Verbindung mit Pfeil 33"/>
            <p:cNvCxnSpPr/>
            <p:nvPr/>
          </p:nvCxnSpPr>
          <p:spPr bwMode="auto">
            <a:xfrm flipH="1">
              <a:off x="6936991" y="3525240"/>
              <a:ext cx="42568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5" name="Gerade Verbindung mit Pfeil 34"/>
            <p:cNvCxnSpPr/>
            <p:nvPr/>
          </p:nvCxnSpPr>
          <p:spPr bwMode="auto">
            <a:xfrm flipH="1">
              <a:off x="6950663" y="3677640"/>
              <a:ext cx="42568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arrow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37" name="Gruppieren 36"/>
          <p:cNvGrpSpPr/>
          <p:nvPr/>
        </p:nvGrpSpPr>
        <p:grpSpPr>
          <a:xfrm rot="18000000">
            <a:off x="7849124" y="3537484"/>
            <a:ext cx="439352" cy="152400"/>
            <a:chOff x="6936991" y="3525240"/>
            <a:chExt cx="439352" cy="152400"/>
          </a:xfrm>
        </p:grpSpPr>
        <p:cxnSp>
          <p:nvCxnSpPr>
            <p:cNvPr id="38" name="Gerade Verbindung mit Pfeil 37"/>
            <p:cNvCxnSpPr/>
            <p:nvPr/>
          </p:nvCxnSpPr>
          <p:spPr bwMode="auto">
            <a:xfrm flipH="1">
              <a:off x="6936991" y="3525240"/>
              <a:ext cx="42568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9" name="Gerade Verbindung mit Pfeil 38"/>
            <p:cNvCxnSpPr/>
            <p:nvPr/>
          </p:nvCxnSpPr>
          <p:spPr bwMode="auto">
            <a:xfrm flipH="1">
              <a:off x="6950663" y="3677640"/>
              <a:ext cx="42568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arrow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40" name="Textfeld 39"/>
          <p:cNvSpPr txBox="1"/>
          <p:nvPr/>
        </p:nvSpPr>
        <p:spPr>
          <a:xfrm>
            <a:off x="6457337" y="3571614"/>
            <a:ext cx="692818" cy="4930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load &amp;</a:t>
            </a:r>
          </a:p>
          <a:p>
            <a:r>
              <a:rPr lang="en-US" sz="1400" smtClean="0"/>
              <a:t>store</a:t>
            </a:r>
            <a:endParaRPr lang="en-US" sz="1400"/>
          </a:p>
        </p:txBody>
      </p:sp>
      <p:sp>
        <p:nvSpPr>
          <p:cNvPr id="41" name="Textfeld 40"/>
          <p:cNvSpPr txBox="1"/>
          <p:nvPr/>
        </p:nvSpPr>
        <p:spPr>
          <a:xfrm>
            <a:off x="8074370" y="3571614"/>
            <a:ext cx="881973" cy="4930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loadIO &amp;</a:t>
            </a:r>
          </a:p>
          <a:p>
            <a:r>
              <a:rPr lang="en-US" sz="1400" smtClean="0"/>
              <a:t>storeIO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2214928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Experimentierboard - Eckdaten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752999"/>
          </a:xfrm>
        </p:spPr>
        <p:txBody>
          <a:bodyPr>
            <a:normAutofit fontScale="92500" lnSpcReduction="10000"/>
          </a:bodyPr>
          <a:lstStyle/>
          <a:p>
            <a:r>
              <a:rPr lang="en-US" b="1"/>
              <a:t>Evaluationsboard </a:t>
            </a:r>
            <a:r>
              <a:rPr lang="en-US" b="1" smtClean="0"/>
              <a:t>FM4-176L-S6E2CC-ETH</a:t>
            </a:r>
          </a:p>
          <a:p>
            <a:pPr lvl="1"/>
            <a:r>
              <a:rPr lang="en-US" smtClean="0"/>
              <a:t>200MHz ARM</a:t>
            </a:r>
            <a:r>
              <a:rPr lang="en-US"/>
              <a:t>® Cortex®-</a:t>
            </a:r>
            <a:r>
              <a:rPr lang="en-US" smtClean="0"/>
              <a:t>M4 von Cypress</a:t>
            </a:r>
          </a:p>
          <a:p>
            <a:pPr lvl="1"/>
            <a:r>
              <a:rPr lang="en-US" smtClean="0"/>
              <a:t>2MB Flash, 256KB SRAM, 190 GPIOs</a:t>
            </a:r>
          </a:p>
          <a:p>
            <a:pPr lvl="1"/>
            <a:r>
              <a:rPr lang="en-US" smtClean="0"/>
              <a:t>Schnittstellen: Ethernet, USB host+device,</a:t>
            </a:r>
            <a:br>
              <a:rPr lang="en-US" smtClean="0"/>
            </a:br>
            <a:r>
              <a:rPr lang="en-US" smtClean="0"/>
              <a:t>CAN, LIN, SPI, I2S, I2C, UART, Taster,</a:t>
            </a:r>
            <a:br>
              <a:rPr lang="en-US" smtClean="0"/>
            </a:br>
            <a:r>
              <a:rPr lang="en-US" smtClean="0"/>
              <a:t>digital und analog, JTAG-Debugging</a:t>
            </a:r>
          </a:p>
          <a:p>
            <a:pPr lvl="1"/>
            <a:r>
              <a:rPr lang="en-US" smtClean="0"/>
              <a:t>Arduino-Uno-kompatibel</a:t>
            </a:r>
          </a:p>
          <a:p>
            <a:pPr lvl="1"/>
            <a:r>
              <a:rPr lang="en-US" smtClean="0"/>
              <a:t>Sensoren: Beschleunigung, Licht</a:t>
            </a:r>
          </a:p>
          <a:p>
            <a:r>
              <a:rPr lang="en-US" b="1"/>
              <a:t>Touchdisplay Adafruit </a:t>
            </a:r>
            <a:r>
              <a:rPr lang="en-US" b="1" smtClean="0"/>
              <a:t>HXD8357D</a:t>
            </a:r>
          </a:p>
          <a:p>
            <a:pPr lvl="1"/>
            <a:r>
              <a:rPr lang="en-US" smtClean="0"/>
              <a:t>3.5'', 320x480px </a:t>
            </a:r>
          </a:p>
          <a:p>
            <a:pPr lvl="1"/>
            <a:r>
              <a:rPr lang="en-US" smtClean="0"/>
              <a:t>Resistives Touch</a:t>
            </a:r>
          </a:p>
          <a:p>
            <a:pPr lvl="1"/>
            <a:r>
              <a:rPr lang="en-US" smtClean="0"/>
              <a:t>SD-Kartenleser</a:t>
            </a:r>
          </a:p>
          <a:p>
            <a:r>
              <a:rPr lang="en-US" b="1" smtClean="0"/>
              <a:t>2-Achsen Analog-Joystick</a:t>
            </a:r>
          </a:p>
          <a:p>
            <a:pPr lvl="1"/>
            <a:r>
              <a:rPr lang="en-US" smtClean="0"/>
              <a:t>X,Y und Drucktaster</a:t>
            </a:r>
          </a:p>
          <a:p>
            <a:pPr lvl="1"/>
            <a:r>
              <a:rPr lang="en-US" smtClean="0"/>
              <a:t>PS2 Look-and-Feel</a:t>
            </a:r>
          </a:p>
          <a:p>
            <a:r>
              <a:rPr lang="en-US" b="1" smtClean="0"/>
              <a:t>Breadboard</a:t>
            </a:r>
          </a:p>
          <a:p>
            <a:pPr lvl="1"/>
            <a:r>
              <a:rPr lang="en-US" smtClean="0"/>
              <a:t>400 Kontakte</a:t>
            </a:r>
          </a:p>
          <a:p>
            <a:pPr lvl="1"/>
            <a:r>
              <a:rPr lang="en-US" smtClean="0"/>
              <a:t>Zum freien Experimentieren</a:t>
            </a:r>
            <a:endParaRPr lang="en-US"/>
          </a:p>
          <a:p>
            <a:pPr lvl="1"/>
            <a:endParaRPr lang="en-US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5298" y="1498551"/>
            <a:ext cx="3888432" cy="3226375"/>
          </a:xfrm>
          <a:prstGeom prst="rect">
            <a:avLst/>
          </a:prstGeom>
        </p:spPr>
      </p:pic>
      <p:sp>
        <p:nvSpPr>
          <p:cNvPr id="5" name="Rechteck 4"/>
          <p:cNvSpPr/>
          <p:nvPr/>
        </p:nvSpPr>
        <p:spPr>
          <a:xfrm>
            <a:off x="1288686" y="5896162"/>
            <a:ext cx="7830616" cy="5645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100"/>
          </a:p>
          <a:p>
            <a:pPr algn="r"/>
            <a:r>
              <a:rPr lang="en-US" sz="1100">
                <a:hlinkClick r:id="rId3"/>
              </a:rPr>
              <a:t>https://www.adafruit.com/product/2050</a:t>
            </a:r>
            <a:r>
              <a:rPr lang="en-US" sz="1100"/>
              <a:t> </a:t>
            </a:r>
            <a:endParaRPr lang="en-US" sz="1100" smtClean="0">
              <a:hlinkClick r:id="rId4"/>
            </a:endParaRPr>
          </a:p>
          <a:p>
            <a:pPr algn="r"/>
            <a:r>
              <a:rPr lang="en-US" sz="1100" smtClean="0">
                <a:hlinkClick r:id="rId4"/>
              </a:rPr>
              <a:t>http</a:t>
            </a:r>
            <a:r>
              <a:rPr lang="en-US" sz="1100">
                <a:hlinkClick r:id="rId4"/>
              </a:rPr>
              <a:t>://</a:t>
            </a:r>
            <a:r>
              <a:rPr lang="en-US" sz="1100" smtClean="0">
                <a:hlinkClick r:id="rId4"/>
              </a:rPr>
              <a:t>www.cypress.com/documentation/development-kitsboards/sk-fm4-176l-s6e2cc-fm4-family-quick-start-guide</a:t>
            </a:r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3152371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37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smtClean="0"/>
              <a:t>Laufendes Beispiel</a:t>
            </a:r>
          </a:p>
        </p:txBody>
      </p:sp>
    </p:spTree>
    <p:extLst>
      <p:ext uri="{BB962C8B-B14F-4D97-AF65-F5344CB8AC3E}">
        <p14:creationId xmlns:p14="http://schemas.microsoft.com/office/powerpoint/2010/main" val="3026220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1"/>
          <p:cNvSpPr>
            <a:spLocks noGrp="1" noChangeArrowheads="1"/>
          </p:cNvSpPr>
          <p:nvPr>
            <p:ph type="title"/>
          </p:nvPr>
        </p:nvSpPr>
        <p:spPr>
          <a:xfrm>
            <a:off x="358775" y="488950"/>
            <a:ext cx="6877050" cy="838200"/>
          </a:xfrm>
        </p:spPr>
        <p:txBody>
          <a:bodyPr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de-DE" altLang="de-DE" dirty="0" smtClean="0"/>
              <a:t>Viel Spaß!</a:t>
            </a:r>
          </a:p>
        </p:txBody>
      </p:sp>
      <p:sp>
        <p:nvSpPr>
          <p:cNvPr id="2" name="Rechteck 1"/>
          <p:cNvSpPr/>
          <p:nvPr/>
        </p:nvSpPr>
        <p:spPr>
          <a:xfrm>
            <a:off x="539552" y="6247768"/>
            <a:ext cx="8406680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smtClean="0">
                <a:solidFill>
                  <a:schemeClr val="bg1">
                    <a:lumMod val="50000"/>
                  </a:schemeClr>
                </a:solidFill>
              </a:rPr>
              <a:t>Quelle:Real-Time Systems Lab</a:t>
            </a:r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0012" y="1700808"/>
            <a:ext cx="5184576" cy="4301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12719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Text Box 2"/>
          <p:cNvSpPr txBox="1">
            <a:spLocks noChangeArrowheads="1"/>
          </p:cNvSpPr>
          <p:nvPr/>
        </p:nvSpPr>
        <p:spPr bwMode="auto">
          <a:xfrm>
            <a:off x="358775" y="1449388"/>
            <a:ext cx="6734175" cy="944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FontTx/>
              <a:buNone/>
            </a:pPr>
            <a:endParaRPr lang="de-DE" altLang="de-DE" sz="2000" dirty="0">
              <a:solidFill>
                <a:srgbClr val="FFFFFF"/>
              </a:solidFill>
            </a:endParaRPr>
          </a:p>
        </p:txBody>
      </p:sp>
      <p:pic>
        <p:nvPicPr>
          <p:cNvPr id="307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8325" y="2889250"/>
            <a:ext cx="3616325" cy="2967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" name="Titel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de-DE" dirty="0" err="1" smtClean="0"/>
              <a:t>Programmierpraktikum</a:t>
            </a:r>
            <a:r>
              <a:rPr lang="en-US" altLang="de-DE" dirty="0" smtClean="0"/>
              <a:t> C und C++</a:t>
            </a:r>
            <a:endParaRPr lang="en-US" altLang="de-DE" dirty="0"/>
          </a:p>
        </p:txBody>
      </p:sp>
      <p:sp>
        <p:nvSpPr>
          <p:cNvPr id="8" name="Untertitel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 dirty="0" smtClean="0"/>
              <a:t>C für </a:t>
            </a:r>
            <a:r>
              <a:rPr lang="de-DE" altLang="de-DE" dirty="0" err="1" smtClean="0"/>
              <a:t>Microcontroller</a:t>
            </a:r>
            <a:r>
              <a:rPr lang="de-DE" altLang="de-DE" dirty="0" smtClean="0"/>
              <a:t> – Einführung</a:t>
            </a:r>
            <a:endParaRPr lang="de-DE" altLang="de-DE" dirty="0"/>
          </a:p>
        </p:txBody>
      </p:sp>
      <p:sp>
        <p:nvSpPr>
          <p:cNvPr id="2" name="Rechteck 1"/>
          <p:cNvSpPr/>
          <p:nvPr/>
        </p:nvSpPr>
        <p:spPr bwMode="auto">
          <a:xfrm>
            <a:off x="3203848" y="2060848"/>
            <a:ext cx="5400600" cy="4104456"/>
          </a:xfrm>
          <a:prstGeom prst="rect">
            <a:avLst/>
          </a:prstGeom>
          <a:solidFill>
            <a:schemeClr val="tx1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>
              <a:buSzTx/>
            </a:pPr>
            <a:r>
              <a:rPr lang="en-US" sz="4500" smtClean="0">
                <a:solidFill>
                  <a:srgbClr val="FFFF00"/>
                </a:solidFill>
                <a:latin typeface="+mj-lt"/>
              </a:rPr>
              <a:t>Dieser Abschnitt bezieht sich auf die alte Plattform des C/C++-Praktikums, die bis 2016 genutzt wurde.</a:t>
            </a:r>
            <a:endParaRPr lang="en-US" sz="4500" dirty="0" err="1">
              <a:solidFill>
                <a:srgbClr val="FFFF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002138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>
          <a:xfrm>
            <a:off x="358775" y="488950"/>
            <a:ext cx="6877050" cy="838200"/>
          </a:xfrm>
        </p:spPr>
        <p:txBody>
          <a:bodyPr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de-DE" altLang="de-DE" dirty="0" smtClean="0"/>
              <a:t>Entwicklungsboard</a:t>
            </a:r>
          </a:p>
        </p:txBody>
      </p:sp>
      <p:sp>
        <p:nvSpPr>
          <p:cNvPr id="4098" name="Rectangle 1"/>
          <p:cNvSpPr>
            <a:spLocks noGrp="1" noChangeArrowheads="1"/>
          </p:cNvSpPr>
          <p:nvPr>
            <p:ph idx="1"/>
          </p:nvPr>
        </p:nvSpPr>
        <p:spPr>
          <a:xfrm>
            <a:off x="250825" y="1484313"/>
            <a:ext cx="8640763" cy="4968875"/>
          </a:xfrm>
        </p:spPr>
        <p:txBody>
          <a:bodyPr/>
          <a:lstStyle/>
          <a:p>
            <a:pPr marL="179388" indent="-177800">
              <a:buClrTx/>
              <a:buFontTx/>
              <a:buNone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b="1" dirty="0" smtClean="0"/>
              <a:t>MB96F348HSB Mikrocontroller</a:t>
            </a:r>
          </a:p>
          <a:p>
            <a:pPr marL="347663" lvl="1" indent="-168275">
              <a:buFont typeface="Wingdings" charset="2"/>
              <a:buChar char=""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dirty="0" smtClean="0"/>
              <a:t>Prozessortaktung: bis 56 MHz</a:t>
            </a:r>
          </a:p>
          <a:p>
            <a:pPr marL="347663" lvl="1" indent="-168275">
              <a:buFont typeface="Wingdings" charset="2"/>
              <a:buChar char=""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dirty="0" smtClean="0"/>
              <a:t>RAM: 24 </a:t>
            </a:r>
            <a:r>
              <a:rPr lang="de-DE" altLang="de-DE" dirty="0" err="1" smtClean="0"/>
              <a:t>KiB</a:t>
            </a:r>
            <a:endParaRPr lang="de-DE" altLang="de-DE" dirty="0" smtClean="0"/>
          </a:p>
          <a:p>
            <a:pPr marL="347663" lvl="1" indent="-168275">
              <a:buFont typeface="Wingdings" charset="2"/>
              <a:buChar char=""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dirty="0" smtClean="0"/>
              <a:t>Flash: 576 </a:t>
            </a:r>
            <a:r>
              <a:rPr lang="de-DE" altLang="de-DE" dirty="0" err="1" smtClean="0"/>
              <a:t>KiB</a:t>
            </a:r>
            <a:endParaRPr lang="de-DE" altLang="de-DE" dirty="0" smtClean="0"/>
          </a:p>
          <a:p>
            <a:pPr marL="347663" lvl="1" indent="-168275">
              <a:buFont typeface="Wingdings" charset="2"/>
              <a:buChar char=""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dirty="0" smtClean="0"/>
              <a:t>82 I/O Pins</a:t>
            </a:r>
          </a:p>
          <a:p>
            <a:pPr marL="347663" lvl="1" indent="-168275">
              <a:buFont typeface="Wingdings" charset="2"/>
              <a:buChar char=""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dirty="0" smtClean="0"/>
              <a:t>Analog/Digital-Wandler mit 24 Kanälen</a:t>
            </a:r>
          </a:p>
          <a:p>
            <a:pPr marL="347663" lvl="1" indent="-168275">
              <a:buFont typeface="Wingdings" charset="2"/>
              <a:buChar char=""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dirty="0" smtClean="0"/>
              <a:t>CAN / UART</a:t>
            </a:r>
          </a:p>
          <a:p>
            <a:pPr marL="179388" indent="-177800">
              <a:buClrTx/>
              <a:buFontTx/>
              <a:buNone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b="1" dirty="0" smtClean="0"/>
              <a:t/>
            </a:r>
            <a:br>
              <a:rPr lang="de-DE" altLang="de-DE" b="1" dirty="0" smtClean="0"/>
            </a:br>
            <a:r>
              <a:rPr lang="de-DE" altLang="de-DE" b="1" dirty="0" err="1" smtClean="0"/>
              <a:t>Starterkit</a:t>
            </a:r>
            <a:r>
              <a:rPr lang="de-DE" altLang="de-DE" b="1" dirty="0" smtClean="0"/>
              <a:t> SK-16FX-EUROscope</a:t>
            </a:r>
            <a:br>
              <a:rPr lang="de-DE" altLang="de-DE" b="1" dirty="0" smtClean="0"/>
            </a:br>
            <a:endParaRPr lang="de-DE" altLang="de-DE" b="1" dirty="0" smtClean="0"/>
          </a:p>
          <a:p>
            <a:pPr marL="347663" lvl="1" indent="-168275">
              <a:buFont typeface="Wingdings" charset="2"/>
              <a:buChar char=""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dirty="0" smtClean="0"/>
              <a:t>Zwei 7-Segment-Anzeigen</a:t>
            </a:r>
            <a:br>
              <a:rPr lang="de-DE" altLang="de-DE" dirty="0" smtClean="0"/>
            </a:br>
            <a:endParaRPr lang="de-DE" altLang="de-DE" dirty="0" smtClean="0"/>
          </a:p>
          <a:p>
            <a:pPr marL="347663" lvl="1" indent="-168275">
              <a:buFont typeface="Wingdings" charset="2"/>
              <a:buChar char=""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dirty="0" smtClean="0"/>
              <a:t>Zwei Druckschalter</a:t>
            </a:r>
            <a:br>
              <a:rPr lang="de-DE" altLang="de-DE" dirty="0" smtClean="0"/>
            </a:br>
            <a:endParaRPr lang="de-DE" altLang="de-DE" dirty="0" smtClean="0"/>
          </a:p>
          <a:p>
            <a:pPr marL="347663" lvl="1" indent="-168275">
              <a:buFont typeface="Wingdings" charset="2"/>
              <a:buChar char=""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dirty="0" smtClean="0"/>
              <a:t>Stromversorgung über USB (5V)</a:t>
            </a:r>
          </a:p>
        </p:txBody>
      </p:sp>
      <p:pic>
        <p:nvPicPr>
          <p:cNvPr id="4100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8363" y="2128838"/>
            <a:ext cx="4216400" cy="3679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9" name="Ellipse 8"/>
          <p:cNvSpPr/>
          <p:nvPr/>
        </p:nvSpPr>
        <p:spPr bwMode="auto">
          <a:xfrm>
            <a:off x="6928465" y="3501008"/>
            <a:ext cx="614719" cy="612852"/>
          </a:xfrm>
          <a:prstGeom prst="ellipse">
            <a:avLst/>
          </a:prstGeom>
          <a:solidFill>
            <a:schemeClr val="tx1"/>
          </a:solidFill>
          <a:ln w="76200">
            <a:noFill/>
            <a:miter lim="800000"/>
            <a:headEnd/>
            <a:tailEnd/>
          </a:ln>
          <a:extLst/>
        </p:spPr>
        <p:txBody>
          <a:bodyPr rtlCol="0" anchor="ctr">
            <a:sp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2400" b="1" dirty="0" smtClean="0">
                <a:solidFill>
                  <a:schemeClr val="bg1"/>
                </a:solidFill>
                <a:latin typeface="+mj-lt"/>
              </a:rPr>
              <a:t>1</a:t>
            </a:r>
            <a:endParaRPr lang="en-US" sz="2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Ellipse 9"/>
          <p:cNvSpPr>
            <a:spLocks noChangeAspect="1"/>
          </p:cNvSpPr>
          <p:nvPr/>
        </p:nvSpPr>
        <p:spPr bwMode="auto">
          <a:xfrm>
            <a:off x="3425126" y="4725144"/>
            <a:ext cx="432000" cy="432000"/>
          </a:xfrm>
          <a:prstGeom prst="ellipse">
            <a:avLst/>
          </a:prstGeom>
          <a:solidFill>
            <a:schemeClr val="tx1"/>
          </a:solidFill>
          <a:ln w="76200">
            <a:noFill/>
            <a:miter lim="800000"/>
            <a:headEnd/>
            <a:tailEnd/>
          </a:ln>
          <a:extLst/>
        </p:spPr>
        <p:txBody>
          <a:bodyPr rtlCol="0" anchor="ctr">
            <a:sp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2400" b="1" dirty="0" smtClean="0">
                <a:solidFill>
                  <a:schemeClr val="bg1"/>
                </a:solidFill>
                <a:latin typeface="+mj-lt"/>
              </a:rPr>
              <a:t>1</a:t>
            </a:r>
            <a:endParaRPr lang="en-US" sz="2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Ellipse 10"/>
          <p:cNvSpPr>
            <a:spLocks noChangeAspect="1"/>
          </p:cNvSpPr>
          <p:nvPr/>
        </p:nvSpPr>
        <p:spPr bwMode="auto">
          <a:xfrm>
            <a:off x="2678739" y="5376663"/>
            <a:ext cx="432000" cy="432000"/>
          </a:xfrm>
          <a:prstGeom prst="ellipse">
            <a:avLst/>
          </a:prstGeom>
          <a:solidFill>
            <a:schemeClr val="tx1"/>
          </a:solidFill>
          <a:ln w="76200">
            <a:noFill/>
            <a:miter lim="800000"/>
            <a:headEnd/>
            <a:tailEnd/>
          </a:ln>
          <a:extLst/>
        </p:spPr>
        <p:txBody>
          <a:bodyPr rtlCol="0" anchor="ctr">
            <a:sp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2400" b="1" dirty="0" smtClean="0">
                <a:solidFill>
                  <a:schemeClr val="bg1"/>
                </a:solidFill>
                <a:latin typeface="+mj-lt"/>
              </a:rPr>
              <a:t>2</a:t>
            </a:r>
            <a:endParaRPr lang="en-US" sz="2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2" name="Ellipse 11"/>
          <p:cNvSpPr/>
          <p:nvPr/>
        </p:nvSpPr>
        <p:spPr bwMode="auto">
          <a:xfrm>
            <a:off x="6928464" y="5352974"/>
            <a:ext cx="614719" cy="612852"/>
          </a:xfrm>
          <a:prstGeom prst="ellipse">
            <a:avLst/>
          </a:prstGeom>
          <a:solidFill>
            <a:schemeClr val="tx1"/>
          </a:solidFill>
          <a:ln w="76200">
            <a:noFill/>
            <a:miter lim="800000"/>
            <a:headEnd/>
            <a:tailEnd/>
          </a:ln>
          <a:extLst/>
        </p:spPr>
        <p:txBody>
          <a:bodyPr rtlCol="0" anchor="ctr">
            <a:sp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2400" b="1" dirty="0" smtClean="0">
                <a:solidFill>
                  <a:schemeClr val="bg1"/>
                </a:solidFill>
                <a:latin typeface="+mj-lt"/>
              </a:rPr>
              <a:t>2</a:t>
            </a:r>
            <a:endParaRPr lang="en-US" sz="2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3" name="Ellipse 12"/>
          <p:cNvSpPr/>
          <p:nvPr/>
        </p:nvSpPr>
        <p:spPr bwMode="auto">
          <a:xfrm>
            <a:off x="7268278" y="1743831"/>
            <a:ext cx="614719" cy="612852"/>
          </a:xfrm>
          <a:prstGeom prst="ellipse">
            <a:avLst/>
          </a:prstGeom>
          <a:solidFill>
            <a:schemeClr val="tx1"/>
          </a:solidFill>
          <a:ln w="76200">
            <a:noFill/>
            <a:miter lim="800000"/>
            <a:headEnd/>
            <a:tailEnd/>
          </a:ln>
          <a:extLst/>
        </p:spPr>
        <p:txBody>
          <a:bodyPr rtlCol="0" anchor="ctr">
            <a:sp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2400" b="1" dirty="0" smtClean="0">
                <a:solidFill>
                  <a:schemeClr val="bg1"/>
                </a:solidFill>
                <a:latin typeface="+mj-lt"/>
              </a:rPr>
              <a:t>3</a:t>
            </a:r>
            <a:endParaRPr lang="en-US" sz="2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4" name="Ellipse 13"/>
          <p:cNvSpPr>
            <a:spLocks noChangeAspect="1"/>
          </p:cNvSpPr>
          <p:nvPr/>
        </p:nvSpPr>
        <p:spPr bwMode="auto">
          <a:xfrm>
            <a:off x="4028485" y="5965826"/>
            <a:ext cx="432000" cy="432000"/>
          </a:xfrm>
          <a:prstGeom prst="ellipse">
            <a:avLst/>
          </a:prstGeom>
          <a:solidFill>
            <a:schemeClr val="tx1"/>
          </a:solidFill>
          <a:ln w="76200">
            <a:noFill/>
            <a:miter lim="800000"/>
            <a:headEnd/>
            <a:tailEnd/>
          </a:ln>
          <a:extLst/>
        </p:spPr>
        <p:txBody>
          <a:bodyPr rtlCol="0" anchor="ctr">
            <a:sp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2400" b="1" dirty="0" smtClean="0">
                <a:solidFill>
                  <a:schemeClr val="bg1"/>
                </a:solidFill>
                <a:latin typeface="+mj-lt"/>
              </a:rPr>
              <a:t>3</a:t>
            </a:r>
            <a:endParaRPr lang="en-US" sz="2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5" name="Ellipse 14"/>
          <p:cNvSpPr/>
          <p:nvPr/>
        </p:nvSpPr>
        <p:spPr bwMode="auto">
          <a:xfrm>
            <a:off x="5722929" y="1822412"/>
            <a:ext cx="614719" cy="612852"/>
          </a:xfrm>
          <a:prstGeom prst="ellipse">
            <a:avLst/>
          </a:prstGeom>
          <a:solidFill>
            <a:schemeClr val="tx1"/>
          </a:solidFill>
          <a:ln w="76200">
            <a:noFill/>
            <a:miter lim="800000"/>
            <a:headEnd/>
            <a:tailEnd/>
          </a:ln>
          <a:extLst/>
        </p:spPr>
        <p:txBody>
          <a:bodyPr rtlCol="0" anchor="ctr">
            <a:sp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2400" b="1" dirty="0">
                <a:solidFill>
                  <a:schemeClr val="bg1"/>
                </a:solidFill>
                <a:latin typeface="+mj-lt"/>
              </a:rPr>
              <a:t>4</a:t>
            </a:r>
          </a:p>
        </p:txBody>
      </p:sp>
      <p:sp>
        <p:nvSpPr>
          <p:cNvPr id="16" name="Ellipse 15"/>
          <p:cNvSpPr>
            <a:spLocks/>
          </p:cNvSpPr>
          <p:nvPr/>
        </p:nvSpPr>
        <p:spPr bwMode="auto">
          <a:xfrm>
            <a:off x="2031276" y="3501008"/>
            <a:ext cx="433318" cy="432000"/>
          </a:xfrm>
          <a:prstGeom prst="ellipse">
            <a:avLst/>
          </a:prstGeom>
          <a:solidFill>
            <a:schemeClr val="tx1"/>
          </a:solidFill>
          <a:ln w="76200">
            <a:noFill/>
            <a:miter lim="800000"/>
            <a:headEnd/>
            <a:tailEnd/>
          </a:ln>
          <a:extLst/>
        </p:spPr>
        <p:txBody>
          <a:bodyPr rtlCol="0" anchor="ctr">
            <a:sp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2400" b="1" dirty="0" smtClean="0">
                <a:solidFill>
                  <a:schemeClr val="bg1"/>
                </a:solidFill>
                <a:latin typeface="+mj-lt"/>
              </a:rPr>
              <a:t>4</a:t>
            </a:r>
            <a:endParaRPr lang="en-US" sz="2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Abgerundete rechteckige Legende 1"/>
          <p:cNvSpPr/>
          <p:nvPr/>
        </p:nvSpPr>
        <p:spPr bwMode="auto">
          <a:xfrm>
            <a:off x="5292080" y="3068960"/>
            <a:ext cx="914400" cy="612648"/>
          </a:xfrm>
          <a:prstGeom prst="wedgeRoundRectCallou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3" name="Abgerundete rechteckige Legende 2"/>
          <p:cNvSpPr/>
          <p:nvPr/>
        </p:nvSpPr>
        <p:spPr bwMode="auto">
          <a:xfrm>
            <a:off x="4309120" y="1327150"/>
            <a:ext cx="2423120" cy="405880"/>
          </a:xfrm>
          <a:prstGeom prst="wedgeRoundRectCallout">
            <a:avLst>
              <a:gd name="adj1" fmla="val -21484"/>
              <a:gd name="adj2" fmla="val 370548"/>
              <a:gd name="adj3" fmla="val 16667"/>
            </a:avLst>
          </a:prstGeom>
          <a:ln>
            <a:headEnd/>
            <a:tailEnd/>
          </a:ln>
          <a:ex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1400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PROG</a:t>
            </a:r>
            <a:r>
              <a:rPr lang="en-US" sz="1400" b="1" smtClean="0">
                <a:solidFill>
                  <a:schemeClr val="bg1"/>
                </a:solidFill>
                <a:latin typeface="+mj-lt"/>
              </a:rPr>
              <a:t> für Programmierung</a:t>
            </a:r>
          </a:p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1400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RUN</a:t>
            </a:r>
            <a:r>
              <a:rPr lang="en-US" sz="1400" b="1" smtClean="0">
                <a:solidFill>
                  <a:schemeClr val="bg1"/>
                </a:solidFill>
                <a:latin typeface="+mj-lt"/>
              </a:rPr>
              <a:t> für Ausführung</a:t>
            </a:r>
            <a:endParaRPr lang="en-US" sz="1400" b="1" dirty="0" err="1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4234409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"/>
          <p:cNvSpPr>
            <a:spLocks noGrp="1" noChangeArrowheads="1"/>
          </p:cNvSpPr>
          <p:nvPr>
            <p:ph type="title"/>
          </p:nvPr>
        </p:nvSpPr>
        <p:spPr>
          <a:xfrm>
            <a:off x="358775" y="488950"/>
            <a:ext cx="6877050" cy="838200"/>
          </a:xfrm>
        </p:spPr>
        <p:txBody>
          <a:bodyPr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de-DE" altLang="de-DE" dirty="0" smtClean="0"/>
              <a:t>Erweiterungen gegenüber der Standardausführung</a:t>
            </a:r>
          </a:p>
        </p:txBody>
      </p:sp>
      <p:sp>
        <p:nvSpPr>
          <p:cNvPr id="5123" name="Rectangle 2"/>
          <p:cNvSpPr>
            <a:spLocks noGrp="1" noChangeArrowheads="1"/>
          </p:cNvSpPr>
          <p:nvPr>
            <p:ph sz="half" idx="1"/>
          </p:nvPr>
        </p:nvSpPr>
        <p:spPr>
          <a:xfrm>
            <a:off x="250824" y="1484313"/>
            <a:ext cx="4681215" cy="4968875"/>
          </a:xfrm>
        </p:spPr>
        <p:txBody>
          <a:bodyPr/>
          <a:lstStyle/>
          <a:p>
            <a:pPr marL="179388" lvl="1" indent="0"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de-DE" altLang="de-DE" b="1" dirty="0" smtClean="0"/>
              <a:t>LC-Display</a:t>
            </a:r>
          </a:p>
          <a:p>
            <a:pPr marL="536575" lvl="2" indent="-185738">
              <a:buFont typeface="Wingdings" charset="2"/>
              <a:buChar char="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de-DE" altLang="de-DE" dirty="0" smtClean="0"/>
              <a:t>AV128641 von </a:t>
            </a:r>
            <a:r>
              <a:rPr lang="de-DE" altLang="de-DE" dirty="0" err="1" smtClean="0"/>
              <a:t>Anag</a:t>
            </a:r>
            <a:r>
              <a:rPr lang="de-DE" altLang="de-DE" dirty="0" smtClean="0"/>
              <a:t> Vision</a:t>
            </a:r>
          </a:p>
          <a:p>
            <a:pPr marL="536575" lvl="2" indent="-185738">
              <a:buFont typeface="Wingdings" charset="2"/>
              <a:buChar char="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de-DE" altLang="de-DE" dirty="0" smtClean="0"/>
              <a:t>Vollgraphisch</a:t>
            </a:r>
          </a:p>
          <a:p>
            <a:pPr marL="536575" lvl="2" indent="-185738">
              <a:buFont typeface="Wingdings" charset="2"/>
              <a:buChar char="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de-DE" altLang="de-DE" dirty="0" smtClean="0"/>
              <a:t>128 x 64 Pixel</a:t>
            </a:r>
          </a:p>
          <a:p>
            <a:pPr marL="536575" lvl="2" indent="-185738">
              <a:buFont typeface="Wingdings" charset="2"/>
              <a:buChar char="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de-DE" altLang="de-DE" dirty="0"/>
              <a:t>H</a:t>
            </a:r>
            <a:r>
              <a:rPr lang="de-DE" altLang="de-DE" smtClean="0"/>
              <a:t>intergrundbeleuchtet</a:t>
            </a:r>
            <a:endParaRPr lang="de-DE" altLang="de-DE" dirty="0" smtClean="0"/>
          </a:p>
          <a:p>
            <a:pPr marL="179388" lvl="1" indent="0"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de-DE" altLang="de-DE" b="1" dirty="0" smtClean="0"/>
              <a:t>Zwei Schiebepotentiometer</a:t>
            </a:r>
          </a:p>
        </p:txBody>
      </p:sp>
      <p:pic>
        <p:nvPicPr>
          <p:cNvPr id="5124" name="Picture 3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7003" y="2348881"/>
            <a:ext cx="4654002" cy="38164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" name="Ellipse 4"/>
          <p:cNvSpPr/>
          <p:nvPr/>
        </p:nvSpPr>
        <p:spPr bwMode="auto">
          <a:xfrm>
            <a:off x="6498470" y="1901062"/>
            <a:ext cx="614719" cy="612852"/>
          </a:xfrm>
          <a:prstGeom prst="ellipse">
            <a:avLst/>
          </a:prstGeom>
          <a:solidFill>
            <a:schemeClr val="tx1"/>
          </a:solidFill>
          <a:ln w="76200">
            <a:noFill/>
            <a:miter lim="800000"/>
            <a:headEnd/>
            <a:tailEnd/>
          </a:ln>
          <a:extLst/>
        </p:spPr>
        <p:txBody>
          <a:bodyPr rtlCol="0" anchor="ctr">
            <a:sp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2400" b="1" dirty="0">
                <a:solidFill>
                  <a:schemeClr val="bg1"/>
                </a:solidFill>
                <a:latin typeface="+mj-lt"/>
              </a:rPr>
              <a:t>2</a:t>
            </a:r>
          </a:p>
        </p:txBody>
      </p:sp>
      <p:sp>
        <p:nvSpPr>
          <p:cNvPr id="6" name="Ellipse 5"/>
          <p:cNvSpPr/>
          <p:nvPr/>
        </p:nvSpPr>
        <p:spPr bwMode="auto">
          <a:xfrm>
            <a:off x="7787212" y="2446166"/>
            <a:ext cx="614719" cy="612852"/>
          </a:xfrm>
          <a:prstGeom prst="ellipse">
            <a:avLst/>
          </a:prstGeom>
          <a:solidFill>
            <a:schemeClr val="tx1"/>
          </a:solidFill>
          <a:ln w="76200">
            <a:noFill/>
            <a:miter lim="800000"/>
            <a:headEnd/>
            <a:tailEnd/>
          </a:ln>
          <a:extLst/>
        </p:spPr>
        <p:txBody>
          <a:bodyPr rtlCol="0" anchor="ctr">
            <a:sp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2400" b="1" dirty="0" smtClean="0">
                <a:solidFill>
                  <a:schemeClr val="bg1"/>
                </a:solidFill>
                <a:latin typeface="+mj-lt"/>
              </a:rPr>
              <a:t>1</a:t>
            </a:r>
            <a:endParaRPr lang="en-US" sz="2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8" name="Ellipse 7"/>
          <p:cNvSpPr/>
          <p:nvPr/>
        </p:nvSpPr>
        <p:spPr bwMode="auto">
          <a:xfrm>
            <a:off x="8244408" y="3662324"/>
            <a:ext cx="614719" cy="612852"/>
          </a:xfrm>
          <a:prstGeom prst="ellipse">
            <a:avLst/>
          </a:prstGeom>
          <a:solidFill>
            <a:schemeClr val="tx1"/>
          </a:solidFill>
          <a:ln w="76200">
            <a:noFill/>
            <a:miter lim="800000"/>
            <a:headEnd/>
            <a:tailEnd/>
          </a:ln>
          <a:extLst/>
        </p:spPr>
        <p:txBody>
          <a:bodyPr rtlCol="0" anchor="ctr">
            <a:sp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2400" b="1" dirty="0" smtClean="0">
                <a:solidFill>
                  <a:schemeClr val="bg1"/>
                </a:solidFill>
                <a:latin typeface="+mj-lt"/>
              </a:rPr>
              <a:t>2</a:t>
            </a:r>
            <a:endParaRPr lang="en-US" sz="2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Ellipse 8"/>
          <p:cNvSpPr/>
          <p:nvPr/>
        </p:nvSpPr>
        <p:spPr bwMode="auto">
          <a:xfrm>
            <a:off x="4570978" y="3446324"/>
            <a:ext cx="432000" cy="432000"/>
          </a:xfrm>
          <a:prstGeom prst="ellipse">
            <a:avLst/>
          </a:prstGeom>
          <a:solidFill>
            <a:schemeClr val="tx1"/>
          </a:solidFill>
          <a:ln w="76200">
            <a:noFill/>
            <a:miter lim="800000"/>
            <a:headEnd/>
            <a:tailEnd/>
          </a:ln>
          <a:extLst/>
        </p:spPr>
        <p:txBody>
          <a:bodyPr rtlCol="0" anchor="ctr">
            <a:sp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2400" b="1" dirty="0" smtClean="0">
                <a:solidFill>
                  <a:schemeClr val="bg1"/>
                </a:solidFill>
                <a:latin typeface="+mj-lt"/>
              </a:rPr>
              <a:t>2</a:t>
            </a:r>
            <a:endParaRPr lang="en-US" sz="2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Ellipse 9"/>
          <p:cNvSpPr/>
          <p:nvPr/>
        </p:nvSpPr>
        <p:spPr bwMode="auto">
          <a:xfrm>
            <a:off x="2161791" y="1550312"/>
            <a:ext cx="432000" cy="432000"/>
          </a:xfrm>
          <a:prstGeom prst="ellipse">
            <a:avLst/>
          </a:prstGeom>
          <a:solidFill>
            <a:schemeClr val="tx1"/>
          </a:solidFill>
          <a:ln w="76200">
            <a:noFill/>
            <a:miter lim="800000"/>
            <a:headEnd/>
            <a:tailEnd/>
          </a:ln>
          <a:extLst/>
        </p:spPr>
        <p:txBody>
          <a:bodyPr rtlCol="0" anchor="ctr">
            <a:sp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2400" b="1" dirty="0" smtClean="0">
                <a:solidFill>
                  <a:schemeClr val="bg1"/>
                </a:solidFill>
                <a:latin typeface="+mj-lt"/>
              </a:rPr>
              <a:t>1</a:t>
            </a:r>
            <a:endParaRPr lang="en-US" sz="24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0996836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C-Compiler</a:t>
            </a:r>
          </a:p>
        </p:txBody>
      </p:sp>
      <p:sp>
        <p:nvSpPr>
          <p:cNvPr id="6147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de-DE" altLang="de-DE" dirty="0" smtClean="0"/>
              <a:t>Von </a:t>
            </a:r>
            <a:r>
              <a:rPr lang="de-DE" altLang="de-DE" b="1" dirty="0" smtClean="0"/>
              <a:t>Fujitsu </a:t>
            </a:r>
            <a:r>
              <a:rPr lang="de-DE" altLang="de-DE" b="1" dirty="0" err="1" smtClean="0"/>
              <a:t>Microelectronics</a:t>
            </a:r>
            <a:r>
              <a:rPr lang="de-DE" altLang="de-DE" b="1" dirty="0" smtClean="0"/>
              <a:t> Ltd.</a:t>
            </a:r>
          </a:p>
          <a:p>
            <a:pPr lvl="2"/>
            <a:r>
              <a:rPr lang="de-DE" altLang="de-DE" dirty="0" smtClean="0"/>
              <a:t>Später: </a:t>
            </a:r>
            <a:r>
              <a:rPr lang="de-DE" altLang="de-DE" dirty="0" err="1" smtClean="0"/>
              <a:t>Spansion</a:t>
            </a:r>
            <a:r>
              <a:rPr lang="de-DE" altLang="de-DE" dirty="0" smtClean="0"/>
              <a:t> – Heute: </a:t>
            </a:r>
            <a:r>
              <a:rPr lang="de-DE" altLang="de-DE" dirty="0" err="1" smtClean="0"/>
              <a:t>Cypress</a:t>
            </a:r>
            <a:endParaRPr lang="de-DE" altLang="de-DE" dirty="0" smtClean="0"/>
          </a:p>
          <a:p>
            <a:pPr lvl="1"/>
            <a:endParaRPr lang="de-DE" altLang="de-DE" dirty="0" smtClean="0"/>
          </a:p>
          <a:p>
            <a:pPr lvl="1"/>
            <a:r>
              <a:rPr lang="de-DE" altLang="de-DE" dirty="0" smtClean="0"/>
              <a:t>Unterstützt nur </a:t>
            </a:r>
            <a:r>
              <a:rPr lang="de-DE" altLang="de-DE" b="1" dirty="0" smtClean="0"/>
              <a:t>ANSI C90, </a:t>
            </a:r>
          </a:p>
          <a:p>
            <a:pPr lvl="2"/>
            <a:r>
              <a:rPr lang="de-DE" altLang="de-DE" dirty="0"/>
              <a:t>Z</a:t>
            </a:r>
            <a:r>
              <a:rPr lang="de-DE" altLang="de-DE" smtClean="0"/>
              <a:t>usätzlich </a:t>
            </a:r>
            <a:r>
              <a:rPr lang="de-DE" altLang="de-DE" dirty="0" smtClean="0"/>
              <a:t>auch </a:t>
            </a:r>
            <a:r>
              <a:rPr lang="de-DE" altLang="de-DE" b="1" dirty="0" smtClean="0"/>
              <a:t>einzeilige Kommentare ( </a:t>
            </a:r>
            <a:r>
              <a:rPr lang="de-DE" altLang="de-DE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lang="de-DE" altLang="de-DE" b="1" dirty="0" smtClean="0"/>
              <a:t> )</a:t>
            </a:r>
          </a:p>
          <a:p>
            <a:pPr lvl="2"/>
            <a:r>
              <a:rPr lang="de-DE" altLang="de-DE" dirty="0" smtClean="0"/>
              <a:t>Variablendeklaration </a:t>
            </a:r>
            <a:r>
              <a:rPr lang="de-DE" altLang="de-DE" b="1" dirty="0" smtClean="0"/>
              <a:t>am Anfang einer Funktion </a:t>
            </a:r>
            <a:r>
              <a:rPr lang="de-DE" altLang="de-DE" dirty="0" smtClean="0"/>
              <a:t>(sogar Schleifenzähler)</a:t>
            </a:r>
          </a:p>
          <a:p>
            <a:pPr lvl="2"/>
            <a:endParaRPr lang="de-DE" altLang="de-DE" dirty="0" smtClean="0"/>
          </a:p>
          <a:p>
            <a:pPr lvl="1"/>
            <a:r>
              <a:rPr lang="de-DE" altLang="de-DE" b="1" dirty="0" err="1" smtClean="0"/>
              <a:t>Busy</a:t>
            </a:r>
            <a:r>
              <a:rPr lang="de-DE" altLang="de-DE" b="1" dirty="0" smtClean="0"/>
              <a:t> Waiting</a:t>
            </a:r>
            <a:r>
              <a:rPr lang="de-DE" altLang="de-DE" dirty="0" smtClean="0"/>
              <a:t>: Compiler enthält eine interne Funktion namens </a:t>
            </a:r>
            <a:r>
              <a:rPr lang="de-DE" altLang="de-DE" b="1" dirty="0" smtClean="0"/>
              <a:t>__</a:t>
            </a:r>
            <a:r>
              <a:rPr lang="de-DE" altLang="de-DE" b="1" dirty="0" err="1" smtClean="0"/>
              <a:t>wait_nop</a:t>
            </a:r>
            <a:r>
              <a:rPr lang="de-DE" altLang="de-DE" b="1" dirty="0" smtClean="0"/>
              <a:t>()</a:t>
            </a:r>
            <a:r>
              <a:rPr lang="de-DE" altLang="de-DE" dirty="0" smtClean="0"/>
              <a:t>, die eine CPU-Instruktion zum Warten für einen </a:t>
            </a:r>
            <a:r>
              <a:rPr lang="de-DE" altLang="de-DE" smtClean="0"/>
              <a:t>Taktzyklus ("NOP") </a:t>
            </a:r>
            <a:r>
              <a:rPr lang="de-DE" altLang="de-DE" dirty="0" smtClean="0"/>
              <a:t>auslöst</a:t>
            </a:r>
          </a:p>
          <a:p>
            <a:pPr lvl="1"/>
            <a:endParaRPr lang="de-DE" altLang="de-DE" dirty="0" smtClean="0"/>
          </a:p>
          <a:p>
            <a:pPr lvl="1"/>
            <a:r>
              <a:rPr lang="de-DE" altLang="de-DE" b="1" dirty="0" smtClean="0"/>
              <a:t>Konstanten</a:t>
            </a:r>
            <a:r>
              <a:rPr lang="de-DE" altLang="de-DE" dirty="0" smtClean="0"/>
              <a:t> werden standardmäßig im </a:t>
            </a:r>
            <a:r>
              <a:rPr lang="de-DE" altLang="de-DE" b="1" dirty="0" smtClean="0"/>
              <a:t>ROM</a:t>
            </a:r>
            <a:r>
              <a:rPr lang="de-DE" altLang="de-DE" dirty="0" smtClean="0"/>
              <a:t> gespeichert, nicht im RAM (RAM ist wertvoll, da nur 24 </a:t>
            </a:r>
            <a:r>
              <a:rPr lang="de-DE" altLang="de-DE" dirty="0" err="1" smtClean="0"/>
              <a:t>KiB</a:t>
            </a:r>
            <a:r>
              <a:rPr lang="de-DE" altLang="de-DE" dirty="0" smtClean="0"/>
              <a:t> zur Verfügung stehen)</a:t>
            </a:r>
          </a:p>
        </p:txBody>
      </p:sp>
    </p:spTree>
    <p:extLst>
      <p:ext uri="{BB962C8B-B14F-4D97-AF65-F5344CB8AC3E}">
        <p14:creationId xmlns:p14="http://schemas.microsoft.com/office/powerpoint/2010/main" val="66216136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smtClean="0"/>
              <a:t>Mikrocontroller: Keine </a:t>
            </a:r>
            <a:r>
              <a:rPr lang="de-DE" altLang="de-DE" smtClean="0"/>
              <a:t>standardisierte "Umgebung"</a:t>
            </a:r>
            <a:endParaRPr lang="de-DE" altLang="de-DE" dirty="0" smtClean="0"/>
          </a:p>
        </p:txBody>
      </p:sp>
      <p:sp>
        <p:nvSpPr>
          <p:cNvPr id="7171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de-DE" altLang="de-DE" dirty="0" smtClean="0"/>
              <a:t>Compiler kann nicht wissen, welche Komponenten angeschlossen sind</a:t>
            </a:r>
          </a:p>
          <a:p>
            <a:pPr lvl="1"/>
            <a:endParaRPr lang="de-DE" altLang="de-DE" dirty="0" smtClean="0"/>
          </a:p>
          <a:p>
            <a:pPr lvl="1"/>
            <a:r>
              <a:rPr lang="de-DE" altLang="de-DE" dirty="0" smtClean="0"/>
              <a:t>Es gibt </a:t>
            </a:r>
            <a:r>
              <a:rPr lang="de-DE" altLang="de-DE" b="1" dirty="0" smtClean="0"/>
              <a:t>keine Ausgabe über </a:t>
            </a:r>
            <a:r>
              <a:rPr lang="de-DE" altLang="de-DE" b="1" dirty="0" err="1" smtClean="0"/>
              <a:t>printf</a:t>
            </a:r>
            <a:r>
              <a:rPr lang="de-DE" altLang="de-DE" b="1" dirty="0" smtClean="0"/>
              <a:t>()</a:t>
            </a:r>
          </a:p>
          <a:p>
            <a:pPr lvl="2"/>
            <a:r>
              <a:rPr lang="de-DE" altLang="de-DE" dirty="0" smtClean="0"/>
              <a:t>Alternative: 7-Segment-Anzeige, LCD(, LEDs) </a:t>
            </a:r>
          </a:p>
          <a:p>
            <a:pPr lvl="2"/>
            <a:r>
              <a:rPr lang="de-DE" altLang="de-DE" dirty="0" smtClean="0">
                <a:sym typeface="Wingdings" panose="05000000000000000000" pitchFamily="2" charset="2"/>
              </a:rPr>
              <a:t>Es ist sehr empfehlenswert, sich eine eigene kleine Debugging-Bibliothek zu schreiben</a:t>
            </a:r>
            <a:endParaRPr lang="de-DE" altLang="de-DE" dirty="0" smtClean="0"/>
          </a:p>
          <a:p>
            <a:pPr lvl="2"/>
            <a:endParaRPr lang="de-DE" altLang="de-DE" dirty="0" smtClean="0"/>
          </a:p>
          <a:p>
            <a:pPr lvl="1"/>
            <a:r>
              <a:rPr lang="de-DE" altLang="de-DE" dirty="0" smtClean="0"/>
              <a:t>Ansteuerung externer Komponenten muss vom Entwickler selber durchgeführt werden</a:t>
            </a:r>
          </a:p>
          <a:p>
            <a:pPr lvl="2"/>
            <a:r>
              <a:rPr lang="de-DE" altLang="de-DE" dirty="0"/>
              <a:t>W</a:t>
            </a:r>
            <a:r>
              <a:rPr lang="de-DE" altLang="de-DE" smtClean="0"/>
              <a:t>ird </a:t>
            </a:r>
            <a:r>
              <a:rPr lang="de-DE" altLang="de-DE" dirty="0" smtClean="0"/>
              <a:t>zum Teil unterstützt durch fertige Bibliotheken</a:t>
            </a:r>
          </a:p>
        </p:txBody>
      </p:sp>
    </p:spTree>
    <p:extLst>
      <p:ext uri="{BB962C8B-B14F-4D97-AF65-F5344CB8AC3E}">
        <p14:creationId xmlns:p14="http://schemas.microsoft.com/office/powerpoint/2010/main" val="126228907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Mikrocontroller: Register</a:t>
            </a:r>
          </a:p>
        </p:txBody>
      </p:sp>
      <p:sp>
        <p:nvSpPr>
          <p:cNvPr id="8195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de-DE" altLang="de-DE" b="1" dirty="0" smtClean="0"/>
              <a:t>Umfangreiche und flexible Hardware → erfordert Konfiguration</a:t>
            </a:r>
          </a:p>
          <a:p>
            <a:pPr lvl="1"/>
            <a:r>
              <a:rPr lang="de-DE" altLang="de-DE" dirty="0" smtClean="0"/>
              <a:t>Realisiert über Register</a:t>
            </a:r>
          </a:p>
          <a:p>
            <a:pPr lvl="2"/>
            <a:r>
              <a:rPr lang="de-DE" altLang="de-DE" dirty="0" smtClean="0"/>
              <a:t>Im Controller </a:t>
            </a:r>
            <a:r>
              <a:rPr lang="de-DE" altLang="de-DE" smtClean="0"/>
              <a:t>integrierte "Variablen" </a:t>
            </a:r>
            <a:r>
              <a:rPr lang="de-DE" altLang="de-DE" dirty="0" smtClean="0"/>
              <a:t>mit unterschiedlicher Größe</a:t>
            </a:r>
          </a:p>
          <a:p>
            <a:pPr lvl="2"/>
            <a:r>
              <a:rPr lang="de-DE" altLang="de-DE" dirty="0" smtClean="0"/>
              <a:t>Zugriff im Code über Präprozessor-Konstanten (z.B. PDR00, DDR01,…)</a:t>
            </a:r>
          </a:p>
          <a:p>
            <a:pPr lvl="2"/>
            <a:r>
              <a:rPr lang="de-DE" altLang="de-DE" dirty="0" smtClean="0"/>
              <a:t>Bedeutung unterschiedlich je nach Register</a:t>
            </a:r>
          </a:p>
          <a:p>
            <a:pPr lvl="3"/>
            <a:r>
              <a:rPr lang="de-DE" altLang="de-DE" dirty="0" smtClean="0"/>
              <a:t>Ganzes oder Teil des Registers als Zahlenwert, z.B. als Zähler</a:t>
            </a:r>
          </a:p>
          <a:p>
            <a:pPr lvl="3"/>
            <a:r>
              <a:rPr lang="de-DE" altLang="de-DE" dirty="0" smtClean="0"/>
              <a:t>Einzelne Bits </a:t>
            </a:r>
            <a:r>
              <a:rPr lang="de-DE" altLang="de-DE" smtClean="0"/>
              <a:t>als "Schalter/Switch" </a:t>
            </a:r>
            <a:r>
              <a:rPr lang="de-DE" altLang="de-DE" dirty="0" smtClean="0"/>
              <a:t>für bestimmte Funktion, z.B. einzelnes Ausgangspin auf High oder Low</a:t>
            </a:r>
          </a:p>
          <a:p>
            <a:endParaRPr lang="de-DE" altLang="de-DE" dirty="0" smtClean="0"/>
          </a:p>
          <a:p>
            <a:r>
              <a:rPr lang="de-DE" altLang="de-DE" b="1" dirty="0" smtClean="0"/>
              <a:t>Kommunikation mit Außenwelt über</a:t>
            </a:r>
          </a:p>
          <a:p>
            <a:pPr lvl="1"/>
            <a:r>
              <a:rPr lang="de-DE" altLang="de-DE" dirty="0" smtClean="0"/>
              <a:t>Einzelne digitale Ein/Ausgänge</a:t>
            </a:r>
          </a:p>
          <a:p>
            <a:pPr lvl="1"/>
            <a:r>
              <a:rPr lang="de-DE" altLang="de-DE" dirty="0" smtClean="0"/>
              <a:t>Analoge Eingänge</a:t>
            </a:r>
          </a:p>
          <a:p>
            <a:pPr lvl="1"/>
            <a:r>
              <a:rPr lang="de-DE" altLang="de-DE" dirty="0" smtClean="0"/>
              <a:t>Schnittstellen, z.B.</a:t>
            </a:r>
          </a:p>
          <a:p>
            <a:pPr lvl="2"/>
            <a:r>
              <a:rPr lang="de-DE" altLang="de-DE" dirty="0" smtClean="0"/>
              <a:t>UART (serielle Schnittstelle)</a:t>
            </a:r>
          </a:p>
          <a:p>
            <a:pPr lvl="2"/>
            <a:r>
              <a:rPr lang="de-DE" altLang="de-DE" dirty="0" smtClean="0"/>
              <a:t>CAN (serieller Bus)</a:t>
            </a:r>
          </a:p>
        </p:txBody>
      </p:sp>
    </p:spTree>
    <p:extLst>
      <p:ext uri="{BB962C8B-B14F-4D97-AF65-F5344CB8AC3E}">
        <p14:creationId xmlns:p14="http://schemas.microsoft.com/office/powerpoint/2010/main" val="270957591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1"/>
          <p:cNvSpPr>
            <a:spLocks noGrp="1" noChangeArrowheads="1"/>
          </p:cNvSpPr>
          <p:nvPr>
            <p:ph type="title"/>
          </p:nvPr>
        </p:nvSpPr>
        <p:spPr>
          <a:xfrm>
            <a:off x="358775" y="488950"/>
            <a:ext cx="6877050" cy="838200"/>
          </a:xfrm>
        </p:spPr>
        <p:txBody>
          <a:bodyPr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de-DE" altLang="de-DE" dirty="0"/>
              <a:t>Mikrocontroller: Digitale Ein/Ausgänge:</a:t>
            </a:r>
          </a:p>
        </p:txBody>
      </p:sp>
      <p:sp>
        <p:nvSpPr>
          <p:cNvPr id="9219" name="Rectangle 2"/>
          <p:cNvSpPr>
            <a:spLocks noGrp="1" noChangeArrowheads="1"/>
          </p:cNvSpPr>
          <p:nvPr>
            <p:ph sz="half" idx="1"/>
          </p:nvPr>
        </p:nvSpPr>
        <p:spPr>
          <a:xfrm>
            <a:off x="250824" y="1484313"/>
            <a:ext cx="5545312" cy="4465637"/>
          </a:xfrm>
        </p:spPr>
        <p:txBody>
          <a:bodyPr/>
          <a:lstStyle/>
          <a:p>
            <a:pPr marL="179388" lvl="1" indent="0">
              <a:buNone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sz="2000" b="1" dirty="0" smtClean="0"/>
              <a:t>8 Pins </a:t>
            </a:r>
            <a:r>
              <a:rPr lang="de-DE" altLang="de-DE" sz="2000" dirty="0" smtClean="0"/>
              <a:t>= </a:t>
            </a:r>
            <a:r>
              <a:rPr lang="de-DE" altLang="de-DE" sz="2000" b="1" dirty="0" smtClean="0"/>
              <a:t>Port</a:t>
            </a:r>
            <a:br>
              <a:rPr lang="de-DE" altLang="de-DE" sz="2000" b="1" dirty="0" smtClean="0"/>
            </a:br>
            <a:r>
              <a:rPr lang="de-DE" altLang="de-DE" sz="1800" b="1" dirty="0" smtClean="0"/>
              <a:t> </a:t>
            </a:r>
            <a:endParaRPr lang="de-DE" altLang="de-DE" sz="2000" b="1" dirty="0" smtClean="0"/>
          </a:p>
          <a:p>
            <a:pPr marL="179388" lvl="1" indent="0">
              <a:buNone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sz="2000" b="1" dirty="0" smtClean="0"/>
              <a:t>Je Pin mehrere Register, u.a.:</a:t>
            </a:r>
          </a:p>
          <a:p>
            <a:pPr marL="536575" lvl="2" indent="-185738">
              <a:buFont typeface="Wingdings" charset="2"/>
              <a:buChar char=""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sz="1800" b="1" dirty="0" smtClean="0"/>
              <a:t>Port-Data-Register (PDR)</a:t>
            </a:r>
          </a:p>
          <a:p>
            <a:pPr marL="715963" lvl="3" indent="-173038">
              <a:buFont typeface="Wingdings" charset="2"/>
              <a:buChar char=""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sz="1600" smtClean="0"/>
              <a:t>Als </a:t>
            </a:r>
            <a:r>
              <a:rPr lang="de-DE" altLang="de-DE" sz="1600" i="1" dirty="0" smtClean="0"/>
              <a:t>Eingang</a:t>
            </a:r>
            <a:r>
              <a:rPr lang="de-DE" altLang="de-DE" sz="1600" dirty="0" smtClean="0"/>
              <a:t>: Abfrage des Zustandes</a:t>
            </a:r>
          </a:p>
          <a:p>
            <a:pPr marL="715963" lvl="3">
              <a:buFont typeface="Wingdings" charset="2"/>
              <a:buChar char=""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sz="1600" smtClean="0"/>
              <a:t>Als </a:t>
            </a:r>
            <a:r>
              <a:rPr lang="de-DE" altLang="de-DE" sz="1600" i="1" dirty="0"/>
              <a:t>Ausgang</a:t>
            </a:r>
            <a:r>
              <a:rPr lang="de-DE" altLang="de-DE" sz="1600" dirty="0" smtClean="0"/>
              <a:t>: Setzen des Pegels</a:t>
            </a:r>
          </a:p>
          <a:p>
            <a:pPr marL="715963" lvl="3">
              <a:buFont typeface="Wingdings" charset="2"/>
              <a:buChar char=""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sz="1600" dirty="0" smtClean="0"/>
              <a:t>z.B. </a:t>
            </a:r>
            <a:r>
              <a:rPr lang="de-DE" alt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PDR07_P0</a:t>
            </a:r>
            <a:r>
              <a:rPr lang="de-DE" altLang="de-DE" sz="1600" dirty="0" smtClean="0"/>
              <a:t/>
            </a:r>
            <a:br>
              <a:rPr lang="de-DE" altLang="de-DE" sz="1600" dirty="0" smtClean="0"/>
            </a:br>
            <a:endParaRPr lang="de-DE" altLang="de-DE" sz="1600" dirty="0" smtClean="0"/>
          </a:p>
          <a:p>
            <a:pPr marL="536575" lvl="2" indent="-185738">
              <a:buFont typeface="Wingdings" charset="2"/>
              <a:buChar char=""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sz="1800" b="1" dirty="0" smtClean="0"/>
              <a:t>Data-</a:t>
            </a:r>
            <a:r>
              <a:rPr lang="de-DE" altLang="de-DE" sz="1800" b="1" dirty="0" err="1" smtClean="0"/>
              <a:t>Direction</a:t>
            </a:r>
            <a:r>
              <a:rPr lang="de-DE" altLang="de-DE" sz="1800" b="1" dirty="0" smtClean="0"/>
              <a:t>-Register (DDR)</a:t>
            </a:r>
          </a:p>
          <a:p>
            <a:pPr marL="715963" lvl="3" indent="-173038">
              <a:buFont typeface="Wingdings" charset="2"/>
              <a:buChar char=""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sz="1600" dirty="0" smtClean="0"/>
              <a:t>Setzen auf Eingang oder Ausgang</a:t>
            </a:r>
          </a:p>
          <a:p>
            <a:pPr marL="715963" lvl="3" indent="-173038">
              <a:buFont typeface="Wingdings" charset="2"/>
              <a:buChar char=""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sz="1600" dirty="0" smtClean="0"/>
              <a:t>0 → Eingang, 1 → Ausgang</a:t>
            </a:r>
          </a:p>
          <a:p>
            <a:pPr marL="715963" lvl="3">
              <a:buFont typeface="Wingdings" charset="2"/>
              <a:buChar char=""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sz="1600" dirty="0"/>
              <a:t>z.B. </a:t>
            </a:r>
            <a:r>
              <a:rPr lang="de-DE" altLang="de-DE" sz="1600" dirty="0">
                <a:latin typeface="Consolas" panose="020B0609020204030204" pitchFamily="49" charset="0"/>
                <a:cs typeface="Consolas" panose="020B0609020204030204" pitchFamily="49" charset="0"/>
              </a:rPr>
              <a:t>DDR07_D0</a:t>
            </a:r>
            <a:r>
              <a:rPr lang="de-DE" altLang="de-DE" sz="1600" dirty="0" smtClean="0"/>
              <a:t/>
            </a:r>
            <a:br>
              <a:rPr lang="de-DE" altLang="de-DE" sz="1600" dirty="0" smtClean="0"/>
            </a:br>
            <a:endParaRPr lang="de-DE" altLang="de-DE" sz="1600" dirty="0" smtClean="0"/>
          </a:p>
          <a:p>
            <a:pPr marL="536575" lvl="2" indent="-185738">
              <a:buFont typeface="Wingdings" charset="2"/>
              <a:buChar char=""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sz="1800" b="1" dirty="0" smtClean="0"/>
              <a:t>Port-Input-</a:t>
            </a:r>
            <a:r>
              <a:rPr lang="de-DE" altLang="de-DE" sz="1800" b="1" dirty="0" err="1" smtClean="0"/>
              <a:t>Enable</a:t>
            </a:r>
            <a:r>
              <a:rPr lang="de-DE" altLang="de-DE" sz="1800" b="1" dirty="0" smtClean="0"/>
              <a:t>-Register (PIER)</a:t>
            </a:r>
          </a:p>
          <a:p>
            <a:pPr marL="715963" lvl="3" indent="-173038">
              <a:buFont typeface="Wingdings" charset="2"/>
              <a:buChar char=""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sz="1600" dirty="0" smtClean="0"/>
              <a:t>Bei </a:t>
            </a:r>
            <a:r>
              <a:rPr lang="de-DE" altLang="de-DE" sz="1600" dirty="0" err="1" smtClean="0"/>
              <a:t>Eingangspin</a:t>
            </a:r>
            <a:r>
              <a:rPr lang="de-DE" altLang="de-DE" sz="1600" dirty="0" smtClean="0"/>
              <a:t> den Eingang aktiv schalten</a:t>
            </a:r>
          </a:p>
          <a:p>
            <a:pPr marL="715963" lvl="3">
              <a:buFont typeface="Wingdings" charset="2"/>
              <a:buChar char=""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sz="1600" dirty="0"/>
              <a:t>z.B. </a:t>
            </a:r>
            <a:r>
              <a:rPr lang="de-DE" altLang="de-DE" sz="1600" dirty="0">
                <a:latin typeface="Consolas" panose="020B0609020204030204" pitchFamily="49" charset="0"/>
                <a:cs typeface="Consolas" panose="020B0609020204030204" pitchFamily="49" charset="0"/>
              </a:rPr>
              <a:t>PIER07_IE0</a:t>
            </a:r>
            <a:endParaRPr lang="de-DE" altLang="de-DE" sz="16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9220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23" r="49522" b="60205"/>
          <a:stretch>
            <a:fillRect/>
          </a:stretch>
        </p:blipFill>
        <p:spPr bwMode="auto">
          <a:xfrm>
            <a:off x="4860925" y="649288"/>
            <a:ext cx="4103688" cy="5646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9523" r="49522" b="60205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2775256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1"/>
          <p:cNvSpPr>
            <a:spLocks noGrp="1" noChangeArrowheads="1"/>
          </p:cNvSpPr>
          <p:nvPr>
            <p:ph type="title"/>
          </p:nvPr>
        </p:nvSpPr>
        <p:spPr>
          <a:xfrm>
            <a:off x="358775" y="488950"/>
            <a:ext cx="6877050" cy="838200"/>
          </a:xfrm>
        </p:spPr>
        <p:txBody>
          <a:bodyPr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de-DE" altLang="de-DE" dirty="0" smtClean="0"/>
              <a:t>Beispielcode: Pins abfragen</a:t>
            </a:r>
          </a:p>
        </p:txBody>
      </p:sp>
      <p:sp>
        <p:nvSpPr>
          <p:cNvPr id="2" name="Gefaltete Ecke 1"/>
          <p:cNvSpPr/>
          <p:nvPr/>
        </p:nvSpPr>
        <p:spPr bwMode="auto">
          <a:xfrm>
            <a:off x="684213" y="1628800"/>
            <a:ext cx="7704211" cy="2376264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noAutofit/>
          </a:bodyPr>
          <a:lstStyle/>
          <a:p>
            <a:pPr algn="l" eaLnBrk="1" hangingPunct="1"/>
            <a:r>
              <a:rPr lang="de-DE" altLang="de-DE" sz="1600" b="1" dirty="0" smtClean="0">
                <a:solidFill>
                  <a:srgbClr val="000000"/>
                </a:solidFill>
                <a:latin typeface="Courier New" pitchFamily="49" charset="0"/>
              </a:rPr>
              <a:t>/* </a:t>
            </a:r>
            <a:r>
              <a:rPr lang="de-DE" altLang="de-DE" sz="1600" b="1" dirty="0">
                <a:solidFill>
                  <a:srgbClr val="000000"/>
                </a:solidFill>
                <a:latin typeface="Courier New" pitchFamily="49" charset="0"/>
              </a:rPr>
              <a:t>Beispiel: Pins als Eingang */</a:t>
            </a:r>
          </a:p>
          <a:p>
            <a:pPr algn="l" eaLnBrk="1" hangingPunct="1"/>
            <a:r>
              <a:rPr lang="de-DE" altLang="de-DE" sz="1600" b="1" dirty="0" err="1">
                <a:solidFill>
                  <a:srgbClr val="000000"/>
                </a:solidFill>
                <a:latin typeface="Courier New" pitchFamily="49" charset="0"/>
              </a:rPr>
              <a:t>char</a:t>
            </a:r>
            <a:r>
              <a:rPr lang="de-DE" altLang="de-DE" sz="1600" b="1" dirty="0">
                <a:solidFill>
                  <a:srgbClr val="000000"/>
                </a:solidFill>
                <a:latin typeface="Courier New" pitchFamily="49" charset="0"/>
              </a:rPr>
              <a:t> </a:t>
            </a:r>
            <a:r>
              <a:rPr lang="de-DE" altLang="de-DE" sz="1600" b="1" dirty="0" err="1">
                <a:solidFill>
                  <a:srgbClr val="000000"/>
                </a:solidFill>
                <a:latin typeface="Courier New" pitchFamily="49" charset="0"/>
              </a:rPr>
              <a:t>status</a:t>
            </a:r>
            <a:r>
              <a:rPr lang="de-DE" altLang="de-DE" sz="1600" b="1" dirty="0">
                <a:solidFill>
                  <a:srgbClr val="000000"/>
                </a:solidFill>
                <a:latin typeface="Courier New" pitchFamily="49" charset="0"/>
              </a:rPr>
              <a:t>;</a:t>
            </a:r>
          </a:p>
          <a:p>
            <a:pPr algn="l" eaLnBrk="1" hangingPunct="1"/>
            <a:r>
              <a:rPr lang="de-DE" altLang="de-DE" sz="1600" b="1" dirty="0">
                <a:solidFill>
                  <a:srgbClr val="000000"/>
                </a:solidFill>
                <a:latin typeface="Courier New" pitchFamily="49" charset="0"/>
              </a:rPr>
              <a:t>DDR07_D0 = 0;			// Pin 0 von Port 07 als Input</a:t>
            </a:r>
          </a:p>
          <a:p>
            <a:pPr algn="l" eaLnBrk="1" hangingPunct="1"/>
            <a:r>
              <a:rPr lang="de-DE" altLang="de-DE" sz="1600" b="1" dirty="0">
                <a:solidFill>
                  <a:srgbClr val="000000"/>
                </a:solidFill>
                <a:latin typeface="Courier New" pitchFamily="49" charset="0"/>
              </a:rPr>
              <a:t>PIER07_IE0 = 1;		</a:t>
            </a:r>
            <a:r>
              <a:rPr lang="de-DE" altLang="de-DE" sz="1600" b="1" dirty="0" smtClean="0">
                <a:solidFill>
                  <a:srgbClr val="000000"/>
                </a:solidFill>
                <a:latin typeface="Courier New" pitchFamily="49" charset="0"/>
              </a:rPr>
              <a:t>	// </a:t>
            </a:r>
            <a:r>
              <a:rPr lang="de-DE" altLang="de-DE" sz="1600" b="1" dirty="0">
                <a:solidFill>
                  <a:srgbClr val="000000"/>
                </a:solidFill>
                <a:latin typeface="Courier New" pitchFamily="49" charset="0"/>
              </a:rPr>
              <a:t>Pin 0 von Port 07 als Eingang aktiv</a:t>
            </a:r>
            <a:br>
              <a:rPr lang="de-DE" altLang="de-DE" sz="1600" b="1" dirty="0">
                <a:solidFill>
                  <a:srgbClr val="000000"/>
                </a:solidFill>
                <a:latin typeface="Courier New" pitchFamily="49" charset="0"/>
              </a:rPr>
            </a:br>
            <a:endParaRPr lang="de-DE" altLang="de-DE" sz="1600" b="1" dirty="0">
              <a:solidFill>
                <a:srgbClr val="000000"/>
              </a:solidFill>
              <a:latin typeface="Courier New" pitchFamily="49" charset="0"/>
            </a:endParaRPr>
          </a:p>
          <a:p>
            <a:pPr algn="l" eaLnBrk="1" hangingPunct="1"/>
            <a:r>
              <a:rPr lang="de-DE" altLang="de-DE" sz="1600" b="1" dirty="0" err="1">
                <a:solidFill>
                  <a:srgbClr val="000000"/>
                </a:solidFill>
                <a:latin typeface="Courier New" pitchFamily="49" charset="0"/>
              </a:rPr>
              <a:t>status</a:t>
            </a:r>
            <a:r>
              <a:rPr lang="de-DE" altLang="de-DE" sz="1600" b="1" dirty="0">
                <a:solidFill>
                  <a:srgbClr val="000000"/>
                </a:solidFill>
                <a:latin typeface="Courier New" pitchFamily="49" charset="0"/>
              </a:rPr>
              <a:t> = PDR07_P0;		// Pegel an Pin 0 von Port 07 abfragen</a:t>
            </a:r>
          </a:p>
          <a:p>
            <a:pPr algn="l" eaLnBrk="1" hangingPunct="1"/>
            <a:r>
              <a:rPr lang="de-DE" altLang="de-DE" sz="1600" b="1" dirty="0">
                <a:solidFill>
                  <a:srgbClr val="000000"/>
                </a:solidFill>
                <a:latin typeface="Courier New" pitchFamily="49" charset="0"/>
              </a:rPr>
              <a:t>					</a:t>
            </a:r>
            <a:r>
              <a:rPr lang="de-DE" altLang="de-DE" sz="1600" b="1" dirty="0" smtClean="0">
                <a:solidFill>
                  <a:srgbClr val="000000"/>
                </a:solidFill>
                <a:latin typeface="Courier New" pitchFamily="49" charset="0"/>
              </a:rPr>
              <a:t>	// </a:t>
            </a:r>
            <a:r>
              <a:rPr lang="de-DE" altLang="de-DE" sz="1600" b="1" dirty="0">
                <a:solidFill>
                  <a:srgbClr val="000000"/>
                </a:solidFill>
                <a:latin typeface="Courier New" pitchFamily="49" charset="0"/>
              </a:rPr>
              <a:t>-&gt; Status des linken Tasters</a:t>
            </a:r>
          </a:p>
        </p:txBody>
      </p:sp>
    </p:spTree>
    <p:extLst>
      <p:ext uri="{BB962C8B-B14F-4D97-AF65-F5344CB8AC3E}">
        <p14:creationId xmlns:p14="http://schemas.microsoft.com/office/powerpoint/2010/main" val="87977117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1"/>
          <p:cNvSpPr>
            <a:spLocks noGrp="1" noChangeArrowheads="1"/>
          </p:cNvSpPr>
          <p:nvPr>
            <p:ph type="title"/>
          </p:nvPr>
        </p:nvSpPr>
        <p:spPr>
          <a:xfrm>
            <a:off x="358775" y="488950"/>
            <a:ext cx="6877050" cy="838200"/>
          </a:xfrm>
        </p:spPr>
        <p:txBody>
          <a:bodyPr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de-DE" altLang="de-DE" dirty="0" smtClean="0"/>
              <a:t>Beispielcode: 7-Segment-Anzeige</a:t>
            </a:r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2120" y="3501008"/>
            <a:ext cx="2947381" cy="2537271"/>
          </a:xfrm>
          <a:prstGeom prst="rect">
            <a:avLst/>
          </a:prstGeom>
        </p:spPr>
      </p:pic>
      <p:sp>
        <p:nvSpPr>
          <p:cNvPr id="6" name="Gefaltete Ecke 5"/>
          <p:cNvSpPr/>
          <p:nvPr/>
        </p:nvSpPr>
        <p:spPr bwMode="auto">
          <a:xfrm>
            <a:off x="684213" y="1628850"/>
            <a:ext cx="7704211" cy="1872158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noAutofit/>
          </a:bodyPr>
          <a:lstStyle/>
          <a:p>
            <a:pPr algn="l" eaLnBrk="1" hangingPunct="1"/>
            <a:r>
              <a:rPr lang="de-DE" altLang="de-DE" sz="1400" b="1" dirty="0">
                <a:solidFill>
                  <a:srgbClr val="000000"/>
                </a:solidFill>
                <a:latin typeface="Courier New" pitchFamily="49" charset="0"/>
              </a:rPr>
              <a:t>/* Beispiel: 7-Segment-Anzeige */</a:t>
            </a:r>
          </a:p>
          <a:p>
            <a:pPr algn="l" eaLnBrk="1" hangingPunct="1"/>
            <a:r>
              <a:rPr lang="de-DE" altLang="de-DE" sz="1400" b="1" dirty="0">
                <a:solidFill>
                  <a:srgbClr val="000000"/>
                </a:solidFill>
                <a:latin typeface="Courier New" pitchFamily="49" charset="0"/>
              </a:rPr>
              <a:t>DDR00 = 0xff;	// Alle Pins von Port 00 als Output</a:t>
            </a:r>
          </a:p>
          <a:p>
            <a:pPr algn="l" eaLnBrk="1" hangingPunct="1"/>
            <a:r>
              <a:rPr lang="de-DE" altLang="de-DE" sz="1400" b="1" dirty="0">
                <a:solidFill>
                  <a:srgbClr val="000000"/>
                </a:solidFill>
                <a:latin typeface="Courier New" pitchFamily="49" charset="0"/>
              </a:rPr>
              <a:t>PDR00 = 0xff;	// Alle Pins von Port 00 auf High-Pegel</a:t>
            </a:r>
          </a:p>
          <a:p>
            <a:pPr algn="l" eaLnBrk="1" hangingPunct="1"/>
            <a:r>
              <a:rPr lang="de-DE" altLang="de-DE" sz="1400" b="1" dirty="0">
                <a:solidFill>
                  <a:srgbClr val="000000"/>
                </a:solidFill>
                <a:latin typeface="Courier New" pitchFamily="49" charset="0"/>
              </a:rPr>
              <a:t>					// -&gt; Rechte 7-Segment-Anzeige komplett aus</a:t>
            </a:r>
            <a:br>
              <a:rPr lang="de-DE" altLang="de-DE" sz="1400" b="1" dirty="0">
                <a:solidFill>
                  <a:srgbClr val="000000"/>
                </a:solidFill>
                <a:latin typeface="Courier New" pitchFamily="49" charset="0"/>
              </a:rPr>
            </a:br>
            <a:endParaRPr lang="de-DE" altLang="de-DE" sz="1400" b="1" dirty="0">
              <a:solidFill>
                <a:srgbClr val="000000"/>
              </a:solidFill>
              <a:latin typeface="Courier New" pitchFamily="49" charset="0"/>
            </a:endParaRPr>
          </a:p>
          <a:p>
            <a:pPr algn="l" eaLnBrk="1" hangingPunct="1"/>
            <a:r>
              <a:rPr lang="de-DE" altLang="de-DE" sz="1400" b="1" dirty="0">
                <a:solidFill>
                  <a:srgbClr val="000000"/>
                </a:solidFill>
                <a:latin typeface="Courier New" pitchFamily="49" charset="0"/>
              </a:rPr>
              <a:t>PDR00_P7 = 0;	// Pin 7 von Port 00 auf Low-Pegel</a:t>
            </a:r>
          </a:p>
          <a:p>
            <a:pPr algn="l" eaLnBrk="1" hangingPunct="1"/>
            <a:r>
              <a:rPr lang="de-DE" altLang="de-DE" sz="1400" b="1" dirty="0">
                <a:solidFill>
                  <a:srgbClr val="000000"/>
                </a:solidFill>
                <a:latin typeface="Courier New" pitchFamily="49" charset="0"/>
              </a:rPr>
              <a:t>					// -&gt; Punkt der rechten 7-Segment-Anzeige an</a:t>
            </a:r>
          </a:p>
        </p:txBody>
      </p:sp>
    </p:spTree>
    <p:extLst>
      <p:ext uri="{BB962C8B-B14F-4D97-AF65-F5344CB8AC3E}">
        <p14:creationId xmlns:p14="http://schemas.microsoft.com/office/powerpoint/2010/main" val="383932869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Abgerundetes Rechteck 2"/>
          <p:cNvSpPr>
            <a:spLocks noChangeArrowheads="1"/>
          </p:cNvSpPr>
          <p:nvPr/>
        </p:nvSpPr>
        <p:spPr bwMode="auto">
          <a:xfrm>
            <a:off x="468313" y="1844675"/>
            <a:ext cx="1943100" cy="374491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57150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409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smtClean="0"/>
              <a:t>Laufendes Beispiel:</a:t>
            </a:r>
            <a:r>
              <a:rPr lang="de-DE" altLang="de-DE" smtClean="0"/>
              <a:t/>
            </a:r>
            <a:br>
              <a:rPr lang="de-DE" altLang="de-DE" smtClean="0"/>
            </a:br>
            <a:r>
              <a:rPr lang="de-DE" altLang="de-DE" smtClean="0"/>
              <a:t>Aufzugsimulation</a:t>
            </a:r>
            <a:endParaRPr lang="de-DE" altLang="de-DE" dirty="0" smtClean="0"/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2788" y="3252788"/>
            <a:ext cx="850900" cy="877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101" name="Gerade Verbindung 4"/>
          <p:cNvCxnSpPr>
            <a:cxnSpLocks noChangeShapeType="1"/>
          </p:cNvCxnSpPr>
          <p:nvPr/>
        </p:nvCxnSpPr>
        <p:spPr bwMode="auto">
          <a:xfrm>
            <a:off x="690563" y="4868863"/>
            <a:ext cx="1512887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02" name="Gerade Verbindung 9"/>
          <p:cNvCxnSpPr>
            <a:cxnSpLocks noChangeShapeType="1"/>
          </p:cNvCxnSpPr>
          <p:nvPr/>
        </p:nvCxnSpPr>
        <p:spPr bwMode="auto">
          <a:xfrm>
            <a:off x="684213" y="4122738"/>
            <a:ext cx="1511300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03" name="Gerade Verbindung 10"/>
          <p:cNvCxnSpPr>
            <a:cxnSpLocks noChangeShapeType="1"/>
          </p:cNvCxnSpPr>
          <p:nvPr/>
        </p:nvCxnSpPr>
        <p:spPr bwMode="auto">
          <a:xfrm>
            <a:off x="684213" y="3284538"/>
            <a:ext cx="1511300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04" name="Gerade Verbindung 11"/>
          <p:cNvCxnSpPr>
            <a:cxnSpLocks noChangeShapeType="1"/>
          </p:cNvCxnSpPr>
          <p:nvPr/>
        </p:nvCxnSpPr>
        <p:spPr bwMode="auto">
          <a:xfrm>
            <a:off x="690563" y="2466975"/>
            <a:ext cx="1512887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4105" name="Gruppieren 8"/>
          <p:cNvGrpSpPr>
            <a:grpSpLocks/>
          </p:cNvGrpSpPr>
          <p:nvPr/>
        </p:nvGrpSpPr>
        <p:grpSpPr bwMode="auto">
          <a:xfrm>
            <a:off x="1050925" y="4194175"/>
            <a:ext cx="323850" cy="566738"/>
            <a:chOff x="2735796" y="4437112"/>
            <a:chExt cx="648072" cy="1131385"/>
          </a:xfrm>
        </p:grpSpPr>
        <p:sp>
          <p:nvSpPr>
            <p:cNvPr id="4125" name="Pfeil nach unten 16"/>
            <p:cNvSpPr>
              <a:spLocks noChangeArrowheads="1"/>
            </p:cNvSpPr>
            <p:nvPr/>
          </p:nvSpPr>
          <p:spPr bwMode="auto">
            <a:xfrm flipV="1">
              <a:off x="2817516" y="4437112"/>
              <a:ext cx="484632" cy="406869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4126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35796" y="4756303"/>
              <a:ext cx="648072" cy="812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106" name="Gruppieren 7"/>
          <p:cNvGrpSpPr>
            <a:grpSpLocks/>
          </p:cNvGrpSpPr>
          <p:nvPr/>
        </p:nvGrpSpPr>
        <p:grpSpPr bwMode="auto">
          <a:xfrm>
            <a:off x="1265238" y="4941888"/>
            <a:ext cx="371475" cy="592137"/>
            <a:chOff x="4842495" y="2979648"/>
            <a:chExt cx="665609" cy="1059066"/>
          </a:xfrm>
        </p:grpSpPr>
        <p:sp>
          <p:nvSpPr>
            <p:cNvPr id="4123" name="Pfeil nach unten 6"/>
            <p:cNvSpPr>
              <a:spLocks noChangeArrowheads="1"/>
            </p:cNvSpPr>
            <p:nvPr/>
          </p:nvSpPr>
          <p:spPr bwMode="auto">
            <a:xfrm flipV="1">
              <a:off x="4940776" y="2979648"/>
              <a:ext cx="484632" cy="449352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4124" name="Picture 6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2495" y="3314375"/>
              <a:ext cx="665609" cy="7243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107" name="Gruppieren 12"/>
          <p:cNvGrpSpPr>
            <a:grpSpLocks/>
          </p:cNvGrpSpPr>
          <p:nvPr/>
        </p:nvGrpSpPr>
        <p:grpSpPr bwMode="auto">
          <a:xfrm>
            <a:off x="1187450" y="2578100"/>
            <a:ext cx="379413" cy="635000"/>
            <a:chOff x="1259632" y="2507052"/>
            <a:chExt cx="449687" cy="751806"/>
          </a:xfrm>
        </p:grpSpPr>
        <p:sp>
          <p:nvSpPr>
            <p:cNvPr id="4121" name="Pfeil nach unten 17"/>
            <p:cNvSpPr>
              <a:spLocks noChangeArrowheads="1"/>
            </p:cNvSpPr>
            <p:nvPr/>
          </p:nvSpPr>
          <p:spPr bwMode="auto">
            <a:xfrm>
              <a:off x="1336056" y="3023983"/>
              <a:ext cx="268003" cy="234875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4122" name="Picture 7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9632" y="2507052"/>
              <a:ext cx="449687" cy="558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9" name="Abgerundete rechteckige Legende 18"/>
          <p:cNvSpPr/>
          <p:nvPr/>
        </p:nvSpPr>
        <p:spPr>
          <a:xfrm>
            <a:off x="2790825" y="4618038"/>
            <a:ext cx="1728788" cy="635000"/>
          </a:xfrm>
          <a:prstGeom prst="wedgeRoundRectCallout">
            <a:avLst>
              <a:gd name="adj1" fmla="val -72285"/>
              <a:gd name="adj2" fmla="val 1773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/>
            <a:r>
              <a:rPr lang="de-DE" b="1" dirty="0">
                <a:solidFill>
                  <a:schemeClr val="bg1"/>
                </a:solidFill>
              </a:rPr>
              <a:t>Gebäude </a:t>
            </a:r>
            <a:r>
              <a:rPr lang="de-DE" dirty="0">
                <a:solidFill>
                  <a:schemeClr val="bg1"/>
                </a:solidFill>
              </a:rPr>
              <a:t>mit</a:t>
            </a:r>
            <a:r>
              <a:rPr lang="de-DE" b="1" dirty="0">
                <a:solidFill>
                  <a:schemeClr val="bg1"/>
                </a:solidFill>
              </a:rPr>
              <a:t> Etagen</a:t>
            </a:r>
          </a:p>
        </p:txBody>
      </p:sp>
      <p:sp>
        <p:nvSpPr>
          <p:cNvPr id="20" name="Abgerundete rechteckige Legende 19"/>
          <p:cNvSpPr/>
          <p:nvPr/>
        </p:nvSpPr>
        <p:spPr>
          <a:xfrm>
            <a:off x="827088" y="3373438"/>
            <a:ext cx="1152525" cy="635000"/>
          </a:xfrm>
          <a:prstGeom prst="wedgeRoundRectCallout">
            <a:avLst>
              <a:gd name="adj1" fmla="val 73976"/>
              <a:gd name="adj2" fmla="val 126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/>
            <a:r>
              <a:rPr lang="de-DE" b="1" dirty="0">
                <a:solidFill>
                  <a:schemeClr val="bg1"/>
                </a:solidFill>
              </a:rPr>
              <a:t>Aufzug</a:t>
            </a:r>
          </a:p>
        </p:txBody>
      </p:sp>
      <p:sp>
        <p:nvSpPr>
          <p:cNvPr id="21" name="Abgerundete rechteckige Legende 20"/>
          <p:cNvSpPr/>
          <p:nvPr/>
        </p:nvSpPr>
        <p:spPr>
          <a:xfrm>
            <a:off x="1954213" y="2316163"/>
            <a:ext cx="1727200" cy="633412"/>
          </a:xfrm>
          <a:prstGeom prst="wedgeRoundRectCallout">
            <a:avLst>
              <a:gd name="adj1" fmla="val -72285"/>
              <a:gd name="adj2" fmla="val 1773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/>
            <a:r>
              <a:rPr lang="de-DE" b="1" dirty="0">
                <a:solidFill>
                  <a:schemeClr val="bg1"/>
                </a:solidFill>
              </a:rPr>
              <a:t>Person</a:t>
            </a:r>
            <a:r>
              <a:rPr lang="de-DE" dirty="0">
                <a:solidFill>
                  <a:schemeClr val="bg1"/>
                </a:solidFill>
              </a:rPr>
              <a:t> mit einem Ziel</a:t>
            </a:r>
          </a:p>
        </p:txBody>
      </p:sp>
      <p:grpSp>
        <p:nvGrpSpPr>
          <p:cNvPr id="4111" name="Gruppieren 13"/>
          <p:cNvGrpSpPr>
            <a:grpSpLocks/>
          </p:cNvGrpSpPr>
          <p:nvPr/>
        </p:nvGrpSpPr>
        <p:grpSpPr bwMode="auto">
          <a:xfrm>
            <a:off x="1573213" y="4219575"/>
            <a:ext cx="377825" cy="596900"/>
            <a:chOff x="3603077" y="4271780"/>
            <a:chExt cx="377107" cy="597384"/>
          </a:xfrm>
        </p:grpSpPr>
        <p:sp>
          <p:nvSpPr>
            <p:cNvPr id="4119" name="Pfeil nach unten 26"/>
            <p:cNvSpPr>
              <a:spLocks noChangeArrowheads="1"/>
            </p:cNvSpPr>
            <p:nvPr/>
          </p:nvSpPr>
          <p:spPr bwMode="auto">
            <a:xfrm>
              <a:off x="3680982" y="4670978"/>
              <a:ext cx="226139" cy="198186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4120" name="Picture 8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03077" y="4271780"/>
              <a:ext cx="377107" cy="4383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4112" name="Picture 10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4413" y="2544763"/>
            <a:ext cx="755650" cy="769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13" name="Picture 11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9813" y="4092575"/>
            <a:ext cx="717550" cy="76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114" name="Gewinkelte Verbindung 23"/>
          <p:cNvCxnSpPr>
            <a:cxnSpLocks noChangeShapeType="1"/>
          </p:cNvCxnSpPr>
          <p:nvPr/>
        </p:nvCxnSpPr>
        <p:spPr bwMode="auto">
          <a:xfrm flipV="1">
            <a:off x="2833688" y="2781300"/>
            <a:ext cx="1990725" cy="762000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15" name="Gewinkelte Verbindung 38"/>
          <p:cNvCxnSpPr>
            <a:cxnSpLocks noChangeShapeType="1"/>
          </p:cNvCxnSpPr>
          <p:nvPr/>
        </p:nvCxnSpPr>
        <p:spPr bwMode="auto">
          <a:xfrm>
            <a:off x="2835275" y="3765550"/>
            <a:ext cx="1989138" cy="744538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1" name="Abgerundete rechteckige Legende 40"/>
          <p:cNvSpPr/>
          <p:nvPr/>
        </p:nvSpPr>
        <p:spPr>
          <a:xfrm>
            <a:off x="6156175" y="2133600"/>
            <a:ext cx="2880321" cy="868363"/>
          </a:xfrm>
          <a:prstGeom prst="wedgeRoundRectCallout">
            <a:avLst>
              <a:gd name="adj1" fmla="val -71587"/>
              <a:gd name="adj2" fmla="val 34283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 dirty="0" smtClean="0">
                <a:solidFill>
                  <a:schemeClr val="bg1"/>
                </a:solidFill>
              </a:rPr>
              <a:t>Aufzugstrategie</a:t>
            </a:r>
            <a:r>
              <a:rPr lang="de-DE" dirty="0" smtClean="0">
                <a:solidFill>
                  <a:schemeClr val="bg1"/>
                </a:solidFill>
              </a:rPr>
              <a:t> legt Abarbeitungsreihenfolge</a:t>
            </a:r>
            <a:br>
              <a:rPr lang="de-DE" dirty="0" smtClean="0">
                <a:solidFill>
                  <a:schemeClr val="bg1"/>
                </a:solidFill>
              </a:rPr>
            </a:br>
            <a:r>
              <a:rPr lang="de-DE" dirty="0" smtClean="0">
                <a:solidFill>
                  <a:schemeClr val="bg1"/>
                </a:solidFill>
              </a:rPr>
              <a:t>fest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42" name="Abgerundete rechteckige Legende 41"/>
          <p:cNvSpPr/>
          <p:nvPr/>
        </p:nvSpPr>
        <p:spPr>
          <a:xfrm>
            <a:off x="5688632" y="4232979"/>
            <a:ext cx="3347864" cy="868362"/>
          </a:xfrm>
          <a:prstGeom prst="wedgeRoundRectCallout">
            <a:avLst>
              <a:gd name="adj1" fmla="val -53838"/>
              <a:gd name="adj2" fmla="val -1964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/>
            <a:r>
              <a:rPr lang="de-DE" b="1" dirty="0" smtClean="0">
                <a:solidFill>
                  <a:schemeClr val="bg1"/>
                </a:solidFill>
              </a:rPr>
              <a:t>Metriken/Optimierungsziele</a:t>
            </a:r>
            <a:r>
              <a:rPr lang="de-DE" b="1" dirty="0">
                <a:solidFill>
                  <a:schemeClr val="bg1"/>
                </a:solidFill>
              </a:rPr>
              <a:t>: Energie, Wartezeit, …</a:t>
            </a:r>
          </a:p>
        </p:txBody>
      </p:sp>
      <p:sp>
        <p:nvSpPr>
          <p:cNvPr id="4118" name="Gleichschenkliges Dreieck 1"/>
          <p:cNvSpPr>
            <a:spLocks noChangeArrowheads="1"/>
          </p:cNvSpPr>
          <p:nvPr/>
        </p:nvSpPr>
        <p:spPr bwMode="auto">
          <a:xfrm>
            <a:off x="206375" y="1484313"/>
            <a:ext cx="2493963" cy="360362"/>
          </a:xfrm>
          <a:prstGeom prst="triangle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2636119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41" grpId="0" animBg="1"/>
      <p:bldP spid="42" grpId="0" animBg="1"/>
    </p:bldLst>
  </p:timing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1"/>
          <p:cNvSpPr>
            <a:spLocks noGrp="1" noChangeArrowheads="1"/>
          </p:cNvSpPr>
          <p:nvPr>
            <p:ph type="title"/>
          </p:nvPr>
        </p:nvSpPr>
        <p:spPr>
          <a:xfrm>
            <a:off x="358775" y="488950"/>
            <a:ext cx="6877050" cy="838200"/>
          </a:xfrm>
        </p:spPr>
        <p:txBody>
          <a:bodyPr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de-DE" altLang="de-DE" smtClean="0"/>
              <a:t>Beispielcode: Analog/Digital-Wandler</a:t>
            </a:r>
            <a:endParaRPr lang="de-DE" altLang="de-DE" dirty="0" smtClean="0"/>
          </a:p>
        </p:txBody>
      </p:sp>
      <p:sp>
        <p:nvSpPr>
          <p:cNvPr id="11267" name="Rectangle 2"/>
          <p:cNvSpPr>
            <a:spLocks noGrp="1" noChangeArrowheads="1"/>
          </p:cNvSpPr>
          <p:nvPr>
            <p:ph idx="1"/>
          </p:nvPr>
        </p:nvSpPr>
        <p:spPr>
          <a:xfrm>
            <a:off x="250825" y="1484313"/>
            <a:ext cx="8640763" cy="4968875"/>
          </a:xfrm>
        </p:spPr>
        <p:txBody>
          <a:bodyPr/>
          <a:lstStyle/>
          <a:p>
            <a:pPr marL="179388" lvl="1" indent="0"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de-DE" altLang="de-DE" b="1" dirty="0" smtClean="0"/>
              <a:t>8 Bit </a:t>
            </a:r>
            <a:r>
              <a:rPr lang="de-DE" altLang="de-DE" dirty="0" smtClean="0"/>
              <a:t>oder </a:t>
            </a:r>
            <a:r>
              <a:rPr lang="de-DE" altLang="de-DE" b="1" dirty="0" smtClean="0"/>
              <a:t>10 Bit </a:t>
            </a:r>
            <a:r>
              <a:rPr lang="de-DE" altLang="de-DE" dirty="0" smtClean="0"/>
              <a:t>Genauigkeit (wir verwenden 8 Bit)</a:t>
            </a:r>
          </a:p>
          <a:p>
            <a:pPr marL="179388" lvl="1" indent="0"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de-DE" altLang="de-DE" b="1" dirty="0" smtClean="0"/>
              <a:t>Wandlungsmodi (z.B. mehrere Eingänge sequentiell wandeln)</a:t>
            </a:r>
          </a:p>
          <a:p>
            <a:pPr marL="536575" lvl="2" indent="-185738">
              <a:buFont typeface="Wingdings" charset="2"/>
              <a:buChar char="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de-DE" altLang="de-DE" dirty="0" smtClean="0"/>
              <a:t>Wir verwenden </a:t>
            </a:r>
            <a:r>
              <a:rPr lang="de-DE" altLang="de-DE" b="1" dirty="0" err="1" smtClean="0"/>
              <a:t>Stop</a:t>
            </a:r>
            <a:r>
              <a:rPr lang="de-DE" altLang="de-DE" b="1" dirty="0" smtClean="0"/>
              <a:t> Mode</a:t>
            </a:r>
            <a:r>
              <a:rPr lang="de-DE" altLang="de-DE" dirty="0" smtClean="0"/>
              <a:t>: ein Kanal wird einmal pro Startsignal gewandelt</a:t>
            </a:r>
          </a:p>
          <a:p>
            <a:pPr marL="536575" lvl="2" indent="-185738">
              <a:buFont typeface="Wingdings" charset="2"/>
              <a:buChar char="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de-DE" altLang="de-DE" dirty="0" smtClean="0"/>
              <a:t>Start- und </a:t>
            </a:r>
            <a:r>
              <a:rPr lang="de-DE" altLang="de-DE" dirty="0" err="1" smtClean="0"/>
              <a:t>Endkanal</a:t>
            </a:r>
            <a:r>
              <a:rPr lang="de-DE" altLang="de-DE" dirty="0" smtClean="0"/>
              <a:t> erhalten bei jeder Wandlung einen identischen Wert</a:t>
            </a:r>
          </a:p>
        </p:txBody>
      </p:sp>
      <p:sp>
        <p:nvSpPr>
          <p:cNvPr id="2" name="Rechteck 1"/>
          <p:cNvSpPr/>
          <p:nvPr/>
        </p:nvSpPr>
        <p:spPr>
          <a:xfrm>
            <a:off x="250824" y="2852936"/>
            <a:ext cx="8640763" cy="36129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eaLnBrk="1" hangingPunct="1"/>
            <a:r>
              <a:rPr lang="de-DE" altLang="de-DE" sz="1600" b="1" dirty="0" err="1">
                <a:solidFill>
                  <a:srgbClr val="000000"/>
                </a:solidFill>
                <a:latin typeface="Courier New" pitchFamily="49" charset="0"/>
              </a:rPr>
              <a:t>unsigned</a:t>
            </a:r>
            <a:r>
              <a:rPr lang="de-DE" altLang="de-DE" sz="1600" b="1" dirty="0">
                <a:solidFill>
                  <a:srgbClr val="000000"/>
                </a:solidFill>
                <a:latin typeface="Courier New" pitchFamily="49" charset="0"/>
              </a:rPr>
              <a:t> </a:t>
            </a:r>
            <a:r>
              <a:rPr lang="de-DE" altLang="de-DE" sz="1600" b="1" dirty="0" err="1">
                <a:solidFill>
                  <a:srgbClr val="000000"/>
                </a:solidFill>
                <a:latin typeface="Courier New" pitchFamily="49" charset="0"/>
              </a:rPr>
              <a:t>char</a:t>
            </a:r>
            <a:r>
              <a:rPr lang="de-DE" altLang="de-DE" sz="1600" b="1" dirty="0">
                <a:solidFill>
                  <a:srgbClr val="000000"/>
                </a:solidFill>
                <a:latin typeface="Courier New" pitchFamily="49" charset="0"/>
              </a:rPr>
              <a:t> </a:t>
            </a:r>
            <a:r>
              <a:rPr lang="de-DE" altLang="de-DE" sz="1600" b="1" dirty="0" err="1">
                <a:solidFill>
                  <a:srgbClr val="000000"/>
                </a:solidFill>
                <a:latin typeface="Courier New" pitchFamily="49" charset="0"/>
              </a:rPr>
              <a:t>result</a:t>
            </a:r>
            <a:r>
              <a:rPr lang="de-DE" altLang="de-DE" sz="1600" b="1" dirty="0">
                <a:solidFill>
                  <a:srgbClr val="000000"/>
                </a:solidFill>
                <a:latin typeface="Courier New" pitchFamily="49" charset="0"/>
              </a:rPr>
              <a:t>;</a:t>
            </a:r>
          </a:p>
          <a:p>
            <a:pPr algn="l" eaLnBrk="1" hangingPunct="1"/>
            <a:r>
              <a:rPr lang="de-DE" altLang="de-DE" sz="1600" b="1" dirty="0">
                <a:solidFill>
                  <a:srgbClr val="000000"/>
                </a:solidFill>
                <a:latin typeface="Courier New" pitchFamily="49" charset="0"/>
              </a:rPr>
              <a:t/>
            </a:r>
            <a:br>
              <a:rPr lang="de-DE" altLang="de-DE" sz="1600" b="1" dirty="0">
                <a:solidFill>
                  <a:srgbClr val="000000"/>
                </a:solidFill>
                <a:latin typeface="Courier New" pitchFamily="49" charset="0"/>
              </a:rPr>
            </a:br>
            <a:r>
              <a:rPr lang="de-DE" altLang="de-DE" sz="1600" b="1" dirty="0">
                <a:solidFill>
                  <a:srgbClr val="000000"/>
                </a:solidFill>
                <a:latin typeface="Courier New" pitchFamily="49" charset="0"/>
              </a:rPr>
              <a:t>// Initialisierung des AD-Wandlers</a:t>
            </a:r>
          </a:p>
          <a:p>
            <a:pPr algn="l" eaLnBrk="1" hangingPunct="1"/>
            <a:r>
              <a:rPr lang="de-DE" altLang="de-DE" sz="1600" b="1" dirty="0">
                <a:solidFill>
                  <a:srgbClr val="000000"/>
                </a:solidFill>
                <a:latin typeface="Courier New" pitchFamily="49" charset="0"/>
              </a:rPr>
              <a:t>ADCS_MD   = 3;		// ADC </a:t>
            </a:r>
            <a:r>
              <a:rPr lang="de-DE" altLang="de-DE" sz="1600" b="1" dirty="0" err="1">
                <a:solidFill>
                  <a:srgbClr val="000000"/>
                </a:solidFill>
                <a:latin typeface="Courier New" pitchFamily="49" charset="0"/>
              </a:rPr>
              <a:t>Stop</a:t>
            </a:r>
            <a:r>
              <a:rPr lang="de-DE" altLang="de-DE" sz="1600" b="1" dirty="0">
                <a:solidFill>
                  <a:srgbClr val="000000"/>
                </a:solidFill>
                <a:latin typeface="Courier New" pitchFamily="49" charset="0"/>
              </a:rPr>
              <a:t> Modus</a:t>
            </a:r>
          </a:p>
          <a:p>
            <a:pPr algn="l" eaLnBrk="1" hangingPunct="1"/>
            <a:r>
              <a:rPr lang="de-DE" altLang="de-DE" sz="1600" b="1" dirty="0">
                <a:solidFill>
                  <a:srgbClr val="000000"/>
                </a:solidFill>
                <a:latin typeface="Courier New" pitchFamily="49" charset="0"/>
              </a:rPr>
              <a:t>ADCS_S10  = 1;		// 8 Bit Genauigkeit</a:t>
            </a:r>
          </a:p>
          <a:p>
            <a:pPr algn="l" eaLnBrk="1" hangingPunct="1"/>
            <a:r>
              <a:rPr lang="de-DE" altLang="de-DE" sz="1600" b="1" dirty="0">
                <a:solidFill>
                  <a:srgbClr val="000000"/>
                </a:solidFill>
                <a:latin typeface="Courier New" pitchFamily="49" charset="0"/>
              </a:rPr>
              <a:t>ADER0_ADE2 = 1;	// Analoge Eingänge aktivieren: AN2 + AN3</a:t>
            </a:r>
          </a:p>
          <a:p>
            <a:pPr algn="l" eaLnBrk="1" hangingPunct="1"/>
            <a:r>
              <a:rPr lang="de-DE" altLang="de-DE" sz="1600" b="1" dirty="0">
                <a:solidFill>
                  <a:srgbClr val="000000"/>
                </a:solidFill>
                <a:latin typeface="Courier New" pitchFamily="49" charset="0"/>
              </a:rPr>
              <a:t>ADER0_ADE3 = 1;	//  (ADER0: Eingänge AN0 bis AN7)</a:t>
            </a:r>
          </a:p>
          <a:p>
            <a:pPr algn="l" eaLnBrk="1" hangingPunct="1"/>
            <a:r>
              <a:rPr lang="de-DE" altLang="de-DE" sz="1600" b="1" dirty="0">
                <a:solidFill>
                  <a:srgbClr val="000000"/>
                </a:solidFill>
                <a:latin typeface="Courier New" pitchFamily="49" charset="0"/>
              </a:rPr>
              <a:t/>
            </a:r>
            <a:br>
              <a:rPr lang="de-DE" altLang="de-DE" sz="1600" b="1" dirty="0">
                <a:solidFill>
                  <a:srgbClr val="000000"/>
                </a:solidFill>
                <a:latin typeface="Courier New" pitchFamily="49" charset="0"/>
              </a:rPr>
            </a:br>
            <a:r>
              <a:rPr lang="de-DE" altLang="de-DE" sz="1600" b="1" dirty="0">
                <a:solidFill>
                  <a:srgbClr val="000000"/>
                </a:solidFill>
                <a:latin typeface="Courier New" pitchFamily="49" charset="0"/>
              </a:rPr>
              <a:t>// A/D-Wandlung durchführen</a:t>
            </a:r>
          </a:p>
          <a:p>
            <a:pPr algn="l" eaLnBrk="1" hangingPunct="1"/>
            <a:r>
              <a:rPr lang="de-DE" altLang="de-DE" sz="1600" b="1" dirty="0">
                <a:solidFill>
                  <a:srgbClr val="000000"/>
                </a:solidFill>
                <a:latin typeface="Courier New" pitchFamily="49" charset="0"/>
              </a:rPr>
              <a:t>ADSR = 0x6C00 + (3 &lt;&lt; 5) + 3;	      // Start- und End-Kanal 3</a:t>
            </a:r>
          </a:p>
          <a:p>
            <a:pPr algn="l" eaLnBrk="1" hangingPunct="1"/>
            <a:endParaRPr lang="de-DE" altLang="de-DE" sz="1600" b="1" dirty="0">
              <a:solidFill>
                <a:srgbClr val="000000"/>
              </a:solidFill>
              <a:latin typeface="Courier New" pitchFamily="49" charset="0"/>
            </a:endParaRPr>
          </a:p>
          <a:p>
            <a:pPr algn="l" eaLnBrk="1" hangingPunct="1"/>
            <a:r>
              <a:rPr lang="de-DE" altLang="de-DE" sz="1600" b="1" dirty="0">
                <a:solidFill>
                  <a:srgbClr val="000000"/>
                </a:solidFill>
                <a:latin typeface="Courier New" pitchFamily="49" charset="0"/>
              </a:rPr>
              <a:t>ADCS_STRT = 1;				// A/D-Wandler starten</a:t>
            </a:r>
          </a:p>
          <a:p>
            <a:pPr algn="l" eaLnBrk="1" hangingPunct="1"/>
            <a:r>
              <a:rPr lang="de-DE" altLang="de-DE" sz="1600" b="1" dirty="0" err="1">
                <a:solidFill>
                  <a:srgbClr val="000000"/>
                </a:solidFill>
                <a:latin typeface="Courier New" pitchFamily="49" charset="0"/>
              </a:rPr>
              <a:t>while</a:t>
            </a:r>
            <a:r>
              <a:rPr lang="de-DE" altLang="de-DE" sz="1600" b="1" dirty="0">
                <a:solidFill>
                  <a:srgbClr val="000000"/>
                </a:solidFill>
                <a:latin typeface="Courier New" pitchFamily="49" charset="0"/>
              </a:rPr>
              <a:t> (ADCS_INT == 0) { }	// Warten bis A/D-Wandlung beendet</a:t>
            </a:r>
          </a:p>
          <a:p>
            <a:pPr algn="l" eaLnBrk="1" hangingPunct="1"/>
            <a:r>
              <a:rPr lang="de-DE" altLang="de-DE" sz="1600" b="1" dirty="0" err="1">
                <a:solidFill>
                  <a:srgbClr val="000000"/>
                </a:solidFill>
                <a:latin typeface="Courier New" pitchFamily="49" charset="0"/>
              </a:rPr>
              <a:t>result</a:t>
            </a:r>
            <a:r>
              <a:rPr lang="de-DE" altLang="de-DE" sz="1600" b="1" dirty="0">
                <a:solidFill>
                  <a:srgbClr val="000000"/>
                </a:solidFill>
                <a:latin typeface="Courier New" pitchFamily="49" charset="0"/>
              </a:rPr>
              <a:t> = ADCRL;			// Ergebnis speichern</a:t>
            </a:r>
          </a:p>
          <a:p>
            <a:pPr algn="l" eaLnBrk="1" hangingPunct="1"/>
            <a:r>
              <a:rPr lang="de-DE" altLang="de-DE" sz="1600" b="1" dirty="0">
                <a:solidFill>
                  <a:srgbClr val="000000"/>
                </a:solidFill>
                <a:latin typeface="Courier New" pitchFamily="49" charset="0"/>
              </a:rPr>
              <a:t>ADCS_INT = 0;				// Bit auf 0 für nächste Wandlung</a:t>
            </a:r>
          </a:p>
        </p:txBody>
      </p:sp>
    </p:spTree>
    <p:extLst>
      <p:ext uri="{BB962C8B-B14F-4D97-AF65-F5344CB8AC3E}">
        <p14:creationId xmlns:p14="http://schemas.microsoft.com/office/powerpoint/2010/main" val="257195016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Technische</a:t>
            </a:r>
            <a:r>
              <a:rPr lang="en-US" dirty="0" smtClean="0"/>
              <a:t> </a:t>
            </a:r>
            <a:r>
              <a:rPr lang="en-US" dirty="0" err="1" smtClean="0"/>
              <a:t>Anmerkungen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1001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Projektvorlagen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mtClean="0"/>
              <a:t>Die </a:t>
            </a:r>
            <a:r>
              <a:rPr lang="en-US" b="1"/>
              <a:t>Projektvorlagen </a:t>
            </a:r>
            <a:r>
              <a:rPr lang="en-US" smtClean="0"/>
              <a:t>enthalten </a:t>
            </a:r>
            <a:r>
              <a:rPr lang="en-US"/>
              <a:t>Code, der euch beim Starten hilft</a:t>
            </a:r>
            <a:r>
              <a:rPr lang="en-US" smtClean="0"/>
              <a:t>.</a:t>
            </a:r>
          </a:p>
          <a:p>
            <a:pPr marL="514350" lvl="1" indent="-342900"/>
            <a:r>
              <a:rPr lang="en-US" smtClean="0"/>
              <a:t>Pfad: </a:t>
            </a:r>
            <a:r>
              <a:rPr lang="en-US" i="1"/>
              <a:t>~/CPPP/Repos/tud-cppp/exercises/projects/day5</a:t>
            </a:r>
            <a:endParaRPr lang="en-US" i="1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mtClean="0"/>
              <a:t>Einfach außerhalb des Repos (bspw. in ~/CPPP/Workspace) ablegen und loslegen.</a:t>
            </a:r>
          </a:p>
        </p:txBody>
      </p:sp>
    </p:spTree>
    <p:extLst>
      <p:ext uri="{BB962C8B-B14F-4D97-AF65-F5344CB8AC3E}">
        <p14:creationId xmlns:p14="http://schemas.microsoft.com/office/powerpoint/2010/main" val="3487634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Anschluss des Boards an die Virtuelle Maschine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mtClean="0"/>
              <a:t>Im </a:t>
            </a:r>
            <a:r>
              <a:rPr lang="en-US" b="1"/>
              <a:t>Host-System </a:t>
            </a:r>
            <a:r>
              <a:rPr lang="en-US"/>
              <a:t>wird eine USB-zu-Seriell-Schnittstelle erstellt</a:t>
            </a:r>
          </a:p>
          <a:p>
            <a:pPr marL="692150" lvl="1" indent="-342900"/>
            <a:r>
              <a:rPr lang="en-US"/>
              <a:t>Windows: Im Geräte-Manager prüfen, welcher Ports erscheint, wenn das Board angesteckt wird (bspw. </a:t>
            </a:r>
            <a:r>
              <a:rPr lang="en-US" smtClean="0"/>
              <a:t>USB Serial Port -&gt; </a:t>
            </a:r>
            <a:r>
              <a:rPr lang="en-US" sz="2000" smtClean="0">
                <a:latin typeface="Consolas" panose="020B0609020204030204" pitchFamily="49" charset="0"/>
                <a:cs typeface="Consolas" panose="020B0609020204030204" pitchFamily="49" charset="0"/>
              </a:rPr>
              <a:t>COM4</a:t>
            </a:r>
            <a:r>
              <a:rPr lang="en-US"/>
              <a:t>)</a:t>
            </a:r>
          </a:p>
          <a:p>
            <a:pPr marL="692150" lvl="1" indent="-342900"/>
            <a:r>
              <a:rPr lang="en-US"/>
              <a:t>Linux: Nach 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/dev/ttyUSB0 </a:t>
            </a:r>
            <a:r>
              <a:rPr lang="en-US"/>
              <a:t>(o.ä.) Ausschau halten</a:t>
            </a:r>
            <a:r>
              <a:rPr lang="en-US" smtClean="0"/>
              <a:t>.</a:t>
            </a:r>
          </a:p>
          <a:p>
            <a:pPr marL="692150" lvl="1" indent="-342900"/>
            <a:r>
              <a:rPr lang="en-US" smtClean="0"/>
              <a:t>Mac: Nach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/dev/ttyp.usbserial-[SERIENNR]</a:t>
            </a:r>
            <a:r>
              <a:rPr lang="en-US" smtClean="0"/>
              <a:t> suchen</a:t>
            </a:r>
            <a:endParaRPr lang="en-US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/>
              <a:t>In der </a:t>
            </a:r>
            <a:r>
              <a:rPr lang="en-US" b="1"/>
              <a:t>Konfiguration der VM </a:t>
            </a:r>
            <a:r>
              <a:rPr lang="en-US"/>
              <a:t>("Ändern…", vor dem Start!) wird z.B.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COM4</a:t>
            </a:r>
            <a:r>
              <a:rPr lang="en-US">
                <a:cs typeface="Consolas" panose="020B0609020204030204" pitchFamily="49" charset="0"/>
              </a:rPr>
              <a:t> bzw.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/dev/ttyUSB0 </a:t>
            </a:r>
            <a:r>
              <a:rPr lang="en-US"/>
              <a:t>des Hosts auf den ersten COM-Port des Guest gelegt ("Host-Schnitstelle")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b="1"/>
              <a:t>In der VM</a:t>
            </a:r>
            <a:r>
              <a:rPr lang="en-US"/>
              <a:t> ist dieser serielle Port als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/dev/ttyS0</a:t>
            </a:r>
            <a:r>
              <a:rPr lang="en-US"/>
              <a:t> </a:t>
            </a:r>
            <a:r>
              <a:rPr lang="en-US" smtClean="0"/>
              <a:t>verfügbar (in VM-Konfiguration als COM1 bezeichnet)</a:t>
            </a:r>
            <a:endParaRPr lang="en-US"/>
          </a:p>
          <a:p>
            <a:pPr marL="692150" lvl="1" indent="-342900"/>
            <a:r>
              <a:rPr lang="en-US"/>
              <a:t>Die Makefiles sind so aufgebaut, dass dann alles automatisch ablaufen sollte</a:t>
            </a:r>
            <a:r>
              <a:rPr lang="en-US" smtClean="0"/>
              <a:t>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462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1"/>
          <p:cNvSpPr>
            <a:spLocks noGrp="1" noChangeArrowheads="1"/>
          </p:cNvSpPr>
          <p:nvPr>
            <p:ph type="title"/>
          </p:nvPr>
        </p:nvSpPr>
        <p:spPr>
          <a:xfrm>
            <a:off x="358775" y="488950"/>
            <a:ext cx="6877050" cy="838200"/>
          </a:xfrm>
        </p:spPr>
        <p:txBody>
          <a:bodyPr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de-DE" altLang="de-DE" dirty="0" smtClean="0"/>
              <a:t>Viel Spaß!</a:t>
            </a: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3838" y="1700808"/>
            <a:ext cx="5541987" cy="45469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" name="Rechteck 1"/>
          <p:cNvSpPr/>
          <p:nvPr/>
        </p:nvSpPr>
        <p:spPr>
          <a:xfrm>
            <a:off x="539552" y="6247768"/>
            <a:ext cx="8406680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smtClean="0">
                <a:solidFill>
                  <a:schemeClr val="bg1">
                    <a:lumMod val="50000"/>
                  </a:schemeClr>
                </a:solidFill>
              </a:rPr>
              <a:t>Quelle:Real-Time Systems Lab</a:t>
            </a:r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067070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Lizenz</a:t>
            </a:r>
            <a:endParaRPr lang="en-US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>
          <a:xfrm>
            <a:off x="250825" y="1484313"/>
            <a:ext cx="8665593" cy="4968875"/>
          </a:xfrm>
        </p:spPr>
        <p:txBody>
          <a:bodyPr/>
          <a:lstStyle/>
          <a:p>
            <a:r>
              <a:rPr lang="en-US"/>
              <a:t>Dieser Foliensatz ist lizenziert unter </a:t>
            </a:r>
            <a:endParaRPr lang="en-US" smtClean="0"/>
          </a:p>
          <a:p>
            <a:endParaRPr lang="en-US" smtClean="0"/>
          </a:p>
          <a:p>
            <a:pPr marL="342900" indent="-342900">
              <a:buFontTx/>
              <a:buChar char="-"/>
            </a:pPr>
            <a:r>
              <a:rPr lang="en-US" smtClean="0"/>
              <a:t>Creative </a:t>
            </a:r>
            <a:r>
              <a:rPr lang="en-US"/>
              <a:t>Commons </a:t>
            </a:r>
            <a:r>
              <a:rPr lang="en-US" smtClean="0"/>
              <a:t>"Attribution-NonCommercial </a:t>
            </a:r>
            <a:r>
              <a:rPr lang="en-US"/>
              <a:t>4.0 </a:t>
            </a:r>
            <a:r>
              <a:rPr lang="en-US" smtClean="0"/>
              <a:t>International"</a:t>
            </a:r>
          </a:p>
          <a:p>
            <a:pPr marL="342900" indent="-342900">
              <a:buFontTx/>
              <a:buChar char="-"/>
            </a:pPr>
            <a:endParaRPr lang="en-US" smtClean="0"/>
          </a:p>
          <a:p>
            <a:pPr marL="342900" indent="-342900">
              <a:buFontTx/>
              <a:buChar char="-"/>
            </a:pPr>
            <a:r>
              <a:rPr lang="en-US" smtClean="0"/>
              <a:t>siehe </a:t>
            </a:r>
            <a:r>
              <a:rPr lang="en-US">
                <a:hlinkClick r:id="rId2"/>
              </a:rPr>
              <a:t>https://</a:t>
            </a:r>
            <a:r>
              <a:rPr lang="en-US" smtClean="0">
                <a:hlinkClick r:id="rId2"/>
              </a:rPr>
              <a:t>creativecommons.org/licenses/by-nc/4.0/legalcode</a:t>
            </a:r>
            <a:r>
              <a:rPr lang="en-US" smtClean="0"/>
              <a:t> </a:t>
            </a:r>
            <a:endParaRPr lang="en-US"/>
          </a:p>
        </p:txBody>
      </p:sp>
      <p:pic>
        <p:nvPicPr>
          <p:cNvPr id="3" name="Picture 2" descr="http://mirrors.creativecommons.org/presskit/buttons/88x31/png/by-n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7650" y="5085184"/>
            <a:ext cx="3498768" cy="1224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0980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Zum Weiterlesen</a:t>
            </a:r>
            <a:endParaRPr lang="en-US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C++ Rvalue References </a:t>
            </a:r>
            <a:r>
              <a:rPr lang="en-US" smtClean="0"/>
              <a:t>Explained</a:t>
            </a:r>
          </a:p>
          <a:p>
            <a:pPr lvl="1"/>
            <a:r>
              <a:rPr lang="en-US" smtClean="0"/>
              <a:t>Seit C++11 unterstützt C++ die sogenannte Move-Semantik, die z.B. beim Zuweisen von Objekten einen Speicher-/Laufzeit-effizienten Transfer von Objekten ermöglicht</a:t>
            </a:r>
          </a:p>
          <a:p>
            <a:pPr lvl="1"/>
            <a:r>
              <a:rPr lang="en-US"/>
              <a:t>Siehe </a:t>
            </a:r>
            <a:r>
              <a:rPr lang="en-US">
                <a:hlinkClick r:id="rId2"/>
              </a:rPr>
              <a:t>http://</a:t>
            </a:r>
            <a:r>
              <a:rPr lang="en-US" smtClean="0">
                <a:hlinkClick r:id="rId2"/>
              </a:rPr>
              <a:t>thbecker.net/articles/rvalue_references/section_01.html</a:t>
            </a:r>
            <a:r>
              <a:rPr lang="en-US" smtClean="0"/>
              <a:t>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573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Bildnachweis und Credits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smtClean="0"/>
              <a:t>Titelbild "Organisatorisches" (Papierstapel)</a:t>
            </a:r>
            <a:r>
              <a:rPr lang="en-US" smtClean="0"/>
              <a:t>: </a:t>
            </a:r>
            <a:r>
              <a:rPr lang="en-US" smtClean="0"/>
              <a:t>CC BY-SA 3.0, by Jonathan </a:t>
            </a:r>
            <a:r>
              <a:rPr lang="en-US" smtClean="0"/>
              <a:t>Joseph Bondhus on Wiki Commons, URL: </a:t>
            </a:r>
            <a:r>
              <a:rPr lang="en-US" smtClean="0">
                <a:hlinkClick r:id="rId2"/>
              </a:rPr>
              <a:t>https://commons.wikimedia.org/wiki/Paper#/media/File:Stack_of_Copy_Paper.jpg</a:t>
            </a:r>
            <a:endParaRPr lang="en-US" smtClean="0"/>
          </a:p>
          <a:p>
            <a:r>
              <a:rPr lang="en-US" b="1" smtClean="0"/>
              <a:t>Lächelndes Fragezeichen</a:t>
            </a:r>
            <a:r>
              <a:rPr lang="en-US" smtClean="0"/>
              <a:t>: </a:t>
            </a:r>
            <a:r>
              <a:rPr lang="en-US" smtClean="0"/>
              <a:t>"attribution", by katieyunholmes</a:t>
            </a:r>
            <a:r>
              <a:rPr lang="en-US" smtClean="0"/>
              <a:t>: smiley face clip art animated, URL: </a:t>
            </a:r>
            <a:r>
              <a:rPr lang="en-US" smtClean="0">
                <a:hlinkClick r:id="rId3"/>
              </a:rPr>
              <a:t>http://cliparts.co/clipart/2613703</a:t>
            </a:r>
            <a:endParaRPr lang="en-US" smtClean="0"/>
          </a:p>
          <a:p>
            <a:r>
              <a:rPr lang="en-US" b="1" smtClean="0"/>
              <a:t>Fotos des Experimentierboards</a:t>
            </a:r>
            <a:r>
              <a:rPr lang="en-US" smtClean="0"/>
              <a:t>: CC BY-SA 3.0, Real-Time Systems Lab</a:t>
            </a:r>
          </a:p>
        </p:txBody>
      </p:sp>
    </p:spTree>
    <p:extLst>
      <p:ext uri="{BB962C8B-B14F-4D97-AF65-F5344CB8AC3E}">
        <p14:creationId xmlns:p14="http://schemas.microsoft.com/office/powerpoint/2010/main" val="3153371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Credits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/>
              <a:t>Code-Highlighting</a:t>
            </a:r>
            <a:r>
              <a:rPr lang="en-US"/>
              <a:t>: Danke an </a:t>
            </a:r>
            <a:r>
              <a:rPr lang="en-US">
                <a:hlinkClick r:id="rId2"/>
              </a:rPr>
              <a:t>https://tohtml.com/c/</a:t>
            </a:r>
            <a:r>
              <a:rPr lang="en-US"/>
              <a:t> </a:t>
            </a:r>
          </a:p>
          <a:p>
            <a:r>
              <a:rPr lang="en-US" b="1"/>
              <a:t>Online-Beispiele</a:t>
            </a:r>
            <a:r>
              <a:rPr lang="en-US"/>
              <a:t>: Danke an </a:t>
            </a:r>
            <a:r>
              <a:rPr lang="en-US">
                <a:hlinkClick r:id="rId3"/>
              </a:rPr>
              <a:t>http://cpp.sh/</a:t>
            </a:r>
            <a:r>
              <a:rPr lang="en-US"/>
              <a:t> 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933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Folien-Brutkasten </a:t>
            </a:r>
            <a:r>
              <a:rPr lang="en-US" smtClean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  <p:sp>
        <p:nvSpPr>
          <p:cNvPr id="5" name="Textplatzhalt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Natürlich nicht prüfungsrelevant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5888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smtClean="0"/>
              <a:t>Laufendes Beispiel:</a:t>
            </a:r>
            <a:br>
              <a:rPr lang="de-DE" altLang="de-DE" dirty="0" smtClean="0"/>
            </a:br>
            <a:r>
              <a:rPr lang="de-DE" altLang="de-DE" dirty="0" smtClean="0"/>
              <a:t>Klassendiagramm</a:t>
            </a:r>
          </a:p>
        </p:txBody>
      </p:sp>
      <p:grpSp>
        <p:nvGrpSpPr>
          <p:cNvPr id="122" name="Gruppieren 121"/>
          <p:cNvGrpSpPr/>
          <p:nvPr/>
        </p:nvGrpSpPr>
        <p:grpSpPr>
          <a:xfrm>
            <a:off x="738313" y="1711492"/>
            <a:ext cx="8226174" cy="2477041"/>
            <a:chOff x="293688" y="1556792"/>
            <a:chExt cx="8785756" cy="2645541"/>
          </a:xfrm>
        </p:grpSpPr>
        <p:grpSp>
          <p:nvGrpSpPr>
            <p:cNvPr id="97" name="Gruppieren 96"/>
            <p:cNvGrpSpPr/>
            <p:nvPr/>
          </p:nvGrpSpPr>
          <p:grpSpPr>
            <a:xfrm>
              <a:off x="1825626" y="1556792"/>
              <a:ext cx="1138238" cy="357188"/>
              <a:chOff x="1825626" y="1556792"/>
              <a:chExt cx="1138238" cy="357188"/>
            </a:xfrm>
          </p:grpSpPr>
          <p:sp>
            <p:nvSpPr>
              <p:cNvPr id="9" name="Rectangle 9"/>
              <p:cNvSpPr>
                <a:spLocks noChangeArrowheads="1"/>
              </p:cNvSpPr>
              <p:nvPr/>
            </p:nvSpPr>
            <p:spPr bwMode="auto">
              <a:xfrm>
                <a:off x="1825626" y="1556792"/>
                <a:ext cx="1138238" cy="3571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" name="Rectangle 10"/>
              <p:cNvSpPr>
                <a:spLocks noChangeArrowheads="1"/>
              </p:cNvSpPr>
              <p:nvPr/>
            </p:nvSpPr>
            <p:spPr bwMode="auto">
              <a:xfrm>
                <a:off x="1825626" y="1556792"/>
                <a:ext cx="1138238" cy="357188"/>
              </a:xfrm>
              <a:prstGeom prst="rect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" name="Rectangle 11"/>
              <p:cNvSpPr>
                <a:spLocks noChangeArrowheads="1"/>
              </p:cNvSpPr>
              <p:nvPr/>
            </p:nvSpPr>
            <p:spPr bwMode="auto">
              <a:xfrm>
                <a:off x="2141538" y="1671092"/>
                <a:ext cx="506413" cy="1539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Building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6" name="Gruppieren 5"/>
            <p:cNvGrpSpPr/>
            <p:nvPr/>
          </p:nvGrpSpPr>
          <p:grpSpPr>
            <a:xfrm>
              <a:off x="293688" y="2629942"/>
              <a:ext cx="1139825" cy="357188"/>
              <a:chOff x="293688" y="2629942"/>
              <a:chExt cx="1139825" cy="357188"/>
            </a:xfrm>
          </p:grpSpPr>
          <p:sp>
            <p:nvSpPr>
              <p:cNvPr id="12" name="Rectangle 12"/>
              <p:cNvSpPr>
                <a:spLocks noChangeArrowheads="1"/>
              </p:cNvSpPr>
              <p:nvPr/>
            </p:nvSpPr>
            <p:spPr bwMode="auto">
              <a:xfrm>
                <a:off x="293688" y="2629942"/>
                <a:ext cx="1139825" cy="3571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" name="Rectangle 13"/>
              <p:cNvSpPr>
                <a:spLocks noChangeArrowheads="1"/>
              </p:cNvSpPr>
              <p:nvPr/>
            </p:nvSpPr>
            <p:spPr bwMode="auto">
              <a:xfrm>
                <a:off x="293688" y="2629942"/>
                <a:ext cx="1139825" cy="357188"/>
              </a:xfrm>
              <a:prstGeom prst="rect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" name="Rectangle 14"/>
              <p:cNvSpPr>
                <a:spLocks noChangeArrowheads="1"/>
              </p:cNvSpPr>
              <p:nvPr/>
            </p:nvSpPr>
            <p:spPr bwMode="auto">
              <a:xfrm>
                <a:off x="698501" y="2744242"/>
                <a:ext cx="341313" cy="1539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Floor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5" name="Rectangle 15"/>
            <p:cNvSpPr>
              <a:spLocks noChangeArrowheads="1"/>
            </p:cNvSpPr>
            <p:nvPr/>
          </p:nvSpPr>
          <p:spPr bwMode="auto">
            <a:xfrm>
              <a:off x="3243263" y="2629942"/>
              <a:ext cx="1138238" cy="3571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Rectangle 16"/>
            <p:cNvSpPr>
              <a:spLocks noChangeArrowheads="1"/>
            </p:cNvSpPr>
            <p:nvPr/>
          </p:nvSpPr>
          <p:spPr bwMode="auto">
            <a:xfrm>
              <a:off x="3243263" y="2629942"/>
              <a:ext cx="1138238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Rectangle 17"/>
            <p:cNvSpPr>
              <a:spLocks noChangeArrowheads="1"/>
            </p:cNvSpPr>
            <p:nvPr/>
          </p:nvSpPr>
          <p:spPr bwMode="auto">
            <a:xfrm>
              <a:off x="3546476" y="2744242"/>
              <a:ext cx="506413" cy="153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1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Elevator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grpSp>
          <p:nvGrpSpPr>
            <p:cNvPr id="5" name="Gruppieren 4"/>
            <p:cNvGrpSpPr/>
            <p:nvPr/>
          </p:nvGrpSpPr>
          <p:grpSpPr>
            <a:xfrm>
              <a:off x="6089651" y="2629942"/>
              <a:ext cx="1138238" cy="357188"/>
              <a:chOff x="6089651" y="2629942"/>
              <a:chExt cx="1138238" cy="357188"/>
            </a:xfrm>
          </p:grpSpPr>
          <p:sp>
            <p:nvSpPr>
              <p:cNvPr id="18" name="Rectangle 18"/>
              <p:cNvSpPr>
                <a:spLocks noChangeArrowheads="1"/>
              </p:cNvSpPr>
              <p:nvPr/>
            </p:nvSpPr>
            <p:spPr bwMode="auto">
              <a:xfrm>
                <a:off x="6089651" y="2629942"/>
                <a:ext cx="1138238" cy="3571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" name="Rectangle 19"/>
              <p:cNvSpPr>
                <a:spLocks noChangeArrowheads="1"/>
              </p:cNvSpPr>
              <p:nvPr/>
            </p:nvSpPr>
            <p:spPr bwMode="auto">
              <a:xfrm>
                <a:off x="6089651" y="2629942"/>
                <a:ext cx="1138238" cy="357188"/>
              </a:xfrm>
              <a:prstGeom prst="rect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" name="Rectangle 20"/>
              <p:cNvSpPr>
                <a:spLocks noChangeArrowheads="1"/>
              </p:cNvSpPr>
              <p:nvPr/>
            </p:nvSpPr>
            <p:spPr bwMode="auto">
              <a:xfrm>
                <a:off x="6140451" y="2744242"/>
                <a:ext cx="962025" cy="1539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1" u="none" strike="noStrike" cap="none" normalizeH="0" baseline="0" dirty="0" err="1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ElevatorStrategy</a:t>
                </a:r>
                <a:endParaRPr kumimoji="0" lang="en-US" alt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8" name="Gruppieren 7"/>
            <p:cNvGrpSpPr/>
            <p:nvPr/>
          </p:nvGrpSpPr>
          <p:grpSpPr>
            <a:xfrm>
              <a:off x="4799013" y="3601492"/>
              <a:ext cx="1820863" cy="357188"/>
              <a:chOff x="4799013" y="3601492"/>
              <a:chExt cx="1820863" cy="357188"/>
            </a:xfrm>
          </p:grpSpPr>
          <p:sp>
            <p:nvSpPr>
              <p:cNvPr id="21" name="Rectangle 21"/>
              <p:cNvSpPr>
                <a:spLocks noChangeArrowheads="1"/>
              </p:cNvSpPr>
              <p:nvPr/>
            </p:nvSpPr>
            <p:spPr bwMode="auto">
              <a:xfrm>
                <a:off x="4799013" y="3601492"/>
                <a:ext cx="1708150" cy="3571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" name="Rectangle 22"/>
              <p:cNvSpPr>
                <a:spLocks noChangeArrowheads="1"/>
              </p:cNvSpPr>
              <p:nvPr/>
            </p:nvSpPr>
            <p:spPr bwMode="auto">
              <a:xfrm>
                <a:off x="4799013" y="3601492"/>
                <a:ext cx="1820863" cy="357188"/>
              </a:xfrm>
              <a:prstGeom prst="rect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" name="Rectangle 23"/>
              <p:cNvSpPr>
                <a:spLocks noChangeArrowheads="1"/>
              </p:cNvSpPr>
              <p:nvPr/>
            </p:nvSpPr>
            <p:spPr bwMode="auto">
              <a:xfrm>
                <a:off x="4849813" y="3715792"/>
                <a:ext cx="1481138" cy="1539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EnergyMinimizingStrategy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24" name="Rectangle 24"/>
            <p:cNvSpPr>
              <a:spLocks noChangeArrowheads="1"/>
            </p:cNvSpPr>
            <p:nvPr/>
          </p:nvSpPr>
          <p:spPr bwMode="auto">
            <a:xfrm>
              <a:off x="6823076" y="3601492"/>
              <a:ext cx="2256368" cy="3571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Rectangle 25"/>
            <p:cNvSpPr>
              <a:spLocks noChangeArrowheads="1"/>
            </p:cNvSpPr>
            <p:nvPr/>
          </p:nvSpPr>
          <p:spPr bwMode="auto">
            <a:xfrm>
              <a:off x="6823074" y="3601492"/>
              <a:ext cx="2179463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Rectangle 26"/>
            <p:cNvSpPr>
              <a:spLocks noChangeArrowheads="1"/>
            </p:cNvSpPr>
            <p:nvPr/>
          </p:nvSpPr>
          <p:spPr bwMode="auto">
            <a:xfrm>
              <a:off x="6873876" y="3715792"/>
              <a:ext cx="1771650" cy="153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1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WaitingTimeMinimizingStrategy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grpSp>
          <p:nvGrpSpPr>
            <p:cNvPr id="7" name="Gruppieren 6"/>
            <p:cNvGrpSpPr/>
            <p:nvPr/>
          </p:nvGrpSpPr>
          <p:grpSpPr>
            <a:xfrm>
              <a:off x="1863726" y="3553591"/>
              <a:ext cx="1138238" cy="648742"/>
              <a:chOff x="1863726" y="3553591"/>
              <a:chExt cx="1138238" cy="648742"/>
            </a:xfrm>
          </p:grpSpPr>
          <p:sp>
            <p:nvSpPr>
              <p:cNvPr id="27" name="Rectangle 27"/>
              <p:cNvSpPr>
                <a:spLocks noChangeArrowheads="1"/>
              </p:cNvSpPr>
              <p:nvPr/>
            </p:nvSpPr>
            <p:spPr bwMode="auto">
              <a:xfrm>
                <a:off x="1863726" y="3553591"/>
                <a:ext cx="1138238" cy="3571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" name="Rectangle 28"/>
              <p:cNvSpPr>
                <a:spLocks noChangeArrowheads="1"/>
              </p:cNvSpPr>
              <p:nvPr/>
            </p:nvSpPr>
            <p:spPr bwMode="auto">
              <a:xfrm>
                <a:off x="1863726" y="3601492"/>
                <a:ext cx="1138238" cy="600841"/>
              </a:xfrm>
              <a:prstGeom prst="rect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" name="Rectangle 29"/>
              <p:cNvSpPr>
                <a:spLocks noChangeArrowheads="1"/>
              </p:cNvSpPr>
              <p:nvPr/>
            </p:nvSpPr>
            <p:spPr bwMode="auto">
              <a:xfrm>
                <a:off x="2205038" y="3667891"/>
                <a:ext cx="442913" cy="1539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Person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30" name="Line 30"/>
            <p:cNvSpPr>
              <a:spLocks noChangeShapeType="1"/>
            </p:cNvSpPr>
            <p:nvPr/>
          </p:nvSpPr>
          <p:spPr bwMode="auto">
            <a:xfrm flipV="1">
              <a:off x="3001963" y="2987130"/>
              <a:ext cx="1089025" cy="766763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31"/>
            <p:cNvSpPr>
              <a:spLocks noEditPoints="1"/>
            </p:cNvSpPr>
            <p:nvPr/>
          </p:nvSpPr>
          <p:spPr bwMode="auto">
            <a:xfrm>
              <a:off x="3001963" y="3576092"/>
              <a:ext cx="203200" cy="177800"/>
            </a:xfrm>
            <a:custGeom>
              <a:avLst/>
              <a:gdLst>
                <a:gd name="T0" fmla="*/ 0 w 128"/>
                <a:gd name="T1" fmla="*/ 112 h 112"/>
                <a:gd name="T2" fmla="*/ 128 w 128"/>
                <a:gd name="T3" fmla="*/ 80 h 112"/>
                <a:gd name="T4" fmla="*/ 0 w 128"/>
                <a:gd name="T5" fmla="*/ 112 h 112"/>
                <a:gd name="T6" fmla="*/ 72 w 128"/>
                <a:gd name="T7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8" h="112">
                  <a:moveTo>
                    <a:pt x="0" y="112"/>
                  </a:moveTo>
                  <a:lnTo>
                    <a:pt x="128" y="80"/>
                  </a:lnTo>
                  <a:moveTo>
                    <a:pt x="0" y="112"/>
                  </a:moveTo>
                  <a:lnTo>
                    <a:pt x="72" y="0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Line 32"/>
            <p:cNvSpPr>
              <a:spLocks noChangeShapeType="1"/>
            </p:cNvSpPr>
            <p:nvPr/>
          </p:nvSpPr>
          <p:spPr bwMode="auto">
            <a:xfrm>
              <a:off x="914401" y="2987130"/>
              <a:ext cx="949325" cy="779463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33"/>
            <p:cNvSpPr>
              <a:spLocks noEditPoints="1"/>
            </p:cNvSpPr>
            <p:nvPr/>
          </p:nvSpPr>
          <p:spPr bwMode="auto">
            <a:xfrm>
              <a:off x="1673226" y="3588792"/>
              <a:ext cx="190500" cy="177800"/>
            </a:xfrm>
            <a:custGeom>
              <a:avLst/>
              <a:gdLst>
                <a:gd name="T0" fmla="*/ 120 w 120"/>
                <a:gd name="T1" fmla="*/ 112 h 112"/>
                <a:gd name="T2" fmla="*/ 0 w 120"/>
                <a:gd name="T3" fmla="*/ 72 h 112"/>
                <a:gd name="T4" fmla="*/ 120 w 120"/>
                <a:gd name="T5" fmla="*/ 112 h 112"/>
                <a:gd name="T6" fmla="*/ 56 w 120"/>
                <a:gd name="T7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0" h="112">
                  <a:moveTo>
                    <a:pt x="120" y="112"/>
                  </a:moveTo>
                  <a:lnTo>
                    <a:pt x="0" y="72"/>
                  </a:lnTo>
                  <a:moveTo>
                    <a:pt x="120" y="112"/>
                  </a:moveTo>
                  <a:lnTo>
                    <a:pt x="56" y="0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Line 34"/>
            <p:cNvSpPr>
              <a:spLocks noChangeShapeType="1"/>
            </p:cNvSpPr>
            <p:nvPr/>
          </p:nvSpPr>
          <p:spPr bwMode="auto">
            <a:xfrm flipH="1">
              <a:off x="825501" y="1913980"/>
              <a:ext cx="1265238" cy="715963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35"/>
            <p:cNvSpPr>
              <a:spLocks/>
            </p:cNvSpPr>
            <p:nvPr/>
          </p:nvSpPr>
          <p:spPr bwMode="auto">
            <a:xfrm>
              <a:off x="1876426" y="1913980"/>
              <a:ext cx="214313" cy="128588"/>
            </a:xfrm>
            <a:custGeom>
              <a:avLst/>
              <a:gdLst>
                <a:gd name="T0" fmla="*/ 87 w 135"/>
                <a:gd name="T1" fmla="*/ 73 h 81"/>
                <a:gd name="T2" fmla="*/ 135 w 135"/>
                <a:gd name="T3" fmla="*/ 0 h 81"/>
                <a:gd name="T4" fmla="*/ 48 w 135"/>
                <a:gd name="T5" fmla="*/ 8 h 81"/>
                <a:gd name="T6" fmla="*/ 0 w 135"/>
                <a:gd name="T7" fmla="*/ 81 h 81"/>
                <a:gd name="T8" fmla="*/ 87 w 135"/>
                <a:gd name="T9" fmla="*/ 73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81">
                  <a:moveTo>
                    <a:pt x="87" y="73"/>
                  </a:moveTo>
                  <a:lnTo>
                    <a:pt x="135" y="0"/>
                  </a:lnTo>
                  <a:lnTo>
                    <a:pt x="48" y="8"/>
                  </a:lnTo>
                  <a:lnTo>
                    <a:pt x="0" y="81"/>
                  </a:lnTo>
                  <a:lnTo>
                    <a:pt x="87" y="7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36"/>
            <p:cNvSpPr>
              <a:spLocks/>
            </p:cNvSpPr>
            <p:nvPr/>
          </p:nvSpPr>
          <p:spPr bwMode="auto">
            <a:xfrm>
              <a:off x="1876426" y="1913980"/>
              <a:ext cx="214313" cy="128588"/>
            </a:xfrm>
            <a:custGeom>
              <a:avLst/>
              <a:gdLst>
                <a:gd name="T0" fmla="*/ 87 w 135"/>
                <a:gd name="T1" fmla="*/ 73 h 81"/>
                <a:gd name="T2" fmla="*/ 135 w 135"/>
                <a:gd name="T3" fmla="*/ 0 h 81"/>
                <a:gd name="T4" fmla="*/ 48 w 135"/>
                <a:gd name="T5" fmla="*/ 8 h 81"/>
                <a:gd name="T6" fmla="*/ 0 w 135"/>
                <a:gd name="T7" fmla="*/ 81 h 81"/>
                <a:gd name="T8" fmla="*/ 87 w 135"/>
                <a:gd name="T9" fmla="*/ 73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81">
                  <a:moveTo>
                    <a:pt x="87" y="73"/>
                  </a:moveTo>
                  <a:lnTo>
                    <a:pt x="135" y="0"/>
                  </a:lnTo>
                  <a:lnTo>
                    <a:pt x="48" y="8"/>
                  </a:lnTo>
                  <a:lnTo>
                    <a:pt x="0" y="81"/>
                  </a:lnTo>
                  <a:lnTo>
                    <a:pt x="87" y="73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37"/>
            <p:cNvSpPr>
              <a:spLocks noEditPoints="1"/>
            </p:cNvSpPr>
            <p:nvPr/>
          </p:nvSpPr>
          <p:spPr bwMode="auto">
            <a:xfrm>
              <a:off x="825501" y="2463255"/>
              <a:ext cx="203200" cy="166688"/>
            </a:xfrm>
            <a:custGeom>
              <a:avLst/>
              <a:gdLst>
                <a:gd name="T0" fmla="*/ 0 w 128"/>
                <a:gd name="T1" fmla="*/ 105 h 105"/>
                <a:gd name="T2" fmla="*/ 80 w 128"/>
                <a:gd name="T3" fmla="*/ 0 h 105"/>
                <a:gd name="T4" fmla="*/ 0 w 128"/>
                <a:gd name="T5" fmla="*/ 105 h 105"/>
                <a:gd name="T6" fmla="*/ 128 w 128"/>
                <a:gd name="T7" fmla="*/ 89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8" h="105">
                  <a:moveTo>
                    <a:pt x="0" y="105"/>
                  </a:moveTo>
                  <a:lnTo>
                    <a:pt x="80" y="0"/>
                  </a:lnTo>
                  <a:moveTo>
                    <a:pt x="0" y="105"/>
                  </a:moveTo>
                  <a:lnTo>
                    <a:pt x="128" y="89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Line 38"/>
            <p:cNvSpPr>
              <a:spLocks noChangeShapeType="1"/>
            </p:cNvSpPr>
            <p:nvPr/>
          </p:nvSpPr>
          <p:spPr bwMode="auto">
            <a:xfrm>
              <a:off x="2660651" y="1913980"/>
              <a:ext cx="1074738" cy="715963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39"/>
            <p:cNvSpPr>
              <a:spLocks/>
            </p:cNvSpPr>
            <p:nvPr/>
          </p:nvSpPr>
          <p:spPr bwMode="auto">
            <a:xfrm>
              <a:off x="2660651" y="1913980"/>
              <a:ext cx="214313" cy="141288"/>
            </a:xfrm>
            <a:custGeom>
              <a:avLst/>
              <a:gdLst>
                <a:gd name="T0" fmla="*/ 88 w 135"/>
                <a:gd name="T1" fmla="*/ 8 h 89"/>
                <a:gd name="T2" fmla="*/ 0 w 135"/>
                <a:gd name="T3" fmla="*/ 0 h 89"/>
                <a:gd name="T4" fmla="*/ 48 w 135"/>
                <a:gd name="T5" fmla="*/ 81 h 89"/>
                <a:gd name="T6" fmla="*/ 135 w 135"/>
                <a:gd name="T7" fmla="*/ 89 h 89"/>
                <a:gd name="T8" fmla="*/ 88 w 135"/>
                <a:gd name="T9" fmla="*/ 8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89">
                  <a:moveTo>
                    <a:pt x="88" y="8"/>
                  </a:moveTo>
                  <a:lnTo>
                    <a:pt x="0" y="0"/>
                  </a:lnTo>
                  <a:lnTo>
                    <a:pt x="48" y="81"/>
                  </a:lnTo>
                  <a:lnTo>
                    <a:pt x="135" y="89"/>
                  </a:lnTo>
                  <a:lnTo>
                    <a:pt x="88" y="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40"/>
            <p:cNvSpPr>
              <a:spLocks/>
            </p:cNvSpPr>
            <p:nvPr/>
          </p:nvSpPr>
          <p:spPr bwMode="auto">
            <a:xfrm>
              <a:off x="2660651" y="1913980"/>
              <a:ext cx="214313" cy="141288"/>
            </a:xfrm>
            <a:custGeom>
              <a:avLst/>
              <a:gdLst>
                <a:gd name="T0" fmla="*/ 88 w 135"/>
                <a:gd name="T1" fmla="*/ 8 h 89"/>
                <a:gd name="T2" fmla="*/ 0 w 135"/>
                <a:gd name="T3" fmla="*/ 0 h 89"/>
                <a:gd name="T4" fmla="*/ 48 w 135"/>
                <a:gd name="T5" fmla="*/ 81 h 89"/>
                <a:gd name="T6" fmla="*/ 135 w 135"/>
                <a:gd name="T7" fmla="*/ 89 h 89"/>
                <a:gd name="T8" fmla="*/ 88 w 135"/>
                <a:gd name="T9" fmla="*/ 8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89">
                  <a:moveTo>
                    <a:pt x="88" y="8"/>
                  </a:moveTo>
                  <a:lnTo>
                    <a:pt x="0" y="0"/>
                  </a:lnTo>
                  <a:lnTo>
                    <a:pt x="48" y="81"/>
                  </a:lnTo>
                  <a:lnTo>
                    <a:pt x="135" y="89"/>
                  </a:lnTo>
                  <a:lnTo>
                    <a:pt x="88" y="8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41"/>
            <p:cNvSpPr>
              <a:spLocks noEditPoints="1"/>
            </p:cNvSpPr>
            <p:nvPr/>
          </p:nvSpPr>
          <p:spPr bwMode="auto">
            <a:xfrm>
              <a:off x="3533776" y="2463255"/>
              <a:ext cx="201613" cy="166688"/>
            </a:xfrm>
            <a:custGeom>
              <a:avLst/>
              <a:gdLst>
                <a:gd name="T0" fmla="*/ 127 w 127"/>
                <a:gd name="T1" fmla="*/ 105 h 105"/>
                <a:gd name="T2" fmla="*/ 0 w 127"/>
                <a:gd name="T3" fmla="*/ 81 h 105"/>
                <a:gd name="T4" fmla="*/ 127 w 127"/>
                <a:gd name="T5" fmla="*/ 105 h 105"/>
                <a:gd name="T6" fmla="*/ 56 w 127"/>
                <a:gd name="T7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7" h="105">
                  <a:moveTo>
                    <a:pt x="127" y="105"/>
                  </a:moveTo>
                  <a:lnTo>
                    <a:pt x="0" y="81"/>
                  </a:lnTo>
                  <a:moveTo>
                    <a:pt x="127" y="105"/>
                  </a:moveTo>
                  <a:lnTo>
                    <a:pt x="56" y="0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Line 42"/>
            <p:cNvSpPr>
              <a:spLocks noChangeShapeType="1"/>
            </p:cNvSpPr>
            <p:nvPr/>
          </p:nvSpPr>
          <p:spPr bwMode="auto">
            <a:xfrm>
              <a:off x="4381501" y="2809330"/>
              <a:ext cx="1708150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87" name="Gruppieren 86"/>
            <p:cNvGrpSpPr/>
            <p:nvPr/>
          </p:nvGrpSpPr>
          <p:grpSpPr>
            <a:xfrm>
              <a:off x="5824538" y="2987130"/>
              <a:ext cx="644526" cy="614363"/>
              <a:chOff x="5824538" y="2987130"/>
              <a:chExt cx="644526" cy="614363"/>
            </a:xfrm>
          </p:grpSpPr>
          <p:sp>
            <p:nvSpPr>
              <p:cNvPr id="43" name="Line 43"/>
              <p:cNvSpPr>
                <a:spLocks noChangeShapeType="1"/>
              </p:cNvSpPr>
              <p:nvPr/>
            </p:nvSpPr>
            <p:spPr bwMode="auto">
              <a:xfrm flipV="1">
                <a:off x="5824538" y="2987130"/>
                <a:ext cx="644525" cy="614363"/>
              </a:xfrm>
              <a:prstGeom prst="line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" name="Freeform 44"/>
              <p:cNvSpPr>
                <a:spLocks/>
              </p:cNvSpPr>
              <p:nvPr/>
            </p:nvSpPr>
            <p:spPr bwMode="auto">
              <a:xfrm>
                <a:off x="6267451" y="2987130"/>
                <a:ext cx="201613" cy="192088"/>
              </a:xfrm>
              <a:custGeom>
                <a:avLst/>
                <a:gdLst>
                  <a:gd name="T0" fmla="*/ 63 w 127"/>
                  <a:gd name="T1" fmla="*/ 121 h 121"/>
                  <a:gd name="T2" fmla="*/ 0 w 127"/>
                  <a:gd name="T3" fmla="*/ 57 h 121"/>
                  <a:gd name="T4" fmla="*/ 127 w 127"/>
                  <a:gd name="T5" fmla="*/ 0 h 121"/>
                  <a:gd name="T6" fmla="*/ 63 w 127"/>
                  <a:gd name="T7" fmla="*/ 121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7" h="121">
                    <a:moveTo>
                      <a:pt x="63" y="121"/>
                    </a:moveTo>
                    <a:lnTo>
                      <a:pt x="0" y="57"/>
                    </a:lnTo>
                    <a:lnTo>
                      <a:pt x="127" y="0"/>
                    </a:lnTo>
                    <a:lnTo>
                      <a:pt x="63" y="12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" name="Freeform 45"/>
              <p:cNvSpPr>
                <a:spLocks/>
              </p:cNvSpPr>
              <p:nvPr/>
            </p:nvSpPr>
            <p:spPr bwMode="auto">
              <a:xfrm>
                <a:off x="6267451" y="2987130"/>
                <a:ext cx="201613" cy="192088"/>
              </a:xfrm>
              <a:custGeom>
                <a:avLst/>
                <a:gdLst>
                  <a:gd name="T0" fmla="*/ 63 w 127"/>
                  <a:gd name="T1" fmla="*/ 121 h 121"/>
                  <a:gd name="T2" fmla="*/ 0 w 127"/>
                  <a:gd name="T3" fmla="*/ 57 h 121"/>
                  <a:gd name="T4" fmla="*/ 127 w 127"/>
                  <a:gd name="T5" fmla="*/ 0 h 121"/>
                  <a:gd name="T6" fmla="*/ 63 w 127"/>
                  <a:gd name="T7" fmla="*/ 121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7" h="121">
                    <a:moveTo>
                      <a:pt x="63" y="121"/>
                    </a:moveTo>
                    <a:lnTo>
                      <a:pt x="0" y="57"/>
                    </a:lnTo>
                    <a:lnTo>
                      <a:pt x="127" y="0"/>
                    </a:lnTo>
                    <a:lnTo>
                      <a:pt x="63" y="121"/>
                    </a:lnTo>
                    <a:close/>
                  </a:path>
                </a:pathLst>
              </a:custGeom>
              <a:noFill/>
              <a:ln w="1270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46" name="Line 46"/>
            <p:cNvSpPr>
              <a:spLocks noChangeShapeType="1"/>
            </p:cNvSpPr>
            <p:nvPr/>
          </p:nvSpPr>
          <p:spPr bwMode="auto">
            <a:xfrm flipH="1" flipV="1">
              <a:off x="6873876" y="2987130"/>
              <a:ext cx="735013" cy="614363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47"/>
            <p:cNvSpPr>
              <a:spLocks/>
            </p:cNvSpPr>
            <p:nvPr/>
          </p:nvSpPr>
          <p:spPr bwMode="auto">
            <a:xfrm>
              <a:off x="6873876" y="2987130"/>
              <a:ext cx="203200" cy="192088"/>
            </a:xfrm>
            <a:custGeom>
              <a:avLst/>
              <a:gdLst>
                <a:gd name="T0" fmla="*/ 128 w 128"/>
                <a:gd name="T1" fmla="*/ 49 h 121"/>
                <a:gd name="T2" fmla="*/ 72 w 128"/>
                <a:gd name="T3" fmla="*/ 121 h 121"/>
                <a:gd name="T4" fmla="*/ 0 w 128"/>
                <a:gd name="T5" fmla="*/ 0 h 121"/>
                <a:gd name="T6" fmla="*/ 128 w 128"/>
                <a:gd name="T7" fmla="*/ 49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8" h="121">
                  <a:moveTo>
                    <a:pt x="128" y="49"/>
                  </a:moveTo>
                  <a:lnTo>
                    <a:pt x="72" y="121"/>
                  </a:lnTo>
                  <a:lnTo>
                    <a:pt x="0" y="0"/>
                  </a:lnTo>
                  <a:lnTo>
                    <a:pt x="128" y="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48"/>
            <p:cNvSpPr>
              <a:spLocks/>
            </p:cNvSpPr>
            <p:nvPr/>
          </p:nvSpPr>
          <p:spPr bwMode="auto">
            <a:xfrm>
              <a:off x="6873876" y="2987130"/>
              <a:ext cx="203200" cy="192088"/>
            </a:xfrm>
            <a:custGeom>
              <a:avLst/>
              <a:gdLst>
                <a:gd name="T0" fmla="*/ 128 w 128"/>
                <a:gd name="T1" fmla="*/ 49 h 121"/>
                <a:gd name="T2" fmla="*/ 72 w 128"/>
                <a:gd name="T3" fmla="*/ 121 h 121"/>
                <a:gd name="T4" fmla="*/ 0 w 128"/>
                <a:gd name="T5" fmla="*/ 0 h 121"/>
                <a:gd name="T6" fmla="*/ 128 w 128"/>
                <a:gd name="T7" fmla="*/ 49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8" h="121">
                  <a:moveTo>
                    <a:pt x="128" y="49"/>
                  </a:moveTo>
                  <a:lnTo>
                    <a:pt x="72" y="121"/>
                  </a:lnTo>
                  <a:lnTo>
                    <a:pt x="0" y="0"/>
                  </a:lnTo>
                  <a:lnTo>
                    <a:pt x="128" y="49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Rectangle 49"/>
            <p:cNvSpPr>
              <a:spLocks noChangeArrowheads="1"/>
            </p:cNvSpPr>
            <p:nvPr/>
          </p:nvSpPr>
          <p:spPr bwMode="auto">
            <a:xfrm>
              <a:off x="5519738" y="2579142"/>
              <a:ext cx="519113" cy="153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+strategy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0" name="Rectangle 50"/>
            <p:cNvSpPr>
              <a:spLocks noChangeArrowheads="1"/>
            </p:cNvSpPr>
            <p:nvPr/>
          </p:nvSpPr>
          <p:spPr bwMode="auto">
            <a:xfrm>
              <a:off x="5975351" y="2872830"/>
              <a:ext cx="114300" cy="153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1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1" name="Rectangle 51"/>
            <p:cNvSpPr>
              <a:spLocks noChangeArrowheads="1"/>
            </p:cNvSpPr>
            <p:nvPr/>
          </p:nvSpPr>
          <p:spPr bwMode="auto">
            <a:xfrm>
              <a:off x="3213333" y="3585664"/>
              <a:ext cx="974725" cy="153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+containedPeople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2" name="Rectangle 52"/>
            <p:cNvSpPr>
              <a:spLocks noChangeArrowheads="1"/>
            </p:cNvSpPr>
            <p:nvPr/>
          </p:nvSpPr>
          <p:spPr bwMode="auto">
            <a:xfrm>
              <a:off x="3040063" y="3804692"/>
              <a:ext cx="228600" cy="153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0..*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3" name="Rectangle 53"/>
            <p:cNvSpPr>
              <a:spLocks noChangeArrowheads="1"/>
            </p:cNvSpPr>
            <p:nvPr/>
          </p:nvSpPr>
          <p:spPr bwMode="auto">
            <a:xfrm>
              <a:off x="1102159" y="2434557"/>
              <a:ext cx="392113" cy="153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+floors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4" name="Rectangle 54"/>
            <p:cNvSpPr>
              <a:spLocks noChangeArrowheads="1"/>
            </p:cNvSpPr>
            <p:nvPr/>
          </p:nvSpPr>
          <p:spPr bwMode="auto">
            <a:xfrm>
              <a:off x="585788" y="2437855"/>
              <a:ext cx="228600" cy="153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1..*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5" name="Rectangle 55"/>
            <p:cNvSpPr>
              <a:spLocks noChangeArrowheads="1"/>
            </p:cNvSpPr>
            <p:nvPr/>
          </p:nvSpPr>
          <p:spPr bwMode="auto">
            <a:xfrm>
              <a:off x="2919414" y="2456111"/>
              <a:ext cx="519113" cy="153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+elevator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6" name="Rectangle 56"/>
            <p:cNvSpPr>
              <a:spLocks noChangeArrowheads="1"/>
            </p:cNvSpPr>
            <p:nvPr/>
          </p:nvSpPr>
          <p:spPr bwMode="auto">
            <a:xfrm>
              <a:off x="3786188" y="2475913"/>
              <a:ext cx="114300" cy="153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1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7" name="Rectangle 57"/>
            <p:cNvSpPr>
              <a:spLocks noChangeArrowheads="1"/>
            </p:cNvSpPr>
            <p:nvPr/>
          </p:nvSpPr>
          <p:spPr bwMode="auto">
            <a:xfrm>
              <a:off x="723901" y="3664992"/>
              <a:ext cx="822325" cy="153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+waitingPeople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8" name="Rectangle 58"/>
            <p:cNvSpPr>
              <a:spLocks noChangeArrowheads="1"/>
            </p:cNvSpPr>
            <p:nvPr/>
          </p:nvSpPr>
          <p:spPr bwMode="auto">
            <a:xfrm>
              <a:off x="1622426" y="3831680"/>
              <a:ext cx="228600" cy="153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0..*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11" name="Rectangle 57"/>
            <p:cNvSpPr>
              <a:spLocks noChangeArrowheads="1"/>
            </p:cNvSpPr>
            <p:nvPr/>
          </p:nvSpPr>
          <p:spPr bwMode="auto">
            <a:xfrm>
              <a:off x="1898387" y="3971132"/>
              <a:ext cx="1087150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+ name:std::string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4" name="Gruppieren 3"/>
          <p:cNvGrpSpPr/>
          <p:nvPr/>
        </p:nvGrpSpPr>
        <p:grpSpPr>
          <a:xfrm>
            <a:off x="345282" y="4444455"/>
            <a:ext cx="1138238" cy="357188"/>
            <a:chOff x="345282" y="4444455"/>
            <a:chExt cx="1138238" cy="357188"/>
          </a:xfrm>
        </p:grpSpPr>
        <p:sp>
          <p:nvSpPr>
            <p:cNvPr id="61" name="Rectangle 9"/>
            <p:cNvSpPr>
              <a:spLocks noChangeArrowheads="1"/>
            </p:cNvSpPr>
            <p:nvPr/>
          </p:nvSpPr>
          <p:spPr bwMode="auto">
            <a:xfrm>
              <a:off x="345282" y="4444455"/>
              <a:ext cx="1138238" cy="3571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Rectangle 10"/>
            <p:cNvSpPr>
              <a:spLocks noChangeArrowheads="1"/>
            </p:cNvSpPr>
            <p:nvPr/>
          </p:nvSpPr>
          <p:spPr bwMode="auto">
            <a:xfrm>
              <a:off x="345282" y="4444455"/>
              <a:ext cx="1138238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Rectangle 11"/>
            <p:cNvSpPr>
              <a:spLocks noChangeArrowheads="1"/>
            </p:cNvSpPr>
            <p:nvPr/>
          </p:nvSpPr>
          <p:spPr bwMode="auto">
            <a:xfrm>
              <a:off x="661194" y="4558755"/>
              <a:ext cx="506413" cy="153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1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Building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sp>
        <p:nvSpPr>
          <p:cNvPr id="2" name="Textfeld 1"/>
          <p:cNvSpPr txBox="1"/>
          <p:nvPr/>
        </p:nvSpPr>
        <p:spPr>
          <a:xfrm>
            <a:off x="3268663" y="4448065"/>
            <a:ext cx="4471689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mtClean="0"/>
              <a:t>Klasse und abstrakte Klasse</a:t>
            </a:r>
            <a:endParaRPr lang="en-US"/>
          </a:p>
        </p:txBody>
      </p:sp>
      <p:sp>
        <p:nvSpPr>
          <p:cNvPr id="64" name="Line 32"/>
          <p:cNvSpPr>
            <a:spLocks noChangeShapeType="1"/>
          </p:cNvSpPr>
          <p:nvPr/>
        </p:nvSpPr>
        <p:spPr bwMode="auto">
          <a:xfrm flipV="1">
            <a:off x="1046664" y="5209629"/>
            <a:ext cx="1017882" cy="0"/>
          </a:xfrm>
          <a:prstGeom prst="line">
            <a:avLst/>
          </a:prstGeom>
          <a:noFill/>
          <a:ln w="12700" cap="rnd">
            <a:solidFill>
              <a:srgbClr val="000000"/>
            </a:solidFill>
            <a:prstDash val="solid"/>
            <a:bevel/>
            <a:headEnd type="none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Rectangle 57"/>
          <p:cNvSpPr>
            <a:spLocks noChangeArrowheads="1"/>
          </p:cNvSpPr>
          <p:nvPr/>
        </p:nvSpPr>
        <p:spPr bwMode="auto">
          <a:xfrm>
            <a:off x="1160096" y="5017543"/>
            <a:ext cx="822325" cy="1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+waitingPeople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6" name="Rectangle 58"/>
          <p:cNvSpPr>
            <a:spLocks noChangeArrowheads="1"/>
          </p:cNvSpPr>
          <p:nvPr/>
        </p:nvSpPr>
        <p:spPr bwMode="auto">
          <a:xfrm>
            <a:off x="1793507" y="5259015"/>
            <a:ext cx="228600" cy="1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0..*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7" name="Textfeld 66"/>
          <p:cNvSpPr txBox="1"/>
          <p:nvPr/>
        </p:nvSpPr>
        <p:spPr>
          <a:xfrm>
            <a:off x="3284539" y="4916608"/>
            <a:ext cx="4698701" cy="607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mtClean="0"/>
              <a:t>Assoziation mit Rollenname und Multiplizität und std::string-Attribut von Person</a:t>
            </a:r>
            <a:endParaRPr lang="en-US"/>
          </a:p>
        </p:txBody>
      </p:sp>
      <p:grpSp>
        <p:nvGrpSpPr>
          <p:cNvPr id="69" name="Gruppieren 68"/>
          <p:cNvGrpSpPr/>
          <p:nvPr/>
        </p:nvGrpSpPr>
        <p:grpSpPr>
          <a:xfrm>
            <a:off x="1982630" y="4440845"/>
            <a:ext cx="1138238" cy="357188"/>
            <a:chOff x="6089651" y="2629942"/>
            <a:chExt cx="1138238" cy="357188"/>
          </a:xfrm>
        </p:grpSpPr>
        <p:sp>
          <p:nvSpPr>
            <p:cNvPr id="70" name="Rectangle 18"/>
            <p:cNvSpPr>
              <a:spLocks noChangeArrowheads="1"/>
            </p:cNvSpPr>
            <p:nvPr/>
          </p:nvSpPr>
          <p:spPr bwMode="auto">
            <a:xfrm>
              <a:off x="6089651" y="2629942"/>
              <a:ext cx="1138238" cy="3571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Rectangle 19"/>
            <p:cNvSpPr>
              <a:spLocks noChangeArrowheads="1"/>
            </p:cNvSpPr>
            <p:nvPr/>
          </p:nvSpPr>
          <p:spPr bwMode="auto">
            <a:xfrm>
              <a:off x="6089651" y="2629942"/>
              <a:ext cx="1138238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Rectangle 20"/>
            <p:cNvSpPr>
              <a:spLocks noChangeArrowheads="1"/>
            </p:cNvSpPr>
            <p:nvPr/>
          </p:nvSpPr>
          <p:spPr bwMode="auto">
            <a:xfrm>
              <a:off x="6140451" y="2744242"/>
              <a:ext cx="962025" cy="153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1" i="1" u="none" strike="noStrike" cap="none" normalizeH="0" baseline="0" dirty="0" err="1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ElevatorStrategy</a:t>
              </a:r>
              <a:endPara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73" name="Gruppieren 72"/>
          <p:cNvGrpSpPr/>
          <p:nvPr/>
        </p:nvGrpSpPr>
        <p:grpSpPr>
          <a:xfrm>
            <a:off x="337347" y="5030243"/>
            <a:ext cx="702468" cy="357188"/>
            <a:chOff x="293688" y="2629942"/>
            <a:chExt cx="1139825" cy="357188"/>
          </a:xfrm>
        </p:grpSpPr>
        <p:sp>
          <p:nvSpPr>
            <p:cNvPr id="74" name="Rectangle 12"/>
            <p:cNvSpPr>
              <a:spLocks noChangeArrowheads="1"/>
            </p:cNvSpPr>
            <p:nvPr/>
          </p:nvSpPr>
          <p:spPr bwMode="auto">
            <a:xfrm>
              <a:off x="293688" y="2629942"/>
              <a:ext cx="1139825" cy="3571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Rectangle 13"/>
            <p:cNvSpPr>
              <a:spLocks noChangeArrowheads="1"/>
            </p:cNvSpPr>
            <p:nvPr/>
          </p:nvSpPr>
          <p:spPr bwMode="auto">
            <a:xfrm>
              <a:off x="293688" y="2629942"/>
              <a:ext cx="1139825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Rectangle 14"/>
            <p:cNvSpPr>
              <a:spLocks noChangeArrowheads="1"/>
            </p:cNvSpPr>
            <p:nvPr/>
          </p:nvSpPr>
          <p:spPr bwMode="auto">
            <a:xfrm>
              <a:off x="579598" y="2744242"/>
              <a:ext cx="341312" cy="153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1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Floor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98" name="Gruppieren 97"/>
          <p:cNvGrpSpPr/>
          <p:nvPr/>
        </p:nvGrpSpPr>
        <p:grpSpPr>
          <a:xfrm rot="13500000">
            <a:off x="1534969" y="5642172"/>
            <a:ext cx="287784" cy="271014"/>
            <a:chOff x="6181280" y="2987130"/>
            <a:chExt cx="287784" cy="271014"/>
          </a:xfrm>
        </p:grpSpPr>
        <p:sp>
          <p:nvSpPr>
            <p:cNvPr id="99" name="Line 43"/>
            <p:cNvSpPr>
              <a:spLocks noChangeShapeType="1"/>
            </p:cNvSpPr>
            <p:nvPr/>
          </p:nvSpPr>
          <p:spPr bwMode="auto">
            <a:xfrm flipV="1">
              <a:off x="6181280" y="2987130"/>
              <a:ext cx="287783" cy="271014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44"/>
            <p:cNvSpPr>
              <a:spLocks/>
            </p:cNvSpPr>
            <p:nvPr/>
          </p:nvSpPr>
          <p:spPr bwMode="auto">
            <a:xfrm>
              <a:off x="6267451" y="2987130"/>
              <a:ext cx="201613" cy="192088"/>
            </a:xfrm>
            <a:custGeom>
              <a:avLst/>
              <a:gdLst>
                <a:gd name="T0" fmla="*/ 63 w 127"/>
                <a:gd name="T1" fmla="*/ 121 h 121"/>
                <a:gd name="T2" fmla="*/ 0 w 127"/>
                <a:gd name="T3" fmla="*/ 57 h 121"/>
                <a:gd name="T4" fmla="*/ 127 w 127"/>
                <a:gd name="T5" fmla="*/ 0 h 121"/>
                <a:gd name="T6" fmla="*/ 63 w 127"/>
                <a:gd name="T7" fmla="*/ 12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7" h="121">
                  <a:moveTo>
                    <a:pt x="63" y="121"/>
                  </a:moveTo>
                  <a:lnTo>
                    <a:pt x="0" y="57"/>
                  </a:lnTo>
                  <a:lnTo>
                    <a:pt x="127" y="0"/>
                  </a:lnTo>
                  <a:lnTo>
                    <a:pt x="63" y="1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45"/>
            <p:cNvSpPr>
              <a:spLocks/>
            </p:cNvSpPr>
            <p:nvPr/>
          </p:nvSpPr>
          <p:spPr bwMode="auto">
            <a:xfrm>
              <a:off x="6267451" y="2987130"/>
              <a:ext cx="201613" cy="192088"/>
            </a:xfrm>
            <a:custGeom>
              <a:avLst/>
              <a:gdLst>
                <a:gd name="T0" fmla="*/ 63 w 127"/>
                <a:gd name="T1" fmla="*/ 121 h 121"/>
                <a:gd name="T2" fmla="*/ 0 w 127"/>
                <a:gd name="T3" fmla="*/ 57 h 121"/>
                <a:gd name="T4" fmla="*/ 127 w 127"/>
                <a:gd name="T5" fmla="*/ 0 h 121"/>
                <a:gd name="T6" fmla="*/ 63 w 127"/>
                <a:gd name="T7" fmla="*/ 12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7" h="121">
                  <a:moveTo>
                    <a:pt x="63" y="121"/>
                  </a:moveTo>
                  <a:lnTo>
                    <a:pt x="0" y="57"/>
                  </a:lnTo>
                  <a:lnTo>
                    <a:pt x="127" y="0"/>
                  </a:lnTo>
                  <a:lnTo>
                    <a:pt x="63" y="121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02" name="Gruppieren 101"/>
          <p:cNvGrpSpPr/>
          <p:nvPr/>
        </p:nvGrpSpPr>
        <p:grpSpPr>
          <a:xfrm>
            <a:off x="329059" y="5601762"/>
            <a:ext cx="1138238" cy="357188"/>
            <a:chOff x="6089651" y="2629942"/>
            <a:chExt cx="1138238" cy="357188"/>
          </a:xfrm>
        </p:grpSpPr>
        <p:sp>
          <p:nvSpPr>
            <p:cNvPr id="103" name="Rectangle 18"/>
            <p:cNvSpPr>
              <a:spLocks noChangeArrowheads="1"/>
            </p:cNvSpPr>
            <p:nvPr/>
          </p:nvSpPr>
          <p:spPr bwMode="auto">
            <a:xfrm>
              <a:off x="6089651" y="2629942"/>
              <a:ext cx="1138238" cy="3571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Rectangle 19"/>
            <p:cNvSpPr>
              <a:spLocks noChangeArrowheads="1"/>
            </p:cNvSpPr>
            <p:nvPr/>
          </p:nvSpPr>
          <p:spPr bwMode="auto">
            <a:xfrm>
              <a:off x="6089651" y="2629942"/>
              <a:ext cx="1138238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Rectangle 20"/>
            <p:cNvSpPr>
              <a:spLocks noChangeArrowheads="1"/>
            </p:cNvSpPr>
            <p:nvPr/>
          </p:nvSpPr>
          <p:spPr bwMode="auto">
            <a:xfrm>
              <a:off x="6140451" y="2744242"/>
              <a:ext cx="962025" cy="153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1" i="1" u="none" strike="noStrike" cap="none" normalizeH="0" baseline="0" dirty="0" err="1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ElevatorStrategy</a:t>
              </a:r>
              <a:endPara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106" name="Gruppieren 105"/>
          <p:cNvGrpSpPr/>
          <p:nvPr/>
        </p:nvGrpSpPr>
        <p:grpSpPr>
          <a:xfrm>
            <a:off x="1876426" y="5601404"/>
            <a:ext cx="1244442" cy="357188"/>
            <a:chOff x="4799013" y="3601492"/>
            <a:chExt cx="1708150" cy="357188"/>
          </a:xfrm>
        </p:grpSpPr>
        <p:sp>
          <p:nvSpPr>
            <p:cNvPr id="107" name="Rectangle 21"/>
            <p:cNvSpPr>
              <a:spLocks noChangeArrowheads="1"/>
            </p:cNvSpPr>
            <p:nvPr/>
          </p:nvSpPr>
          <p:spPr bwMode="auto">
            <a:xfrm>
              <a:off x="4799013" y="3601492"/>
              <a:ext cx="1708150" cy="3571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Rectangle 22"/>
            <p:cNvSpPr>
              <a:spLocks noChangeArrowheads="1"/>
            </p:cNvSpPr>
            <p:nvPr/>
          </p:nvSpPr>
          <p:spPr bwMode="auto">
            <a:xfrm>
              <a:off x="4799013" y="3601492"/>
              <a:ext cx="1708150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Rectangle 23"/>
            <p:cNvSpPr>
              <a:spLocks noChangeArrowheads="1"/>
            </p:cNvSpPr>
            <p:nvPr/>
          </p:nvSpPr>
          <p:spPr bwMode="auto">
            <a:xfrm>
              <a:off x="4849813" y="3715792"/>
              <a:ext cx="1215076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1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EnergyMinimizingS.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sp>
        <p:nvSpPr>
          <p:cNvPr id="110" name="Textfeld 109"/>
          <p:cNvSpPr txBox="1"/>
          <p:nvPr/>
        </p:nvSpPr>
        <p:spPr>
          <a:xfrm>
            <a:off x="3303737" y="5617664"/>
            <a:ext cx="4698701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mtClean="0"/>
              <a:t>Vererbung</a:t>
            </a:r>
            <a:endParaRPr lang="en-US"/>
          </a:p>
        </p:txBody>
      </p:sp>
      <p:grpSp>
        <p:nvGrpSpPr>
          <p:cNvPr id="113" name="Gruppieren 112"/>
          <p:cNvGrpSpPr/>
          <p:nvPr/>
        </p:nvGrpSpPr>
        <p:grpSpPr>
          <a:xfrm>
            <a:off x="337347" y="6098291"/>
            <a:ext cx="709317" cy="357188"/>
            <a:chOff x="1825626" y="1556792"/>
            <a:chExt cx="709317" cy="357188"/>
          </a:xfrm>
        </p:grpSpPr>
        <p:sp>
          <p:nvSpPr>
            <p:cNvPr id="115" name="Rectangle 10"/>
            <p:cNvSpPr>
              <a:spLocks noChangeArrowheads="1"/>
            </p:cNvSpPr>
            <p:nvPr/>
          </p:nvSpPr>
          <p:spPr bwMode="auto">
            <a:xfrm>
              <a:off x="1825626" y="1556792"/>
              <a:ext cx="709317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Rectangle 11"/>
            <p:cNvSpPr>
              <a:spLocks noChangeArrowheads="1"/>
            </p:cNvSpPr>
            <p:nvPr/>
          </p:nvSpPr>
          <p:spPr bwMode="auto">
            <a:xfrm>
              <a:off x="1933573" y="1664321"/>
              <a:ext cx="506413" cy="153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1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Building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117" name="Gruppieren 116"/>
          <p:cNvGrpSpPr/>
          <p:nvPr/>
        </p:nvGrpSpPr>
        <p:grpSpPr>
          <a:xfrm>
            <a:off x="2413148" y="6092432"/>
            <a:ext cx="709317" cy="357188"/>
            <a:chOff x="1825626" y="1556792"/>
            <a:chExt cx="709317" cy="357188"/>
          </a:xfrm>
        </p:grpSpPr>
        <p:sp>
          <p:nvSpPr>
            <p:cNvPr id="118" name="Rectangle 10"/>
            <p:cNvSpPr>
              <a:spLocks noChangeArrowheads="1"/>
            </p:cNvSpPr>
            <p:nvPr/>
          </p:nvSpPr>
          <p:spPr bwMode="auto">
            <a:xfrm>
              <a:off x="1825626" y="1556792"/>
              <a:ext cx="709317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Rectangle 11"/>
            <p:cNvSpPr>
              <a:spLocks noChangeArrowheads="1"/>
            </p:cNvSpPr>
            <p:nvPr/>
          </p:nvSpPr>
          <p:spPr bwMode="auto">
            <a:xfrm>
              <a:off x="1988590" y="1664321"/>
              <a:ext cx="320601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1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Floor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cxnSp>
        <p:nvCxnSpPr>
          <p:cNvPr id="120" name="Gerader Verbinder 119"/>
          <p:cNvCxnSpPr>
            <a:endCxn id="118" idx="1"/>
          </p:cNvCxnSpPr>
          <p:nvPr/>
        </p:nvCxnSpPr>
        <p:spPr bwMode="auto">
          <a:xfrm flipV="1">
            <a:off x="1114425" y="6271026"/>
            <a:ext cx="1298723" cy="118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diamond" w="lg" len="lg"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3" name="Textfeld 122"/>
          <p:cNvSpPr txBox="1"/>
          <p:nvPr/>
        </p:nvSpPr>
        <p:spPr>
          <a:xfrm>
            <a:off x="3303737" y="6081664"/>
            <a:ext cx="4698701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mtClean="0"/>
              <a:t>Aggregation</a:t>
            </a:r>
            <a:endParaRPr lang="en-US"/>
          </a:p>
        </p:txBody>
      </p:sp>
      <p:sp>
        <p:nvSpPr>
          <p:cNvPr id="124" name="Textfeld 123"/>
          <p:cNvSpPr txBox="1"/>
          <p:nvPr/>
        </p:nvSpPr>
        <p:spPr>
          <a:xfrm>
            <a:off x="-2117" y="4036469"/>
            <a:ext cx="1133645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Legende</a:t>
            </a:r>
            <a:endParaRPr lang="en-US" b="1"/>
          </a:p>
        </p:txBody>
      </p:sp>
      <p:sp>
        <p:nvSpPr>
          <p:cNvPr id="126" name="Textfeld 125"/>
          <p:cNvSpPr txBox="1"/>
          <p:nvPr/>
        </p:nvSpPr>
        <p:spPr>
          <a:xfrm>
            <a:off x="1063" y="1484684"/>
            <a:ext cx="2172390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Klassendiagramm</a:t>
            </a:r>
            <a:endParaRPr lang="en-US" b="1"/>
          </a:p>
        </p:txBody>
      </p:sp>
      <p:cxnSp>
        <p:nvCxnSpPr>
          <p:cNvPr id="59" name="Gerader Verbinder 58"/>
          <p:cNvCxnSpPr>
            <a:stCxn id="28" idx="1"/>
            <a:endCxn id="28" idx="3"/>
          </p:cNvCxnSpPr>
          <p:nvPr/>
        </p:nvCxnSpPr>
        <p:spPr bwMode="auto">
          <a:xfrm>
            <a:off x="2208352" y="3907247"/>
            <a:ext cx="1065741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84" name="Gruppieren 83"/>
          <p:cNvGrpSpPr/>
          <p:nvPr/>
        </p:nvGrpSpPr>
        <p:grpSpPr>
          <a:xfrm>
            <a:off x="2064546" y="4883883"/>
            <a:ext cx="1065741" cy="607422"/>
            <a:chOff x="3582518" y="3901719"/>
            <a:chExt cx="1065741" cy="607422"/>
          </a:xfrm>
        </p:grpSpPr>
        <p:sp>
          <p:nvSpPr>
            <p:cNvPr id="112" name="Rectangle 27"/>
            <p:cNvSpPr>
              <a:spLocks noChangeArrowheads="1"/>
            </p:cNvSpPr>
            <p:nvPr/>
          </p:nvSpPr>
          <p:spPr bwMode="auto">
            <a:xfrm>
              <a:off x="3582518" y="3901719"/>
              <a:ext cx="1065741" cy="3344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Rectangle 28"/>
            <p:cNvSpPr>
              <a:spLocks noChangeArrowheads="1"/>
            </p:cNvSpPr>
            <p:nvPr/>
          </p:nvSpPr>
          <p:spPr bwMode="auto">
            <a:xfrm>
              <a:off x="3582518" y="3946569"/>
              <a:ext cx="1065741" cy="562572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Rectangle 29"/>
            <p:cNvSpPr>
              <a:spLocks noChangeArrowheads="1"/>
            </p:cNvSpPr>
            <p:nvPr/>
          </p:nvSpPr>
          <p:spPr bwMode="auto">
            <a:xfrm>
              <a:off x="3902091" y="4008739"/>
              <a:ext cx="414703" cy="1441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1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Person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25" name="Rectangle 57"/>
            <p:cNvSpPr>
              <a:spLocks noChangeArrowheads="1"/>
            </p:cNvSpPr>
            <p:nvPr/>
          </p:nvSpPr>
          <p:spPr bwMode="auto">
            <a:xfrm>
              <a:off x="3614972" y="4292666"/>
              <a:ext cx="868828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+ name : String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cxnSp>
          <p:nvCxnSpPr>
            <p:cNvPr id="127" name="Gerader Verbinder 126"/>
            <p:cNvCxnSpPr>
              <a:stCxn id="114" idx="1"/>
              <a:endCxn id="114" idx="3"/>
            </p:cNvCxnSpPr>
            <p:nvPr/>
          </p:nvCxnSpPr>
          <p:spPr bwMode="auto">
            <a:xfrm>
              <a:off x="3582518" y="4227855"/>
              <a:ext cx="1065741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531438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smtClean="0"/>
              <a:t>Projektstruktur</a:t>
            </a:r>
          </a:p>
        </p:txBody>
      </p:sp>
    </p:spTree>
    <p:extLst>
      <p:ext uri="{BB962C8B-B14F-4D97-AF65-F5344CB8AC3E}">
        <p14:creationId xmlns:p14="http://schemas.microsoft.com/office/powerpoint/2010/main" val="2710683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/>
          <p:cNvGrpSpPr/>
          <p:nvPr/>
        </p:nvGrpSpPr>
        <p:grpSpPr>
          <a:xfrm>
            <a:off x="107950" y="2886075"/>
            <a:ext cx="3600450" cy="3495675"/>
            <a:chOff x="107950" y="2886075"/>
            <a:chExt cx="3600450" cy="3495675"/>
          </a:xfrm>
        </p:grpSpPr>
        <p:sp>
          <p:nvSpPr>
            <p:cNvPr id="64" name="Gefaltete Ecke 34"/>
            <p:cNvSpPr>
              <a:spLocks noChangeArrowheads="1"/>
            </p:cNvSpPr>
            <p:nvPr/>
          </p:nvSpPr>
          <p:spPr bwMode="auto">
            <a:xfrm>
              <a:off x="658813" y="5197475"/>
              <a:ext cx="576262" cy="719138"/>
            </a:xfrm>
            <a:prstGeom prst="foldedCorner">
              <a:avLst>
                <a:gd name="adj" fmla="val 16667"/>
              </a:avLst>
            </a:prstGeom>
            <a:noFill/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grpSp>
          <p:nvGrpSpPr>
            <p:cNvPr id="65" name="Gruppieren 64"/>
            <p:cNvGrpSpPr/>
            <p:nvPr/>
          </p:nvGrpSpPr>
          <p:grpSpPr>
            <a:xfrm>
              <a:off x="1473612" y="3299301"/>
              <a:ext cx="938148" cy="633755"/>
              <a:chOff x="3273171" y="3717032"/>
              <a:chExt cx="1154813" cy="780120"/>
            </a:xfrm>
            <a:noFill/>
          </p:grpSpPr>
          <p:sp>
            <p:nvSpPr>
              <p:cNvPr id="66" name="Rechteck 65"/>
              <p:cNvSpPr/>
              <p:nvPr/>
            </p:nvSpPr>
            <p:spPr bwMode="auto">
              <a:xfrm>
                <a:off x="3275856" y="3861048"/>
                <a:ext cx="1152128" cy="636104"/>
              </a:xfrm>
              <a:prstGeom prst="rect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  <p:sp>
            <p:nvSpPr>
              <p:cNvPr id="67" name="Rechteck 66"/>
              <p:cNvSpPr/>
              <p:nvPr/>
            </p:nvSpPr>
            <p:spPr bwMode="auto">
              <a:xfrm>
                <a:off x="3273171" y="3717032"/>
                <a:ext cx="492064" cy="144016"/>
              </a:xfrm>
              <a:prstGeom prst="rect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</p:grpSp>
        <p:grpSp>
          <p:nvGrpSpPr>
            <p:cNvPr id="68" name="Gruppieren 67"/>
            <p:cNvGrpSpPr/>
            <p:nvPr/>
          </p:nvGrpSpPr>
          <p:grpSpPr>
            <a:xfrm>
              <a:off x="1154805" y="4110539"/>
              <a:ext cx="938148" cy="633755"/>
              <a:chOff x="3273171" y="3717032"/>
              <a:chExt cx="1154813" cy="780120"/>
            </a:xfrm>
            <a:noFill/>
          </p:grpSpPr>
          <p:sp>
            <p:nvSpPr>
              <p:cNvPr id="69" name="Rechteck 68"/>
              <p:cNvSpPr/>
              <p:nvPr/>
            </p:nvSpPr>
            <p:spPr bwMode="auto">
              <a:xfrm>
                <a:off x="3275856" y="3861048"/>
                <a:ext cx="1152128" cy="636104"/>
              </a:xfrm>
              <a:prstGeom prst="rect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  <p:sp>
            <p:nvSpPr>
              <p:cNvPr id="70" name="Rechteck 69"/>
              <p:cNvSpPr/>
              <p:nvPr/>
            </p:nvSpPr>
            <p:spPr bwMode="auto">
              <a:xfrm>
                <a:off x="3273171" y="3717032"/>
                <a:ext cx="492064" cy="144016"/>
              </a:xfrm>
              <a:prstGeom prst="rect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</p:grpSp>
        <p:sp>
          <p:nvSpPr>
            <p:cNvPr id="71" name="Gefaltete Ecke 44"/>
            <p:cNvSpPr>
              <a:spLocks noChangeArrowheads="1"/>
            </p:cNvSpPr>
            <p:nvPr/>
          </p:nvSpPr>
          <p:spPr bwMode="auto">
            <a:xfrm>
              <a:off x="2012950" y="5229225"/>
              <a:ext cx="576263" cy="720725"/>
            </a:xfrm>
            <a:prstGeom prst="foldedCorner">
              <a:avLst>
                <a:gd name="adj" fmla="val 16667"/>
              </a:avLst>
            </a:prstGeom>
            <a:noFill/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cxnSp>
          <p:nvCxnSpPr>
            <p:cNvPr id="72" name="Gerade Verbindung 52"/>
            <p:cNvCxnSpPr>
              <a:cxnSpLocks noChangeShapeType="1"/>
            </p:cNvCxnSpPr>
            <p:nvPr/>
          </p:nvCxnSpPr>
          <p:spPr bwMode="auto">
            <a:xfrm flipH="1">
              <a:off x="1943100" y="2886075"/>
              <a:ext cx="400050" cy="530225"/>
            </a:xfrm>
            <a:prstGeom prst="line">
              <a:avLst/>
            </a:prstGeom>
            <a:noFill/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3" name="Gerade Verbindung 54"/>
            <p:cNvCxnSpPr>
              <a:cxnSpLocks noChangeShapeType="1"/>
            </p:cNvCxnSpPr>
            <p:nvPr/>
          </p:nvCxnSpPr>
          <p:spPr bwMode="auto">
            <a:xfrm flipH="1">
              <a:off x="1625600" y="3933825"/>
              <a:ext cx="317500" cy="293688"/>
            </a:xfrm>
            <a:prstGeom prst="line">
              <a:avLst/>
            </a:prstGeom>
            <a:noFill/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74" name="Textfeld 62"/>
            <p:cNvSpPr txBox="1">
              <a:spLocks noChangeArrowheads="1"/>
            </p:cNvSpPr>
            <p:nvPr/>
          </p:nvSpPr>
          <p:spPr bwMode="auto">
            <a:xfrm>
              <a:off x="200400" y="5956300"/>
              <a:ext cx="1531189" cy="3213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600" b="0" dirty="0" smtClean="0">
                  <a:solidFill>
                    <a:schemeClr val="bg1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Building.hpp</a:t>
              </a:r>
              <a:endParaRPr lang="de-DE" altLang="de-DE" sz="1600" b="0" dirty="0">
                <a:solidFill>
                  <a:schemeClr val="bg1">
                    <a:lumMod val="75000"/>
                  </a:schemeClr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5" name="Textfeld 63"/>
            <p:cNvSpPr txBox="1">
              <a:spLocks noChangeArrowheads="1"/>
            </p:cNvSpPr>
            <p:nvPr/>
          </p:nvSpPr>
          <p:spPr bwMode="auto">
            <a:xfrm>
              <a:off x="1619250" y="5949950"/>
              <a:ext cx="1531938" cy="320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600" b="0">
                  <a:solidFill>
                    <a:schemeClr val="bg1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Building.cpp</a:t>
              </a:r>
            </a:p>
          </p:txBody>
        </p:sp>
        <p:sp>
          <p:nvSpPr>
            <p:cNvPr id="76" name="Abgerundetes Rechteck 2"/>
            <p:cNvSpPr>
              <a:spLocks noChangeArrowheads="1"/>
            </p:cNvSpPr>
            <p:nvPr/>
          </p:nvSpPr>
          <p:spPr bwMode="auto">
            <a:xfrm>
              <a:off x="107950" y="5075238"/>
              <a:ext cx="3035300" cy="1306512"/>
            </a:xfrm>
            <a:prstGeom prst="roundRect">
              <a:avLst>
                <a:gd name="adj" fmla="val 16667"/>
              </a:avLst>
            </a:prstGeom>
            <a:noFill/>
            <a:ln w="2857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cxnSp>
          <p:nvCxnSpPr>
            <p:cNvPr id="77" name="Gerade Verbindung 21"/>
            <p:cNvCxnSpPr>
              <a:cxnSpLocks noChangeShapeType="1"/>
              <a:endCxn id="76" idx="0"/>
            </p:cNvCxnSpPr>
            <p:nvPr/>
          </p:nvCxnSpPr>
          <p:spPr bwMode="auto">
            <a:xfrm>
              <a:off x="1625600" y="4745038"/>
              <a:ext cx="0" cy="330200"/>
            </a:xfrm>
            <a:prstGeom prst="line">
              <a:avLst/>
            </a:prstGeom>
            <a:noFill/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78" name="Gruppieren 23"/>
            <p:cNvGrpSpPr>
              <a:grpSpLocks/>
            </p:cNvGrpSpPr>
            <p:nvPr/>
          </p:nvGrpSpPr>
          <p:grpSpPr bwMode="auto">
            <a:xfrm>
              <a:off x="2442646" y="4098926"/>
              <a:ext cx="1265754" cy="847541"/>
              <a:chOff x="3323404" y="3298758"/>
              <a:chExt cx="1962772" cy="1313432"/>
            </a:xfrm>
          </p:grpSpPr>
          <p:sp>
            <p:nvSpPr>
              <p:cNvPr id="79" name="Gefaltete Ecke 64"/>
              <p:cNvSpPr>
                <a:spLocks noChangeArrowheads="1"/>
              </p:cNvSpPr>
              <p:nvPr/>
            </p:nvSpPr>
            <p:spPr bwMode="auto">
              <a:xfrm>
                <a:off x="3530208" y="342049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bg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sp>
            <p:nvSpPr>
              <p:cNvPr id="80" name="Gefaltete Ecke 65"/>
              <p:cNvSpPr>
                <a:spLocks noChangeArrowheads="1"/>
              </p:cNvSpPr>
              <p:nvPr/>
            </p:nvSpPr>
            <p:spPr bwMode="auto">
              <a:xfrm>
                <a:off x="4392237" y="345296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bg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sp>
            <p:nvSpPr>
              <p:cNvPr id="81" name="Textfeld 66"/>
              <p:cNvSpPr txBox="1">
                <a:spLocks noChangeArrowheads="1"/>
              </p:cNvSpPr>
              <p:nvPr/>
            </p:nvSpPr>
            <p:spPr bwMode="auto">
              <a:xfrm>
                <a:off x="3323404" y="4114262"/>
                <a:ext cx="982364" cy="4979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1600" b="0" dirty="0">
                    <a:solidFill>
                      <a:schemeClr val="bg1">
                        <a:lumMod val="75000"/>
                      </a:schemeClr>
                    </a:solidFill>
                    <a:latin typeface="Consolas" pitchFamily="49" charset="0"/>
                    <a:cs typeface="Consolas" pitchFamily="49" charset="0"/>
                  </a:rPr>
                  <a:t>.</a:t>
                </a:r>
                <a:r>
                  <a:rPr lang="de-DE" altLang="de-DE" sz="1600" b="0" dirty="0" err="1" smtClean="0">
                    <a:solidFill>
                      <a:schemeClr val="bg1">
                        <a:lumMod val="75000"/>
                      </a:schemeClr>
                    </a:solidFill>
                    <a:latin typeface="Consolas" pitchFamily="49" charset="0"/>
                    <a:cs typeface="Consolas" pitchFamily="49" charset="0"/>
                  </a:rPr>
                  <a:t>hpp</a:t>
                </a:r>
                <a:endParaRPr lang="de-DE" altLang="de-DE" sz="1600" b="0" dirty="0">
                  <a:solidFill>
                    <a:schemeClr val="bg1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endParaRPr>
              </a:p>
            </p:txBody>
          </p:sp>
          <p:sp>
            <p:nvSpPr>
              <p:cNvPr id="82" name="Textfeld 67"/>
              <p:cNvSpPr txBox="1">
                <a:spLocks noChangeArrowheads="1"/>
              </p:cNvSpPr>
              <p:nvPr/>
            </p:nvSpPr>
            <p:spPr bwMode="auto">
              <a:xfrm>
                <a:off x="4143013" y="4114263"/>
                <a:ext cx="982364" cy="4979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1600" b="0">
                    <a:solidFill>
                      <a:schemeClr val="bg1">
                        <a:lumMod val="75000"/>
                      </a:schemeClr>
                    </a:solidFill>
                    <a:latin typeface="Consolas" pitchFamily="49" charset="0"/>
                    <a:cs typeface="Consolas" pitchFamily="49" charset="0"/>
                  </a:rPr>
                  <a:t>.cpp</a:t>
                </a:r>
              </a:p>
            </p:txBody>
          </p:sp>
          <p:sp>
            <p:nvSpPr>
              <p:cNvPr id="83" name="Abgerundetes Rechteck 68"/>
              <p:cNvSpPr>
                <a:spLocks noChangeArrowheads="1"/>
              </p:cNvSpPr>
              <p:nvPr/>
            </p:nvSpPr>
            <p:spPr bwMode="auto">
              <a:xfrm>
                <a:off x="3356207" y="3298758"/>
                <a:ext cx="1929969" cy="1306338"/>
              </a:xfrm>
              <a:prstGeom prst="roundRect">
                <a:avLst>
                  <a:gd name="adj" fmla="val 16667"/>
                </a:avLst>
              </a:prstGeom>
              <a:noFill/>
              <a:ln w="28575">
                <a:solidFill>
                  <a:schemeClr val="bg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</p:grpSp>
        <p:cxnSp>
          <p:nvCxnSpPr>
            <p:cNvPr id="84" name="Gerade Verbindung 69"/>
            <p:cNvCxnSpPr>
              <a:cxnSpLocks noChangeShapeType="1"/>
              <a:endCxn id="83" idx="0"/>
            </p:cNvCxnSpPr>
            <p:nvPr/>
          </p:nvCxnSpPr>
          <p:spPr bwMode="auto">
            <a:xfrm>
              <a:off x="1943100" y="3933825"/>
              <a:ext cx="1143000" cy="165100"/>
            </a:xfrm>
            <a:prstGeom prst="line">
              <a:avLst/>
            </a:prstGeom>
            <a:noFill/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85" name="Gruppieren 28"/>
            <p:cNvGrpSpPr>
              <a:grpSpLocks/>
            </p:cNvGrpSpPr>
            <p:nvPr/>
          </p:nvGrpSpPr>
          <p:grpSpPr bwMode="auto">
            <a:xfrm>
              <a:off x="2366963" y="2984500"/>
              <a:ext cx="633412" cy="650875"/>
              <a:chOff x="3009895" y="2420889"/>
              <a:chExt cx="633507" cy="650550"/>
            </a:xfrm>
          </p:grpSpPr>
          <p:sp>
            <p:nvSpPr>
              <p:cNvPr id="86" name="Gefaltete Ecke 71"/>
              <p:cNvSpPr>
                <a:spLocks noChangeArrowheads="1"/>
              </p:cNvSpPr>
              <p:nvPr/>
            </p:nvSpPr>
            <p:spPr bwMode="auto">
              <a:xfrm>
                <a:off x="3203846" y="2420889"/>
                <a:ext cx="299216" cy="37402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bg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sp>
            <p:nvSpPr>
              <p:cNvPr id="87" name="Textfeld 72"/>
              <p:cNvSpPr txBox="1">
                <a:spLocks noChangeArrowheads="1"/>
              </p:cNvSpPr>
              <p:nvPr/>
            </p:nvSpPr>
            <p:spPr bwMode="auto">
              <a:xfrm>
                <a:off x="3009895" y="2750133"/>
                <a:ext cx="633507" cy="32130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1600" b="0">
                    <a:solidFill>
                      <a:schemeClr val="bg1">
                        <a:lumMod val="75000"/>
                      </a:schemeClr>
                    </a:solidFill>
                    <a:latin typeface="Consolas" pitchFamily="49" charset="0"/>
                    <a:cs typeface="Consolas" pitchFamily="49" charset="0"/>
                  </a:rPr>
                  <a:t>.cpp</a:t>
                </a:r>
              </a:p>
            </p:txBody>
          </p:sp>
        </p:grpSp>
        <p:cxnSp>
          <p:nvCxnSpPr>
            <p:cNvPr id="88" name="Gerade Verbindung 73"/>
            <p:cNvCxnSpPr>
              <a:cxnSpLocks noChangeShapeType="1"/>
              <a:endCxn id="86" idx="0"/>
            </p:cNvCxnSpPr>
            <p:nvPr/>
          </p:nvCxnSpPr>
          <p:spPr bwMode="auto">
            <a:xfrm>
              <a:off x="2343150" y="2886075"/>
              <a:ext cx="368300" cy="98425"/>
            </a:xfrm>
            <a:prstGeom prst="line">
              <a:avLst/>
            </a:prstGeom>
            <a:noFill/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921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smtClean="0"/>
              <a:t>Projektstruktur</a:t>
            </a:r>
          </a:p>
        </p:txBody>
      </p:sp>
      <p:cxnSp>
        <p:nvCxnSpPr>
          <p:cNvPr id="9219" name="Gerade Verbindung 4"/>
          <p:cNvCxnSpPr>
            <a:cxnSpLocks noChangeShapeType="1"/>
          </p:cNvCxnSpPr>
          <p:nvPr/>
        </p:nvCxnSpPr>
        <p:spPr bwMode="auto">
          <a:xfrm>
            <a:off x="4427538" y="1557338"/>
            <a:ext cx="0" cy="4802187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220" name="Textfeld 5"/>
          <p:cNvSpPr txBox="1">
            <a:spLocks noChangeArrowheads="1"/>
          </p:cNvSpPr>
          <p:nvPr/>
        </p:nvSpPr>
        <p:spPr bwMode="auto">
          <a:xfrm>
            <a:off x="250825" y="1549400"/>
            <a:ext cx="944563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3600" b="0">
                <a:latin typeface="Consolas" pitchFamily="49" charset="0"/>
                <a:cs typeface="Consolas" pitchFamily="49" charset="0"/>
              </a:rPr>
              <a:t>C++</a:t>
            </a:r>
          </a:p>
        </p:txBody>
      </p:sp>
      <p:sp>
        <p:nvSpPr>
          <p:cNvPr id="9221" name="Textfeld 6"/>
          <p:cNvSpPr txBox="1">
            <a:spLocks noChangeArrowheads="1"/>
          </p:cNvSpPr>
          <p:nvPr/>
        </p:nvSpPr>
        <p:spPr bwMode="auto">
          <a:xfrm>
            <a:off x="7740650" y="1546225"/>
            <a:ext cx="1196975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3600" b="0">
                <a:latin typeface="Consolas" pitchFamily="49" charset="0"/>
                <a:cs typeface="Consolas" pitchFamily="49" charset="0"/>
              </a:rPr>
              <a:t>Java</a:t>
            </a:r>
          </a:p>
        </p:txBody>
      </p:sp>
      <p:grpSp>
        <p:nvGrpSpPr>
          <p:cNvPr id="9222" name="Gruppieren 7"/>
          <p:cNvGrpSpPr>
            <a:grpSpLocks/>
          </p:cNvGrpSpPr>
          <p:nvPr/>
        </p:nvGrpSpPr>
        <p:grpSpPr bwMode="auto">
          <a:xfrm>
            <a:off x="6257925" y="2105025"/>
            <a:ext cx="1155700" cy="781050"/>
            <a:chOff x="3273171" y="3717032"/>
            <a:chExt cx="1154813" cy="780120"/>
          </a:xfrm>
        </p:grpSpPr>
        <p:sp>
          <p:nvSpPr>
            <p:cNvPr id="9" name="Rechteck 8"/>
            <p:cNvSpPr/>
            <p:nvPr/>
          </p:nvSpPr>
          <p:spPr bwMode="auto">
            <a:xfrm>
              <a:off x="3276344" y="3861323"/>
              <a:ext cx="1151640" cy="63582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0" name="Rechteck 9"/>
            <p:cNvSpPr/>
            <p:nvPr/>
          </p:nvSpPr>
          <p:spPr bwMode="auto">
            <a:xfrm>
              <a:off x="3273171" y="3717032"/>
              <a:ext cx="491747" cy="199787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9223" name="Gefaltete Ecke 10"/>
          <p:cNvSpPr>
            <a:spLocks noChangeArrowheads="1"/>
          </p:cNvSpPr>
          <p:nvPr/>
        </p:nvSpPr>
        <p:spPr bwMode="auto">
          <a:xfrm>
            <a:off x="5181600" y="5300663"/>
            <a:ext cx="576263" cy="720725"/>
          </a:xfrm>
          <a:prstGeom prst="foldedCorner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12" name="Gruppieren 11"/>
          <p:cNvGrpSpPr/>
          <p:nvPr/>
        </p:nvGrpSpPr>
        <p:grpSpPr>
          <a:xfrm>
            <a:off x="6367867" y="3326619"/>
            <a:ext cx="938148" cy="633755"/>
            <a:chOff x="3273171" y="3717032"/>
            <a:chExt cx="1154813" cy="780120"/>
          </a:xfrm>
          <a:noFill/>
        </p:grpSpPr>
        <p:sp>
          <p:nvSpPr>
            <p:cNvPr id="13" name="Rechteck 12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4" name="Rechteck 13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grpSp>
        <p:nvGrpSpPr>
          <p:cNvPr id="18" name="Gruppieren 17"/>
          <p:cNvGrpSpPr/>
          <p:nvPr/>
        </p:nvGrpSpPr>
        <p:grpSpPr>
          <a:xfrm>
            <a:off x="5496745" y="4215017"/>
            <a:ext cx="938148" cy="633755"/>
            <a:chOff x="3273171" y="3717032"/>
            <a:chExt cx="1154813" cy="780120"/>
          </a:xfrm>
          <a:noFill/>
        </p:grpSpPr>
        <p:sp>
          <p:nvSpPr>
            <p:cNvPr id="19" name="Rechteck 18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20" name="Rechteck 19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9226" name="Gefaltete Ecke 20"/>
          <p:cNvSpPr>
            <a:spLocks noChangeArrowheads="1"/>
          </p:cNvSpPr>
          <p:nvPr/>
        </p:nvSpPr>
        <p:spPr bwMode="auto">
          <a:xfrm>
            <a:off x="6262688" y="5300663"/>
            <a:ext cx="574675" cy="720725"/>
          </a:xfrm>
          <a:prstGeom prst="foldedCorner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cxnSp>
        <p:nvCxnSpPr>
          <p:cNvPr id="9227" name="Gerade Verbindung 22"/>
          <p:cNvCxnSpPr>
            <a:cxnSpLocks noChangeShapeType="1"/>
            <a:stCxn id="9" idx="2"/>
          </p:cNvCxnSpPr>
          <p:nvPr/>
        </p:nvCxnSpPr>
        <p:spPr bwMode="auto">
          <a:xfrm>
            <a:off x="6837363" y="2886075"/>
            <a:ext cx="0" cy="557213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228" name="Gerade Verbindung 24"/>
          <p:cNvCxnSpPr>
            <a:cxnSpLocks noChangeShapeType="1"/>
          </p:cNvCxnSpPr>
          <p:nvPr/>
        </p:nvCxnSpPr>
        <p:spPr bwMode="auto">
          <a:xfrm>
            <a:off x="6837363" y="3960813"/>
            <a:ext cx="1103312" cy="274637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229" name="Gerade Verbindung 27"/>
          <p:cNvCxnSpPr>
            <a:cxnSpLocks noChangeShapeType="1"/>
          </p:cNvCxnSpPr>
          <p:nvPr/>
        </p:nvCxnSpPr>
        <p:spPr bwMode="auto">
          <a:xfrm flipH="1">
            <a:off x="5967413" y="3960813"/>
            <a:ext cx="869950" cy="371475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5" name="Gruppieren 14"/>
          <p:cNvGrpSpPr/>
          <p:nvPr/>
        </p:nvGrpSpPr>
        <p:grpSpPr>
          <a:xfrm>
            <a:off x="7740352" y="4235405"/>
            <a:ext cx="938148" cy="633755"/>
            <a:chOff x="3273171" y="3717032"/>
            <a:chExt cx="1154813" cy="780120"/>
          </a:xfrm>
          <a:solidFill>
            <a:schemeClr val="bg1"/>
          </a:solidFill>
        </p:grpSpPr>
        <p:sp>
          <p:nvSpPr>
            <p:cNvPr id="16" name="Rechteck 15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7" name="Rechteck 16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cxnSp>
        <p:nvCxnSpPr>
          <p:cNvPr id="9231" name="Gerade Verbindung 33"/>
          <p:cNvCxnSpPr>
            <a:cxnSpLocks noChangeShapeType="1"/>
            <a:endCxn id="9223" idx="0"/>
          </p:cNvCxnSpPr>
          <p:nvPr/>
        </p:nvCxnSpPr>
        <p:spPr bwMode="auto">
          <a:xfrm flipH="1">
            <a:off x="5470525" y="4848225"/>
            <a:ext cx="496888" cy="45243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232" name="Gerade Verbindung 36"/>
          <p:cNvCxnSpPr>
            <a:cxnSpLocks noChangeShapeType="1"/>
            <a:endCxn id="9226" idx="0"/>
          </p:cNvCxnSpPr>
          <p:nvPr/>
        </p:nvCxnSpPr>
        <p:spPr bwMode="auto">
          <a:xfrm>
            <a:off x="5967413" y="4848225"/>
            <a:ext cx="582612" cy="45243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233" name="Gerade Verbindung 39"/>
          <p:cNvCxnSpPr>
            <a:cxnSpLocks noChangeShapeType="1"/>
            <a:endCxn id="9234" idx="0"/>
          </p:cNvCxnSpPr>
          <p:nvPr/>
        </p:nvCxnSpPr>
        <p:spPr bwMode="auto">
          <a:xfrm>
            <a:off x="8210550" y="4868863"/>
            <a:ext cx="4763" cy="45720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234" name="Gefaltete Ecke 41"/>
          <p:cNvSpPr>
            <a:spLocks noChangeArrowheads="1"/>
          </p:cNvSpPr>
          <p:nvPr/>
        </p:nvSpPr>
        <p:spPr bwMode="auto">
          <a:xfrm>
            <a:off x="7926388" y="5326063"/>
            <a:ext cx="576262" cy="719137"/>
          </a:xfrm>
          <a:prstGeom prst="foldedCorner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9235" name="Gruppieren 45"/>
          <p:cNvGrpSpPr>
            <a:grpSpLocks/>
          </p:cNvGrpSpPr>
          <p:nvPr/>
        </p:nvGrpSpPr>
        <p:grpSpPr bwMode="auto">
          <a:xfrm>
            <a:off x="1763713" y="2105025"/>
            <a:ext cx="1154112" cy="781050"/>
            <a:chOff x="3273171" y="3717032"/>
            <a:chExt cx="1154813" cy="780120"/>
          </a:xfrm>
        </p:grpSpPr>
        <p:sp>
          <p:nvSpPr>
            <p:cNvPr id="47" name="Rechteck 46"/>
            <p:cNvSpPr/>
            <p:nvPr/>
          </p:nvSpPr>
          <p:spPr bwMode="auto">
            <a:xfrm>
              <a:off x="3276348" y="3861323"/>
              <a:ext cx="1151636" cy="63582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48" name="Rechteck 47"/>
            <p:cNvSpPr/>
            <p:nvPr/>
          </p:nvSpPr>
          <p:spPr bwMode="auto">
            <a:xfrm>
              <a:off x="3273171" y="3717032"/>
              <a:ext cx="492424" cy="199787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49" name="Abgerundete rechteckige Legende 48"/>
          <p:cNvSpPr/>
          <p:nvPr/>
        </p:nvSpPr>
        <p:spPr>
          <a:xfrm>
            <a:off x="2576010" y="2737974"/>
            <a:ext cx="2794000" cy="1022350"/>
          </a:xfrm>
          <a:prstGeom prst="wedgeRoundRectCallout">
            <a:avLst>
              <a:gd name="adj1" fmla="val 77860"/>
              <a:gd name="adj2" fmla="val 34564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Aufteilung in Pakete entspricht Verzeichnisstruktur</a:t>
            </a:r>
          </a:p>
        </p:txBody>
      </p:sp>
      <p:sp>
        <p:nvSpPr>
          <p:cNvPr id="9237" name="Textfeld 49"/>
          <p:cNvSpPr txBox="1">
            <a:spLocks noChangeArrowheads="1"/>
          </p:cNvSpPr>
          <p:nvPr/>
        </p:nvSpPr>
        <p:spPr bwMode="auto">
          <a:xfrm>
            <a:off x="4729163" y="6059488"/>
            <a:ext cx="1643062" cy="32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latin typeface="Consolas" pitchFamily="49" charset="0"/>
                <a:cs typeface="Consolas" pitchFamily="49" charset="0"/>
              </a:rPr>
              <a:t>Building.java</a:t>
            </a:r>
          </a:p>
        </p:txBody>
      </p:sp>
      <p:sp>
        <p:nvSpPr>
          <p:cNvPr id="51" name="Abgerundete rechteckige Legende 50"/>
          <p:cNvSpPr/>
          <p:nvPr/>
        </p:nvSpPr>
        <p:spPr>
          <a:xfrm>
            <a:off x="2038870" y="4002789"/>
            <a:ext cx="2795587" cy="1008063"/>
          </a:xfrm>
          <a:prstGeom prst="wedgeRoundRectCallout">
            <a:avLst>
              <a:gd name="adj1" fmla="val 48880"/>
              <a:gd name="adj2" fmla="val 89134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 dirty="0">
                <a:solidFill>
                  <a:schemeClr val="bg1"/>
                </a:solidFill>
              </a:rPr>
              <a:t>Jede Datei enthält (meistens nur) eine </a:t>
            </a:r>
            <a:r>
              <a:rPr lang="de-DE" dirty="0" err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de-DE" dirty="0" smtClean="0">
                <a:solidFill>
                  <a:schemeClr val="bg1"/>
                </a:solidFill>
              </a:rPr>
              <a:t> </a:t>
            </a:r>
            <a:r>
              <a:rPr lang="de-DE" dirty="0">
                <a:solidFill>
                  <a:schemeClr val="bg1"/>
                </a:solidFill>
              </a:rPr>
              <a:t>Klasse</a:t>
            </a:r>
          </a:p>
        </p:txBody>
      </p:sp>
      <p:sp>
        <p:nvSpPr>
          <p:cNvPr id="52" name="Abgerundete rechteckige Legende 51"/>
          <p:cNvSpPr/>
          <p:nvPr/>
        </p:nvSpPr>
        <p:spPr>
          <a:xfrm>
            <a:off x="2018708" y="5465019"/>
            <a:ext cx="2795588" cy="712787"/>
          </a:xfrm>
          <a:prstGeom prst="wedgeRoundRectCallout">
            <a:avLst>
              <a:gd name="adj1" fmla="val 60563"/>
              <a:gd name="adj2" fmla="val 5141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 dirty="0">
                <a:solidFill>
                  <a:schemeClr val="bg1"/>
                </a:solidFill>
              </a:rPr>
              <a:t>Methoden sind immer in Klassen enthalten</a:t>
            </a:r>
          </a:p>
        </p:txBody>
      </p:sp>
    </p:spTree>
    <p:extLst>
      <p:ext uri="{BB962C8B-B14F-4D97-AF65-F5344CB8AC3E}">
        <p14:creationId xmlns:p14="http://schemas.microsoft.com/office/powerpoint/2010/main" val="2645498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Intermezzo</a:t>
            </a:r>
          </a:p>
        </p:txBody>
      </p:sp>
      <p:sp>
        <p:nvSpPr>
          <p:cNvPr id="10244" name="Textfeld 4"/>
          <p:cNvSpPr txBox="1">
            <a:spLocks noChangeArrowheads="1"/>
          </p:cNvSpPr>
          <p:nvPr/>
        </p:nvSpPr>
        <p:spPr bwMode="auto">
          <a:xfrm>
            <a:off x="395288" y="1916113"/>
            <a:ext cx="5256832" cy="3499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 smtClean="0"/>
              <a:t>Wie implementiert man </a:t>
            </a:r>
            <a:r>
              <a:rPr lang="de-DE" altLang="de-DE" sz="1800" dirty="0" smtClean="0"/>
              <a:t>Funktionen</a:t>
            </a:r>
            <a:r>
              <a:rPr lang="de-DE" altLang="de-DE" sz="1800" b="0" dirty="0" smtClean="0"/>
              <a:t> in Java?</a:t>
            </a:r>
            <a:endParaRPr lang="de-DE" altLang="de-DE" sz="1800" b="0" dirty="0"/>
          </a:p>
        </p:txBody>
      </p:sp>
      <p:sp>
        <p:nvSpPr>
          <p:cNvPr id="10245" name="Textfeld 5"/>
          <p:cNvSpPr txBox="1">
            <a:spLocks noChangeArrowheads="1"/>
          </p:cNvSpPr>
          <p:nvPr/>
        </p:nvSpPr>
        <p:spPr bwMode="auto">
          <a:xfrm>
            <a:off x="395288" y="3036888"/>
            <a:ext cx="4681537" cy="608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/>
              <a:t>Ist es sinnvoll, die </a:t>
            </a:r>
            <a:r>
              <a:rPr lang="de-DE" altLang="de-DE" sz="1800" dirty="0"/>
              <a:t>Paketstruktur</a:t>
            </a:r>
            <a:r>
              <a:rPr lang="de-DE" altLang="de-DE" sz="1800" b="0" dirty="0"/>
              <a:t> an der </a:t>
            </a:r>
            <a:r>
              <a:rPr lang="de-DE" altLang="de-DE" sz="1800" dirty="0"/>
              <a:t>Verzeichnisstruktur</a:t>
            </a:r>
            <a:r>
              <a:rPr lang="de-DE" altLang="de-DE" sz="1800" b="0" dirty="0"/>
              <a:t> zu binden?</a:t>
            </a:r>
          </a:p>
        </p:txBody>
      </p:sp>
      <p:sp>
        <p:nvSpPr>
          <p:cNvPr id="10246" name="Textfeld 6"/>
          <p:cNvSpPr txBox="1">
            <a:spLocks noChangeArrowheads="1"/>
          </p:cNvSpPr>
          <p:nvPr/>
        </p:nvSpPr>
        <p:spPr bwMode="auto">
          <a:xfrm>
            <a:off x="395288" y="4117975"/>
            <a:ext cx="4681537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Darf man in Java </a:t>
            </a:r>
            <a:r>
              <a:rPr lang="de-DE" altLang="de-DE" sz="1800"/>
              <a:t>mehrere Klassen in einer Datei </a:t>
            </a:r>
            <a:r>
              <a:rPr lang="de-DE" altLang="de-DE" sz="1800" b="0"/>
              <a:t>implementieren?</a:t>
            </a:r>
          </a:p>
        </p:txBody>
      </p:sp>
      <p:sp>
        <p:nvSpPr>
          <p:cNvPr id="6" name="Abgerundete rechteckige Legende 5"/>
          <p:cNvSpPr/>
          <p:nvPr/>
        </p:nvSpPr>
        <p:spPr>
          <a:xfrm>
            <a:off x="5652120" y="2708919"/>
            <a:ext cx="2794000" cy="519501"/>
          </a:xfrm>
          <a:prstGeom prst="wedgeRoundRectCallout">
            <a:avLst>
              <a:gd name="adj1" fmla="val 26105"/>
              <a:gd name="adj2" fmla="val 16470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 smtClean="0">
                <a:solidFill>
                  <a:schemeClr val="bg1"/>
                </a:solidFill>
              </a:rPr>
              <a:t>Hier seid Ihr gefragt! </a:t>
            </a:r>
            <a:r>
              <a:rPr lang="de-DE" dirty="0" smtClean="0">
                <a:solidFill>
                  <a:schemeClr val="bg1"/>
                </a:solidFill>
                <a:sym typeface="Wingdings" panose="05000000000000000000" pitchFamily="2" charset="2"/>
              </a:rPr>
              <a:t>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8426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smtClean="0"/>
              <a:t>Projektstruktur</a:t>
            </a:r>
          </a:p>
        </p:txBody>
      </p:sp>
      <p:cxnSp>
        <p:nvCxnSpPr>
          <p:cNvPr id="11267" name="Gerade Verbindung 4"/>
          <p:cNvCxnSpPr>
            <a:cxnSpLocks noChangeShapeType="1"/>
          </p:cNvCxnSpPr>
          <p:nvPr/>
        </p:nvCxnSpPr>
        <p:spPr bwMode="auto">
          <a:xfrm>
            <a:off x="4427538" y="1557338"/>
            <a:ext cx="0" cy="4802187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268" name="Textfeld 5"/>
          <p:cNvSpPr txBox="1">
            <a:spLocks noChangeArrowheads="1"/>
          </p:cNvSpPr>
          <p:nvPr/>
        </p:nvSpPr>
        <p:spPr bwMode="auto">
          <a:xfrm>
            <a:off x="250825" y="1549400"/>
            <a:ext cx="944563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3600" b="0">
                <a:latin typeface="Consolas" pitchFamily="49" charset="0"/>
                <a:cs typeface="Consolas" pitchFamily="49" charset="0"/>
              </a:rPr>
              <a:t>C++</a:t>
            </a:r>
          </a:p>
        </p:txBody>
      </p:sp>
      <p:sp>
        <p:nvSpPr>
          <p:cNvPr id="11269" name="Textfeld 6"/>
          <p:cNvSpPr txBox="1">
            <a:spLocks noChangeArrowheads="1"/>
          </p:cNvSpPr>
          <p:nvPr/>
        </p:nvSpPr>
        <p:spPr bwMode="auto">
          <a:xfrm>
            <a:off x="7740650" y="1546225"/>
            <a:ext cx="1196975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3600" b="0">
                <a:latin typeface="Consolas" pitchFamily="49" charset="0"/>
                <a:cs typeface="Consolas" pitchFamily="49" charset="0"/>
              </a:rPr>
              <a:t>Java</a:t>
            </a:r>
          </a:p>
        </p:txBody>
      </p:sp>
      <p:grpSp>
        <p:nvGrpSpPr>
          <p:cNvPr id="11270" name="Gruppieren 7"/>
          <p:cNvGrpSpPr>
            <a:grpSpLocks/>
          </p:cNvGrpSpPr>
          <p:nvPr/>
        </p:nvGrpSpPr>
        <p:grpSpPr bwMode="auto">
          <a:xfrm>
            <a:off x="6257925" y="2105025"/>
            <a:ext cx="1155700" cy="781050"/>
            <a:chOff x="3273171" y="3717032"/>
            <a:chExt cx="1154813" cy="780120"/>
          </a:xfrm>
        </p:grpSpPr>
        <p:sp>
          <p:nvSpPr>
            <p:cNvPr id="9" name="Rechteck 8"/>
            <p:cNvSpPr/>
            <p:nvPr/>
          </p:nvSpPr>
          <p:spPr bwMode="auto">
            <a:xfrm>
              <a:off x="3276344" y="3861323"/>
              <a:ext cx="1151640" cy="63582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0" name="Rechteck 9"/>
            <p:cNvSpPr/>
            <p:nvPr/>
          </p:nvSpPr>
          <p:spPr bwMode="auto">
            <a:xfrm>
              <a:off x="3273171" y="3717032"/>
              <a:ext cx="491747" cy="199787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11" name="Gefaltete Ecke 10"/>
          <p:cNvSpPr/>
          <p:nvPr/>
        </p:nvSpPr>
        <p:spPr bwMode="auto">
          <a:xfrm>
            <a:off x="5181600" y="5300663"/>
            <a:ext cx="576263" cy="720725"/>
          </a:xfrm>
          <a:prstGeom prst="foldedCorner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grpSp>
        <p:nvGrpSpPr>
          <p:cNvPr id="12" name="Gruppieren 11"/>
          <p:cNvGrpSpPr/>
          <p:nvPr/>
        </p:nvGrpSpPr>
        <p:grpSpPr>
          <a:xfrm>
            <a:off x="6367867" y="3326619"/>
            <a:ext cx="938148" cy="633755"/>
            <a:chOff x="3273171" y="3717032"/>
            <a:chExt cx="1154813" cy="780120"/>
          </a:xfrm>
          <a:noFill/>
        </p:grpSpPr>
        <p:sp>
          <p:nvSpPr>
            <p:cNvPr id="13" name="Rechteck 12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4" name="Rechteck 13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grpSp>
        <p:nvGrpSpPr>
          <p:cNvPr id="18" name="Gruppieren 17"/>
          <p:cNvGrpSpPr/>
          <p:nvPr/>
        </p:nvGrpSpPr>
        <p:grpSpPr>
          <a:xfrm>
            <a:off x="5496745" y="4215017"/>
            <a:ext cx="938148" cy="633755"/>
            <a:chOff x="3273171" y="3717032"/>
            <a:chExt cx="1154813" cy="780120"/>
          </a:xfrm>
          <a:noFill/>
        </p:grpSpPr>
        <p:sp>
          <p:nvSpPr>
            <p:cNvPr id="19" name="Rechteck 18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20" name="Rechteck 19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21" name="Gefaltete Ecke 20"/>
          <p:cNvSpPr/>
          <p:nvPr/>
        </p:nvSpPr>
        <p:spPr bwMode="auto">
          <a:xfrm>
            <a:off x="6262688" y="5300663"/>
            <a:ext cx="574675" cy="720725"/>
          </a:xfrm>
          <a:prstGeom prst="foldedCorner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cxnSp>
        <p:nvCxnSpPr>
          <p:cNvPr id="23" name="Gerade Verbindung 22"/>
          <p:cNvCxnSpPr>
            <a:stCxn id="9" idx="2"/>
            <a:endCxn id="13" idx="0"/>
          </p:cNvCxnSpPr>
          <p:nvPr/>
        </p:nvCxnSpPr>
        <p:spPr bwMode="auto">
          <a:xfrm>
            <a:off x="6837363" y="2886075"/>
            <a:ext cx="0" cy="55721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Gerade Verbindung 24"/>
          <p:cNvCxnSpPr>
            <a:stCxn id="13" idx="2"/>
            <a:endCxn id="17" idx="0"/>
          </p:cNvCxnSpPr>
          <p:nvPr/>
        </p:nvCxnSpPr>
        <p:spPr bwMode="auto">
          <a:xfrm>
            <a:off x="6837363" y="3960813"/>
            <a:ext cx="1103312" cy="27463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8" name="Gerade Verbindung 27"/>
          <p:cNvCxnSpPr>
            <a:stCxn id="13" idx="2"/>
            <a:endCxn id="19" idx="0"/>
          </p:cNvCxnSpPr>
          <p:nvPr/>
        </p:nvCxnSpPr>
        <p:spPr bwMode="auto">
          <a:xfrm flipH="1">
            <a:off x="5967413" y="3960813"/>
            <a:ext cx="869950" cy="37147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5" name="Gruppieren 14"/>
          <p:cNvGrpSpPr/>
          <p:nvPr/>
        </p:nvGrpSpPr>
        <p:grpSpPr>
          <a:xfrm>
            <a:off x="7740352" y="4235405"/>
            <a:ext cx="938148" cy="633755"/>
            <a:chOff x="3273171" y="3717032"/>
            <a:chExt cx="1154813" cy="780120"/>
          </a:xfrm>
          <a:solidFill>
            <a:schemeClr val="bg1"/>
          </a:solidFill>
        </p:grpSpPr>
        <p:sp>
          <p:nvSpPr>
            <p:cNvPr id="16" name="Rechteck 15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7" name="Rechteck 16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cxnSp>
        <p:nvCxnSpPr>
          <p:cNvPr id="34" name="Gerade Verbindung 33"/>
          <p:cNvCxnSpPr>
            <a:stCxn id="19" idx="2"/>
            <a:endCxn id="11" idx="0"/>
          </p:cNvCxnSpPr>
          <p:nvPr/>
        </p:nvCxnSpPr>
        <p:spPr bwMode="auto">
          <a:xfrm flipH="1">
            <a:off x="5470525" y="4848225"/>
            <a:ext cx="496888" cy="45243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7" name="Gerade Verbindung 36"/>
          <p:cNvCxnSpPr>
            <a:stCxn id="19" idx="2"/>
            <a:endCxn id="21" idx="0"/>
          </p:cNvCxnSpPr>
          <p:nvPr/>
        </p:nvCxnSpPr>
        <p:spPr bwMode="auto">
          <a:xfrm>
            <a:off x="5967413" y="4848225"/>
            <a:ext cx="582612" cy="45243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" name="Gerade Verbindung 39"/>
          <p:cNvCxnSpPr>
            <a:stCxn id="16" idx="2"/>
            <a:endCxn id="42" idx="0"/>
          </p:cNvCxnSpPr>
          <p:nvPr/>
        </p:nvCxnSpPr>
        <p:spPr bwMode="auto">
          <a:xfrm>
            <a:off x="8210550" y="4868863"/>
            <a:ext cx="4763" cy="4572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2" name="Gefaltete Ecke 41"/>
          <p:cNvSpPr/>
          <p:nvPr/>
        </p:nvSpPr>
        <p:spPr bwMode="auto">
          <a:xfrm>
            <a:off x="7926388" y="5326063"/>
            <a:ext cx="576262" cy="719137"/>
          </a:xfrm>
          <a:prstGeom prst="foldedCorner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50" name="Textfeld 49"/>
          <p:cNvSpPr txBox="1"/>
          <p:nvPr/>
        </p:nvSpPr>
        <p:spPr>
          <a:xfrm>
            <a:off x="4729163" y="6059488"/>
            <a:ext cx="1643062" cy="32226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de-DE" sz="1600" dirty="0">
                <a:solidFill>
                  <a:schemeClr val="bg1">
                    <a:lumMod val="65000"/>
                  </a:schemeClr>
                </a:solidFill>
                <a:latin typeface="Consolas" pitchFamily="49" charset="0"/>
                <a:cs typeface="Consolas" pitchFamily="49" charset="0"/>
              </a:rPr>
              <a:t>Building.java</a:t>
            </a:r>
          </a:p>
        </p:txBody>
      </p:sp>
      <p:sp>
        <p:nvSpPr>
          <p:cNvPr id="11284" name="Gefaltete Ecke 34"/>
          <p:cNvSpPr>
            <a:spLocks noChangeArrowheads="1"/>
          </p:cNvSpPr>
          <p:nvPr/>
        </p:nvSpPr>
        <p:spPr bwMode="auto">
          <a:xfrm>
            <a:off x="658813" y="5197475"/>
            <a:ext cx="576262" cy="719138"/>
          </a:xfrm>
          <a:prstGeom prst="foldedCorner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36" name="Gruppieren 35"/>
          <p:cNvGrpSpPr/>
          <p:nvPr/>
        </p:nvGrpSpPr>
        <p:grpSpPr>
          <a:xfrm>
            <a:off x="1473612" y="3299301"/>
            <a:ext cx="938148" cy="633755"/>
            <a:chOff x="3273171" y="3717032"/>
            <a:chExt cx="1154813" cy="780120"/>
          </a:xfrm>
          <a:noFill/>
        </p:grpSpPr>
        <p:sp>
          <p:nvSpPr>
            <p:cNvPr id="38" name="Rechteck 37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39" name="Rechteck 38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grpSp>
        <p:nvGrpSpPr>
          <p:cNvPr id="41" name="Gruppieren 40"/>
          <p:cNvGrpSpPr/>
          <p:nvPr/>
        </p:nvGrpSpPr>
        <p:grpSpPr>
          <a:xfrm>
            <a:off x="1154805" y="4110539"/>
            <a:ext cx="938148" cy="633755"/>
            <a:chOff x="3273171" y="3717032"/>
            <a:chExt cx="1154813" cy="780120"/>
          </a:xfrm>
          <a:noFill/>
        </p:grpSpPr>
        <p:sp>
          <p:nvSpPr>
            <p:cNvPr id="43" name="Rechteck 42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44" name="Rechteck 43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11287" name="Gefaltete Ecke 44"/>
          <p:cNvSpPr>
            <a:spLocks noChangeArrowheads="1"/>
          </p:cNvSpPr>
          <p:nvPr/>
        </p:nvSpPr>
        <p:spPr bwMode="auto">
          <a:xfrm>
            <a:off x="2012950" y="5229225"/>
            <a:ext cx="576263" cy="720725"/>
          </a:xfrm>
          <a:prstGeom prst="foldedCorner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cxnSp>
        <p:nvCxnSpPr>
          <p:cNvPr id="11288" name="Gerade Verbindung 52"/>
          <p:cNvCxnSpPr>
            <a:cxnSpLocks noChangeShapeType="1"/>
            <a:stCxn id="47" idx="2"/>
          </p:cNvCxnSpPr>
          <p:nvPr/>
        </p:nvCxnSpPr>
        <p:spPr bwMode="auto">
          <a:xfrm flipH="1">
            <a:off x="1943100" y="2886075"/>
            <a:ext cx="400050" cy="530225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289" name="Gerade Verbindung 54"/>
          <p:cNvCxnSpPr>
            <a:cxnSpLocks noChangeShapeType="1"/>
          </p:cNvCxnSpPr>
          <p:nvPr/>
        </p:nvCxnSpPr>
        <p:spPr bwMode="auto">
          <a:xfrm flipH="1">
            <a:off x="1625600" y="3933825"/>
            <a:ext cx="317500" cy="29368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290" name="Textfeld 62"/>
          <p:cNvSpPr txBox="1">
            <a:spLocks noChangeArrowheads="1"/>
          </p:cNvSpPr>
          <p:nvPr/>
        </p:nvSpPr>
        <p:spPr bwMode="auto">
          <a:xfrm>
            <a:off x="200400" y="5956300"/>
            <a:ext cx="1531189" cy="3213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 smtClean="0">
                <a:latin typeface="Consolas" pitchFamily="49" charset="0"/>
                <a:cs typeface="Consolas" pitchFamily="49" charset="0"/>
              </a:rPr>
              <a:t>Building.hpp</a:t>
            </a:r>
            <a:endParaRPr lang="de-DE" altLang="de-DE" sz="1600" b="0" dirty="0"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11291" name="Gruppieren 45"/>
          <p:cNvGrpSpPr>
            <a:grpSpLocks/>
          </p:cNvGrpSpPr>
          <p:nvPr/>
        </p:nvGrpSpPr>
        <p:grpSpPr bwMode="auto">
          <a:xfrm>
            <a:off x="1763713" y="2105025"/>
            <a:ext cx="1154112" cy="781050"/>
            <a:chOff x="3273171" y="3717032"/>
            <a:chExt cx="1154813" cy="780120"/>
          </a:xfrm>
        </p:grpSpPr>
        <p:sp>
          <p:nvSpPr>
            <p:cNvPr id="47" name="Rechteck 46"/>
            <p:cNvSpPr/>
            <p:nvPr/>
          </p:nvSpPr>
          <p:spPr bwMode="auto">
            <a:xfrm>
              <a:off x="3276348" y="3861323"/>
              <a:ext cx="1151636" cy="63582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48" name="Rechteck 47"/>
            <p:cNvSpPr/>
            <p:nvPr/>
          </p:nvSpPr>
          <p:spPr bwMode="auto">
            <a:xfrm>
              <a:off x="3273171" y="3717032"/>
              <a:ext cx="492424" cy="199787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11292" name="Textfeld 63"/>
          <p:cNvSpPr txBox="1">
            <a:spLocks noChangeArrowheads="1"/>
          </p:cNvSpPr>
          <p:nvPr/>
        </p:nvSpPr>
        <p:spPr bwMode="auto">
          <a:xfrm>
            <a:off x="1619250" y="5949950"/>
            <a:ext cx="1531938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latin typeface="Consolas" pitchFamily="49" charset="0"/>
                <a:cs typeface="Consolas" pitchFamily="49" charset="0"/>
              </a:rPr>
              <a:t>Building.cpp</a:t>
            </a:r>
          </a:p>
        </p:txBody>
      </p:sp>
      <p:sp>
        <p:nvSpPr>
          <p:cNvPr id="11293" name="Abgerundetes Rechteck 2"/>
          <p:cNvSpPr>
            <a:spLocks noChangeArrowheads="1"/>
          </p:cNvSpPr>
          <p:nvPr/>
        </p:nvSpPr>
        <p:spPr bwMode="auto">
          <a:xfrm>
            <a:off x="107950" y="5075238"/>
            <a:ext cx="3035300" cy="1306512"/>
          </a:xfrm>
          <a:prstGeom prst="roundRect">
            <a:avLst>
              <a:gd name="adj" fmla="val 16667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cxnSp>
        <p:nvCxnSpPr>
          <p:cNvPr id="11294" name="Gerade Verbindung 21"/>
          <p:cNvCxnSpPr>
            <a:cxnSpLocks noChangeShapeType="1"/>
            <a:endCxn id="11293" idx="0"/>
          </p:cNvCxnSpPr>
          <p:nvPr/>
        </p:nvCxnSpPr>
        <p:spPr bwMode="auto">
          <a:xfrm>
            <a:off x="1625600" y="4745038"/>
            <a:ext cx="0" cy="33020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1295" name="Gruppieren 23"/>
          <p:cNvGrpSpPr>
            <a:grpSpLocks/>
          </p:cNvGrpSpPr>
          <p:nvPr/>
        </p:nvGrpSpPr>
        <p:grpSpPr bwMode="auto">
          <a:xfrm>
            <a:off x="2442646" y="4098925"/>
            <a:ext cx="1265754" cy="847540"/>
            <a:chOff x="3323404" y="3298758"/>
            <a:chExt cx="1962772" cy="1313431"/>
          </a:xfrm>
        </p:grpSpPr>
        <p:sp>
          <p:nvSpPr>
            <p:cNvPr id="11305" name="Gefaltete Ecke 64"/>
            <p:cNvSpPr>
              <a:spLocks noChangeArrowheads="1"/>
            </p:cNvSpPr>
            <p:nvPr/>
          </p:nvSpPr>
          <p:spPr bwMode="auto">
            <a:xfrm>
              <a:off x="3530208" y="3420498"/>
              <a:ext cx="576064" cy="720080"/>
            </a:xfrm>
            <a:prstGeom prst="foldedCorner">
              <a:avLst>
                <a:gd name="adj" fmla="val 16667"/>
              </a:avLst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306" name="Gefaltete Ecke 65"/>
            <p:cNvSpPr>
              <a:spLocks noChangeArrowheads="1"/>
            </p:cNvSpPr>
            <p:nvPr/>
          </p:nvSpPr>
          <p:spPr bwMode="auto">
            <a:xfrm>
              <a:off x="4392237" y="3452968"/>
              <a:ext cx="576064" cy="720080"/>
            </a:xfrm>
            <a:prstGeom prst="foldedCorner">
              <a:avLst>
                <a:gd name="adj" fmla="val 16667"/>
              </a:avLst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307" name="Textfeld 66"/>
            <p:cNvSpPr txBox="1">
              <a:spLocks noChangeArrowheads="1"/>
            </p:cNvSpPr>
            <p:nvPr/>
          </p:nvSpPr>
          <p:spPr bwMode="auto">
            <a:xfrm>
              <a:off x="3323404" y="4114262"/>
              <a:ext cx="982364" cy="4979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600" b="0" dirty="0">
                  <a:latin typeface="Consolas" pitchFamily="49" charset="0"/>
                  <a:cs typeface="Consolas" pitchFamily="49" charset="0"/>
                </a:rPr>
                <a:t>.</a:t>
              </a:r>
              <a:r>
                <a:rPr lang="de-DE" altLang="de-DE" sz="1600" b="0" dirty="0" err="1" smtClean="0">
                  <a:latin typeface="Consolas" pitchFamily="49" charset="0"/>
                  <a:cs typeface="Consolas" pitchFamily="49" charset="0"/>
                </a:rPr>
                <a:t>hpp</a:t>
              </a:r>
              <a:endParaRPr lang="de-DE" altLang="de-DE" sz="1600" b="0" dirty="0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1308" name="Textfeld 67"/>
            <p:cNvSpPr txBox="1">
              <a:spLocks noChangeArrowheads="1"/>
            </p:cNvSpPr>
            <p:nvPr/>
          </p:nvSpPr>
          <p:spPr bwMode="auto">
            <a:xfrm>
              <a:off x="4317440" y="4114263"/>
              <a:ext cx="633508" cy="3213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600" b="0">
                  <a:latin typeface="Consolas" pitchFamily="49" charset="0"/>
                  <a:cs typeface="Consolas" pitchFamily="49" charset="0"/>
                </a:rPr>
                <a:t>.cpp</a:t>
              </a:r>
            </a:p>
          </p:txBody>
        </p:sp>
        <p:sp>
          <p:nvSpPr>
            <p:cNvPr id="11309" name="Abgerundetes Rechteck 68"/>
            <p:cNvSpPr>
              <a:spLocks noChangeArrowheads="1"/>
            </p:cNvSpPr>
            <p:nvPr/>
          </p:nvSpPr>
          <p:spPr bwMode="auto">
            <a:xfrm>
              <a:off x="3356207" y="3298758"/>
              <a:ext cx="1929969" cy="1306338"/>
            </a:xfrm>
            <a:prstGeom prst="roundRect">
              <a:avLst>
                <a:gd name="adj" fmla="val 16667"/>
              </a:avLst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</p:grpSp>
      <p:cxnSp>
        <p:nvCxnSpPr>
          <p:cNvPr id="11296" name="Gerade Verbindung 69"/>
          <p:cNvCxnSpPr>
            <a:cxnSpLocks noChangeShapeType="1"/>
            <a:endCxn id="11309" idx="0"/>
          </p:cNvCxnSpPr>
          <p:nvPr/>
        </p:nvCxnSpPr>
        <p:spPr bwMode="auto">
          <a:xfrm>
            <a:off x="1943100" y="3933825"/>
            <a:ext cx="1143000" cy="16510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1297" name="Gruppieren 28"/>
          <p:cNvGrpSpPr>
            <a:grpSpLocks/>
          </p:cNvGrpSpPr>
          <p:nvPr/>
        </p:nvGrpSpPr>
        <p:grpSpPr bwMode="auto">
          <a:xfrm>
            <a:off x="2366963" y="2984500"/>
            <a:ext cx="633412" cy="650875"/>
            <a:chOff x="3009895" y="2420889"/>
            <a:chExt cx="633507" cy="650550"/>
          </a:xfrm>
        </p:grpSpPr>
        <p:sp>
          <p:nvSpPr>
            <p:cNvPr id="11303" name="Gefaltete Ecke 71"/>
            <p:cNvSpPr>
              <a:spLocks noChangeArrowheads="1"/>
            </p:cNvSpPr>
            <p:nvPr/>
          </p:nvSpPr>
          <p:spPr bwMode="auto">
            <a:xfrm>
              <a:off x="3203846" y="2420889"/>
              <a:ext cx="299216" cy="374020"/>
            </a:xfrm>
            <a:prstGeom prst="foldedCorner">
              <a:avLst>
                <a:gd name="adj" fmla="val 16667"/>
              </a:avLst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304" name="Textfeld 72"/>
            <p:cNvSpPr txBox="1">
              <a:spLocks noChangeArrowheads="1"/>
            </p:cNvSpPr>
            <p:nvPr/>
          </p:nvSpPr>
          <p:spPr bwMode="auto">
            <a:xfrm>
              <a:off x="3009895" y="2750133"/>
              <a:ext cx="633507" cy="3213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600" b="0">
                  <a:latin typeface="Consolas" pitchFamily="49" charset="0"/>
                  <a:cs typeface="Consolas" pitchFamily="49" charset="0"/>
                </a:rPr>
                <a:t>.cpp</a:t>
              </a:r>
            </a:p>
          </p:txBody>
        </p:sp>
      </p:grpSp>
      <p:cxnSp>
        <p:nvCxnSpPr>
          <p:cNvPr id="11298" name="Gerade Verbindung 73"/>
          <p:cNvCxnSpPr>
            <a:cxnSpLocks noChangeShapeType="1"/>
            <a:stCxn id="47" idx="2"/>
            <a:endCxn id="11303" idx="0"/>
          </p:cNvCxnSpPr>
          <p:nvPr/>
        </p:nvCxnSpPr>
        <p:spPr bwMode="auto">
          <a:xfrm>
            <a:off x="2343150" y="2886075"/>
            <a:ext cx="368300" cy="98425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5" name="Abgerundete rechteckige Legende 74"/>
          <p:cNvSpPr/>
          <p:nvPr/>
        </p:nvSpPr>
        <p:spPr>
          <a:xfrm>
            <a:off x="3078163" y="3205163"/>
            <a:ext cx="3671887" cy="1022350"/>
          </a:xfrm>
          <a:prstGeom prst="wedgeRoundRectCallout">
            <a:avLst>
              <a:gd name="adj1" fmla="val -70718"/>
              <a:gd name="adj2" fmla="val 1172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 b="1" dirty="0">
                <a:solidFill>
                  <a:schemeClr val="bg1"/>
                </a:solidFill>
              </a:rPr>
              <a:t>Beliebige Verzeichnisstruktur </a:t>
            </a:r>
            <a:r>
              <a:rPr lang="de-DE" dirty="0">
                <a:solidFill>
                  <a:schemeClr val="bg1"/>
                </a:solidFill>
              </a:rPr>
              <a:t>- hat nichts mit Sichtbarkeit zu tun</a:t>
            </a:r>
          </a:p>
        </p:txBody>
      </p:sp>
      <p:sp>
        <p:nvSpPr>
          <p:cNvPr id="76" name="Abgerundete rechteckige Legende 75"/>
          <p:cNvSpPr/>
          <p:nvPr/>
        </p:nvSpPr>
        <p:spPr>
          <a:xfrm>
            <a:off x="3203575" y="4419600"/>
            <a:ext cx="3671888" cy="768350"/>
          </a:xfrm>
          <a:prstGeom prst="wedgeRoundRectCallout">
            <a:avLst>
              <a:gd name="adj1" fmla="val -55422"/>
              <a:gd name="adj2" fmla="val 5046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 dirty="0">
                <a:solidFill>
                  <a:schemeClr val="bg1"/>
                </a:solidFill>
              </a:rPr>
              <a:t>Klassen werden in </a:t>
            </a:r>
            <a:r>
              <a:rPr lang="de-DE" b="1" dirty="0">
                <a:solidFill>
                  <a:schemeClr val="bg1"/>
                </a:solidFill>
              </a:rPr>
              <a:t>Header</a:t>
            </a:r>
            <a:r>
              <a:rPr lang="de-DE" dirty="0">
                <a:solidFill>
                  <a:schemeClr val="bg1"/>
                </a:solidFill>
              </a:rPr>
              <a:t>- und </a:t>
            </a:r>
            <a:r>
              <a:rPr lang="de-DE" b="1" dirty="0">
                <a:solidFill>
                  <a:schemeClr val="bg1"/>
                </a:solidFill>
              </a:rPr>
              <a:t>Implementierung</a:t>
            </a:r>
            <a:r>
              <a:rPr lang="de-DE" dirty="0">
                <a:solidFill>
                  <a:schemeClr val="bg1"/>
                </a:solidFill>
              </a:rPr>
              <a:t>sdatei getrennt</a:t>
            </a:r>
          </a:p>
        </p:txBody>
      </p:sp>
      <p:sp>
        <p:nvSpPr>
          <p:cNvPr id="77" name="Abgerundete rechteckige Legende 76"/>
          <p:cNvSpPr/>
          <p:nvPr/>
        </p:nvSpPr>
        <p:spPr>
          <a:xfrm>
            <a:off x="3082925" y="1866900"/>
            <a:ext cx="3667125" cy="1201738"/>
          </a:xfrm>
          <a:prstGeom prst="wedgeRoundRectCallout">
            <a:avLst>
              <a:gd name="adj1" fmla="val -58858"/>
              <a:gd name="adj2" fmla="val 55737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Implementierungsdateien mit </a:t>
            </a:r>
            <a:r>
              <a:rPr lang="de-DE" b="1" dirty="0">
                <a:solidFill>
                  <a:schemeClr val="bg1"/>
                </a:solidFill>
              </a:rPr>
              <a:t>Funktionen </a:t>
            </a:r>
            <a:r>
              <a:rPr lang="de-DE" dirty="0" smtClean="0">
                <a:solidFill>
                  <a:schemeClr val="bg1"/>
                </a:solidFill>
              </a:rPr>
              <a:t>(nicht Methoden</a:t>
            </a:r>
            <a:r>
              <a:rPr lang="de-DE" dirty="0">
                <a:solidFill>
                  <a:schemeClr val="bg1"/>
                </a:solidFill>
              </a:rPr>
              <a:t>!) sind möglich und üblich</a:t>
            </a:r>
          </a:p>
        </p:txBody>
      </p:sp>
      <p:sp>
        <p:nvSpPr>
          <p:cNvPr id="78" name="Abgerundete rechteckige Legende 77"/>
          <p:cNvSpPr/>
          <p:nvPr/>
        </p:nvSpPr>
        <p:spPr>
          <a:xfrm>
            <a:off x="3330575" y="5430838"/>
            <a:ext cx="4059238" cy="1022350"/>
          </a:xfrm>
          <a:prstGeom prst="wedgeRoundRectCallout">
            <a:avLst>
              <a:gd name="adj1" fmla="val -59696"/>
              <a:gd name="adj2" fmla="val 278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 b="1" dirty="0">
                <a:solidFill>
                  <a:schemeClr val="bg1"/>
                </a:solidFill>
              </a:rPr>
              <a:t>Mehrere Klassen</a:t>
            </a:r>
            <a:r>
              <a:rPr lang="de-DE" dirty="0">
                <a:solidFill>
                  <a:schemeClr val="bg1"/>
                </a:solidFill>
              </a:rPr>
              <a:t> können flexibel in Header/Implementierungsdateien kombiniert werden </a:t>
            </a:r>
          </a:p>
        </p:txBody>
      </p:sp>
    </p:spTree>
    <p:extLst>
      <p:ext uri="{BB962C8B-B14F-4D97-AF65-F5344CB8AC3E}">
        <p14:creationId xmlns:p14="http://schemas.microsoft.com/office/powerpoint/2010/main" val="2190262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dirty="0" smtClean="0"/>
              <a:t>Zielsetzung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0825" y="2636912"/>
            <a:ext cx="8640763" cy="3816276"/>
          </a:xfrm>
        </p:spPr>
        <p:txBody>
          <a:bodyPr/>
          <a:lstStyle/>
          <a:p>
            <a:pPr marL="180975" lvl="1" indent="0" eaLnBrk="1" hangingPunct="1">
              <a:buNone/>
              <a:defRPr/>
            </a:pPr>
            <a:r>
              <a:rPr lang="de-DE" sz="2200" b="1" dirty="0" smtClean="0"/>
              <a:t>Idee des Praktikums</a:t>
            </a:r>
          </a:p>
          <a:p>
            <a:pPr lvl="1" eaLnBrk="1" hangingPunct="1">
              <a:defRPr/>
            </a:pPr>
            <a:r>
              <a:rPr lang="de-DE" sz="2200" b="1" dirty="0" smtClean="0"/>
              <a:t>Vorlesung</a:t>
            </a:r>
            <a:r>
              <a:rPr lang="de-DE" sz="2200" dirty="0" smtClean="0"/>
              <a:t> 	vermittelt 	</a:t>
            </a:r>
            <a:r>
              <a:rPr lang="de-DE" sz="2200" b="1" dirty="0" smtClean="0"/>
              <a:t>Konzepte</a:t>
            </a:r>
          </a:p>
          <a:p>
            <a:pPr lvl="1" eaLnBrk="1" hangingPunct="1">
              <a:defRPr/>
            </a:pPr>
            <a:r>
              <a:rPr lang="de-DE" sz="2200" b="1" dirty="0" smtClean="0"/>
              <a:t>Übung</a:t>
            </a:r>
            <a:r>
              <a:rPr lang="de-DE" sz="2200" dirty="0" smtClean="0"/>
              <a:t> 	vermittelt 	</a:t>
            </a:r>
            <a:r>
              <a:rPr lang="de-DE" sz="2200" b="1" dirty="0" smtClean="0"/>
              <a:t>praktische Kenntnisse</a:t>
            </a:r>
            <a:r>
              <a:rPr lang="de-DE" sz="2200" dirty="0" smtClean="0"/>
              <a:t/>
            </a:r>
            <a:br>
              <a:rPr lang="de-DE" sz="2200" dirty="0" smtClean="0"/>
            </a:br>
            <a:r>
              <a:rPr lang="de-DE" sz="2200" dirty="0" smtClean="0"/>
              <a:t/>
            </a:r>
            <a:br>
              <a:rPr lang="de-DE" sz="2200" dirty="0" smtClean="0"/>
            </a:br>
            <a:endParaRPr lang="de-DE" sz="2200" dirty="0" smtClean="0"/>
          </a:p>
          <a:p>
            <a:pPr marL="180975" lvl="1" indent="0" eaLnBrk="1" hangingPunct="1">
              <a:buNone/>
              <a:defRPr/>
            </a:pPr>
            <a:r>
              <a:rPr lang="de-DE" sz="2200" b="1" dirty="0" smtClean="0"/>
              <a:t>Basisvoraussetzungen</a:t>
            </a:r>
          </a:p>
          <a:p>
            <a:pPr lvl="1" eaLnBrk="1" hangingPunct="1">
              <a:defRPr/>
            </a:pPr>
            <a:r>
              <a:rPr lang="de-DE" sz="2200" dirty="0" smtClean="0"/>
              <a:t>Allgemeine Programmiererfahrung</a:t>
            </a:r>
          </a:p>
          <a:p>
            <a:pPr lvl="1" eaLnBrk="1" hangingPunct="1">
              <a:defRPr/>
            </a:pPr>
            <a:r>
              <a:rPr lang="de-DE" sz="2200" dirty="0" smtClean="0"/>
              <a:t>Kenntnisse in Java</a:t>
            </a:r>
          </a:p>
          <a:p>
            <a:pPr marL="180975" lvl="1" indent="0" eaLnBrk="1" hangingPunct="1">
              <a:buNone/>
              <a:defRPr/>
            </a:pPr>
            <a:endParaRPr lang="de-DE" sz="2200" dirty="0" smtClean="0"/>
          </a:p>
        </p:txBody>
      </p:sp>
      <p:sp>
        <p:nvSpPr>
          <p:cNvPr id="2" name="Abgerundetes Rechteck 1"/>
          <p:cNvSpPr/>
          <p:nvPr/>
        </p:nvSpPr>
        <p:spPr bwMode="auto">
          <a:xfrm>
            <a:off x="250825" y="1821842"/>
            <a:ext cx="8640763" cy="735521"/>
          </a:xfrm>
          <a:prstGeom prst="roundRect">
            <a:avLst/>
          </a:prstGeom>
          <a:ln>
            <a:headEnd/>
            <a:tailEnd/>
          </a:ln>
          <a:ex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>
              <a:buSzTx/>
            </a:pPr>
            <a:r>
              <a:rPr lang="de-DE" sz="2000" dirty="0"/>
              <a:t>In diesem Praktikum wollen wir einige </a:t>
            </a:r>
            <a:r>
              <a:rPr lang="de-DE" sz="2000" b="1" dirty="0"/>
              <a:t>Besonderheiten der Sprachen C++ und C (für Microcontroller)</a:t>
            </a:r>
            <a:r>
              <a:rPr lang="de-DE" sz="2000" dirty="0"/>
              <a:t> kennenlernen.</a:t>
            </a:r>
            <a:endParaRPr lang="en-US" sz="2000" dirty="0">
              <a:solidFill>
                <a:srgbClr val="7F0055"/>
              </a:solidFill>
              <a:latin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9557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0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0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0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smtClean="0"/>
              <a:t>Projektstruktur</a:t>
            </a:r>
          </a:p>
        </p:txBody>
      </p:sp>
      <p:cxnSp>
        <p:nvCxnSpPr>
          <p:cNvPr id="12291" name="Gerade Verbindung 4"/>
          <p:cNvCxnSpPr>
            <a:cxnSpLocks noChangeShapeType="1"/>
          </p:cNvCxnSpPr>
          <p:nvPr/>
        </p:nvCxnSpPr>
        <p:spPr bwMode="auto">
          <a:xfrm>
            <a:off x="4427538" y="1557338"/>
            <a:ext cx="0" cy="4802187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292" name="Textfeld 5"/>
          <p:cNvSpPr txBox="1">
            <a:spLocks noChangeArrowheads="1"/>
          </p:cNvSpPr>
          <p:nvPr/>
        </p:nvSpPr>
        <p:spPr bwMode="auto">
          <a:xfrm>
            <a:off x="250825" y="1549400"/>
            <a:ext cx="944563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3600" b="0">
                <a:latin typeface="Consolas" pitchFamily="49" charset="0"/>
                <a:cs typeface="Consolas" pitchFamily="49" charset="0"/>
              </a:rPr>
              <a:t>C++</a:t>
            </a:r>
          </a:p>
        </p:txBody>
      </p:sp>
      <p:sp>
        <p:nvSpPr>
          <p:cNvPr id="12293" name="Textfeld 6"/>
          <p:cNvSpPr txBox="1">
            <a:spLocks noChangeArrowheads="1"/>
          </p:cNvSpPr>
          <p:nvPr/>
        </p:nvSpPr>
        <p:spPr bwMode="auto">
          <a:xfrm>
            <a:off x="7740650" y="1546225"/>
            <a:ext cx="1196975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3600" b="0">
                <a:latin typeface="Consolas" pitchFamily="49" charset="0"/>
                <a:cs typeface="Consolas" pitchFamily="49" charset="0"/>
              </a:rPr>
              <a:t>Java</a:t>
            </a:r>
          </a:p>
        </p:txBody>
      </p:sp>
      <p:pic>
        <p:nvPicPr>
          <p:cNvPr id="1229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246" y="2409825"/>
            <a:ext cx="3001692" cy="394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0688" y="2409825"/>
            <a:ext cx="3601544" cy="32514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Abgerundete rechteckige Legende 7"/>
          <p:cNvSpPr/>
          <p:nvPr/>
        </p:nvSpPr>
        <p:spPr>
          <a:xfrm>
            <a:off x="1899766" y="1484784"/>
            <a:ext cx="4544076" cy="667866"/>
          </a:xfrm>
          <a:prstGeom prst="wedgeRoundRectCallout">
            <a:avLst>
              <a:gd name="adj1" fmla="val -51648"/>
              <a:gd name="adj2" fmla="val 14312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Best Practice:</a:t>
            </a:r>
            <a:r>
              <a:rPr lang="de-DE" smtClean="0">
                <a:solidFill>
                  <a:schemeClr val="bg1"/>
                </a:solidFill>
              </a:rPr>
              <a:t> Getrennte </a:t>
            </a:r>
            <a:r>
              <a:rPr lang="de-DE" dirty="0" smtClean="0">
                <a:solidFill>
                  <a:schemeClr val="bg1"/>
                </a:solidFill>
              </a:rPr>
              <a:t>Ordner für Header und Implementierung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3145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hteck 11"/>
          <p:cNvSpPr>
            <a:spLocks noChangeArrowheads="1"/>
          </p:cNvSpPr>
          <p:nvPr/>
        </p:nvSpPr>
        <p:spPr bwMode="auto">
          <a:xfrm>
            <a:off x="569486" y="4057552"/>
            <a:ext cx="2940050" cy="2082800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3315" name="Rechteck 10"/>
          <p:cNvSpPr>
            <a:spLocks noChangeArrowheads="1"/>
          </p:cNvSpPr>
          <p:nvPr/>
        </p:nvSpPr>
        <p:spPr bwMode="auto">
          <a:xfrm>
            <a:off x="559961" y="3049440"/>
            <a:ext cx="2949575" cy="841375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3316" name="Rechteck 9"/>
          <p:cNvSpPr>
            <a:spLocks noChangeArrowheads="1"/>
          </p:cNvSpPr>
          <p:nvPr/>
        </p:nvSpPr>
        <p:spPr bwMode="auto">
          <a:xfrm>
            <a:off x="582186" y="1505051"/>
            <a:ext cx="2927350" cy="968326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3317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u="sng" smtClean="0"/>
              <a:t>Header</a:t>
            </a:r>
            <a:r>
              <a:rPr lang="de-DE" altLang="de-DE" smtClean="0"/>
              <a:t> und Implementierungs-Dateien</a:t>
            </a:r>
          </a:p>
        </p:txBody>
      </p:sp>
      <p:sp>
        <p:nvSpPr>
          <p:cNvPr id="13318" name="Rechteck 5"/>
          <p:cNvSpPr>
            <a:spLocks noChangeArrowheads="1"/>
          </p:cNvSpPr>
          <p:nvPr/>
        </p:nvSpPr>
        <p:spPr bwMode="auto">
          <a:xfrm>
            <a:off x="530225" y="1595068"/>
            <a:ext cx="3970338" cy="4900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 smtClean="0">
                <a:solidFill>
                  <a:srgbClr val="3F7F5F"/>
                </a:solidFill>
                <a:latin typeface="Consolas" pitchFamily="49" charset="0"/>
              </a:rPr>
              <a:t>/*</a:t>
            </a:r>
            <a:endParaRPr lang="de-DE" altLang="de-DE" sz="1200" b="0" dirty="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3F7F5F"/>
                </a:solidFill>
                <a:latin typeface="Consolas" pitchFamily="49" charset="0"/>
              </a:rPr>
              <a:t> * Part </a:t>
            </a:r>
            <a:r>
              <a:rPr lang="de-DE" altLang="de-DE" sz="1200" b="0" dirty="0" err="1">
                <a:solidFill>
                  <a:srgbClr val="3F7F5F"/>
                </a:solidFill>
                <a:latin typeface="Consolas" pitchFamily="49" charset="0"/>
              </a:rPr>
              <a:t>of</a:t>
            </a:r>
            <a:r>
              <a:rPr lang="de-DE" altLang="de-DE" sz="1200" b="0" dirty="0">
                <a:solidFill>
                  <a:srgbClr val="3F7F5F"/>
                </a:solidFill>
                <a:latin typeface="Consolas" pitchFamily="49" charset="0"/>
              </a:rPr>
              <a:t> </a:t>
            </a:r>
            <a:r>
              <a:rPr lang="de-DE" altLang="de-DE" sz="1200" b="0" dirty="0" err="1">
                <a:solidFill>
                  <a:srgbClr val="3F7F5F"/>
                </a:solidFill>
                <a:latin typeface="Consolas" pitchFamily="49" charset="0"/>
              </a:rPr>
              <a:t>the</a:t>
            </a:r>
            <a:r>
              <a:rPr lang="de-DE" altLang="de-DE" sz="1200" b="0" dirty="0">
                <a:solidFill>
                  <a:srgbClr val="3F7F5F"/>
                </a:solidFill>
                <a:latin typeface="Consolas" pitchFamily="49" charset="0"/>
              </a:rPr>
              <a:t> </a:t>
            </a:r>
            <a:r>
              <a:rPr lang="de-DE" altLang="de-DE" sz="1200" b="0" dirty="0" err="1">
                <a:solidFill>
                  <a:srgbClr val="3F7F5F"/>
                </a:solidFill>
                <a:latin typeface="Consolas" pitchFamily="49" charset="0"/>
              </a:rPr>
              <a:t>elevator</a:t>
            </a:r>
            <a:r>
              <a:rPr lang="de-DE" altLang="de-DE" sz="1200" b="0" dirty="0">
                <a:solidFill>
                  <a:srgbClr val="3F7F5F"/>
                </a:solidFill>
                <a:latin typeface="Consolas" pitchFamily="49" charset="0"/>
              </a:rPr>
              <a:t> </a:t>
            </a:r>
            <a:r>
              <a:rPr lang="de-DE" altLang="de-DE" sz="1200" b="0" dirty="0" err="1">
                <a:solidFill>
                  <a:srgbClr val="3F7F5F"/>
                </a:solidFill>
                <a:latin typeface="Consolas" pitchFamily="49" charset="0"/>
              </a:rPr>
              <a:t>simulation</a:t>
            </a:r>
            <a:r>
              <a:rPr lang="de-DE" altLang="de-DE" sz="1200" b="0" dirty="0">
                <a:solidFill>
                  <a:srgbClr val="3F7F5F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 dirty="0">
                <a:solidFill>
                  <a:srgbClr val="3F7F5F"/>
                </a:solidFill>
                <a:latin typeface="Consolas" pitchFamily="49" charset="0"/>
              </a:rPr>
              <a:t> * A Building is a container for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3F7F5F"/>
                </a:solidFill>
                <a:latin typeface="Consolas" pitchFamily="49" charset="0"/>
              </a:rPr>
              <a:t> * Floors </a:t>
            </a:r>
            <a:r>
              <a:rPr lang="de-DE" altLang="de-DE" sz="1200" b="0" dirty="0" err="1">
                <a:solidFill>
                  <a:srgbClr val="3F7F5F"/>
                </a:solidFill>
                <a:latin typeface="Consolas" pitchFamily="49" charset="0"/>
              </a:rPr>
              <a:t>and</a:t>
            </a:r>
            <a:r>
              <a:rPr lang="de-DE" altLang="de-DE" sz="1200" b="0" dirty="0">
                <a:solidFill>
                  <a:srgbClr val="3F7F5F"/>
                </a:solidFill>
                <a:latin typeface="Consolas" pitchFamily="49" charset="0"/>
              </a:rPr>
              <a:t> </a:t>
            </a:r>
            <a:r>
              <a:rPr lang="de-DE" altLang="de-DE" sz="1200" b="0" dirty="0" err="1">
                <a:solidFill>
                  <a:srgbClr val="3F7F5F"/>
                </a:solidFill>
                <a:latin typeface="Consolas" pitchFamily="49" charset="0"/>
              </a:rPr>
              <a:t>the</a:t>
            </a:r>
            <a:r>
              <a:rPr lang="de-DE" altLang="de-DE" sz="1200" b="0" dirty="0">
                <a:solidFill>
                  <a:srgbClr val="3F7F5F"/>
                </a:solidFill>
                <a:latin typeface="Consolas" pitchFamily="49" charset="0"/>
              </a:rPr>
              <a:t> Elevator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3F7F5F"/>
                </a:solidFill>
                <a:latin typeface="Consolas" pitchFamily="49" charset="0"/>
              </a:rPr>
              <a:t> */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ifndef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 smtClean="0">
                <a:solidFill>
                  <a:srgbClr val="000000"/>
                </a:solidFill>
                <a:latin typeface="Consolas" pitchFamily="49" charset="0"/>
              </a:rPr>
              <a:t>BUILDING_HPP_</a:t>
            </a:r>
            <a:endParaRPr lang="de-DE" altLang="de-DE" sz="120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define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 smtClean="0">
                <a:solidFill>
                  <a:srgbClr val="000000"/>
                </a:solidFill>
                <a:latin typeface="Consolas" pitchFamily="49" charset="0"/>
              </a:rPr>
              <a:t>BUILDING_HPP_</a:t>
            </a:r>
            <a:endParaRPr lang="de-DE" altLang="de-DE" sz="120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200" dirty="0" err="1">
                <a:solidFill>
                  <a:srgbClr val="2A00FF"/>
                </a:solidFill>
                <a:latin typeface="Consolas" pitchFamily="49" charset="0"/>
              </a:rPr>
              <a:t>vector</a:t>
            </a:r>
            <a:r>
              <a:rPr lang="de-DE" altLang="de-DE" sz="1200" dirty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 dirty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 dirty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 Building(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 ~Building();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runSimulation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b="0" dirty="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200" b="0" dirty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200" b="0" dirty="0" err="1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5032"/>
                </a:solidFill>
                <a:latin typeface="Consolas" pitchFamily="49" charset="0"/>
              </a:rPr>
              <a:t>  Elevator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dirty="0" err="1">
                <a:solidFill>
                  <a:srgbClr val="0000C0"/>
                </a:solidFill>
                <a:latin typeface="Consolas" pitchFamily="49" charset="0"/>
              </a:rPr>
              <a:t>elevator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endif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dirty="0" smtClean="0">
                <a:solidFill>
                  <a:srgbClr val="3F7F5F"/>
                </a:solidFill>
                <a:latin typeface="Consolas" pitchFamily="49" charset="0"/>
              </a:rPr>
              <a:t>BUILDING_HPP_ </a:t>
            </a:r>
            <a:r>
              <a:rPr lang="de-DE" altLang="de-DE" sz="1200" dirty="0">
                <a:solidFill>
                  <a:srgbClr val="3F7F5F"/>
                </a:solidFill>
                <a:latin typeface="Consolas" pitchFamily="49" charset="0"/>
              </a:rPr>
              <a:t>*/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3761691" y="1484784"/>
            <a:ext cx="2855913" cy="762128"/>
          </a:xfrm>
          <a:prstGeom prst="wedgeRoundRectCallout">
            <a:avLst>
              <a:gd name="adj1" fmla="val -58401"/>
              <a:gd name="adj2" fmla="val 37791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>
                <a:solidFill>
                  <a:schemeClr val="bg1"/>
                </a:solidFill>
              </a:rPr>
              <a:t>Kommentare</a:t>
            </a:r>
            <a:r>
              <a:rPr lang="de-DE" dirty="0">
                <a:solidFill>
                  <a:schemeClr val="bg1"/>
                </a:solidFill>
              </a:rPr>
              <a:t> wie in </a:t>
            </a:r>
            <a:r>
              <a:rPr lang="de-DE" dirty="0" smtClean="0">
                <a:solidFill>
                  <a:schemeClr val="bg1"/>
                </a:solidFill>
              </a:rPr>
              <a:t>Java</a:t>
            </a:r>
          </a:p>
          <a:p>
            <a:pPr algn="l">
              <a:defRPr/>
            </a:pPr>
            <a:r>
              <a:rPr lang="de-DE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/*..*/</a:t>
            </a:r>
            <a:r>
              <a:rPr lang="de-DE" dirty="0" smtClean="0">
                <a:solidFill>
                  <a:schemeClr val="bg1"/>
                </a:solidFill>
              </a:rPr>
              <a:t> mehrzeilig</a:t>
            </a:r>
          </a:p>
          <a:p>
            <a:pPr algn="l">
              <a:defRPr/>
            </a:pPr>
            <a:r>
              <a:rPr lang="de-DE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de-DE" dirty="0" smtClean="0">
                <a:solidFill>
                  <a:schemeClr val="bg1"/>
                </a:solidFill>
              </a:rPr>
              <a:t>	</a:t>
            </a:r>
            <a:r>
              <a:rPr lang="de-DE" dirty="0" err="1" smtClean="0">
                <a:solidFill>
                  <a:schemeClr val="bg1"/>
                </a:solidFill>
              </a:rPr>
              <a:t>einzeilg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3797300" y="2432581"/>
            <a:ext cx="4297363" cy="1585913"/>
          </a:xfrm>
          <a:prstGeom prst="wedgeRoundRectCallout">
            <a:avLst>
              <a:gd name="adj1" fmla="val -54903"/>
              <a:gd name="adj2" fmla="val 2448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 dirty="0" err="1">
                <a:solidFill>
                  <a:schemeClr val="bg1"/>
                </a:solidFill>
              </a:rPr>
              <a:t>Include</a:t>
            </a:r>
            <a:r>
              <a:rPr lang="de-DE" b="1" dirty="0">
                <a:solidFill>
                  <a:schemeClr val="bg1"/>
                </a:solidFill>
              </a:rPr>
              <a:t>-Anweisungen</a:t>
            </a:r>
            <a:r>
              <a:rPr lang="de-DE" dirty="0">
                <a:solidFill>
                  <a:schemeClr val="bg1"/>
                </a:solidFill>
              </a:rPr>
              <a:t> wie Import-Befehle in </a:t>
            </a:r>
            <a:r>
              <a:rPr lang="de-DE" dirty="0" smtClean="0">
                <a:solidFill>
                  <a:schemeClr val="bg1"/>
                </a:solidFill>
              </a:rPr>
              <a:t>Java: </a:t>
            </a:r>
            <a:endParaRPr lang="de-DE" dirty="0">
              <a:solidFill>
                <a:schemeClr val="bg1"/>
              </a:solidFill>
            </a:endParaRPr>
          </a:p>
          <a:p>
            <a:pPr algn="l">
              <a:defRPr/>
            </a:pPr>
            <a:r>
              <a:rPr lang="de-DE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&lt;...&gt; </a:t>
            </a:r>
            <a:r>
              <a:rPr lang="de-DE" dirty="0" smtClean="0">
                <a:solidFill>
                  <a:schemeClr val="bg1"/>
                </a:solidFill>
              </a:rPr>
              <a:t>für </a:t>
            </a:r>
            <a:r>
              <a:rPr lang="de-DE" dirty="0">
                <a:solidFill>
                  <a:schemeClr val="bg1"/>
                </a:solidFill>
              </a:rPr>
              <a:t>Bibliotheken,</a:t>
            </a:r>
            <a:r>
              <a:rPr lang="de-DE">
                <a:solidFill>
                  <a:schemeClr val="bg1"/>
                </a:solidFill>
              </a:rPr>
              <a:t/>
            </a:r>
            <a:br>
              <a:rPr lang="de-DE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"..." </a:t>
            </a:r>
            <a:r>
              <a:rPr lang="de-DE" dirty="0" smtClean="0">
                <a:solidFill>
                  <a:schemeClr val="bg1"/>
                </a:solidFill>
              </a:rPr>
              <a:t>für </a:t>
            </a:r>
            <a:r>
              <a:rPr lang="de-DE" dirty="0">
                <a:solidFill>
                  <a:schemeClr val="bg1"/>
                </a:solidFill>
              </a:rPr>
              <a:t>eigenen Code</a:t>
            </a:r>
          </a:p>
        </p:txBody>
      </p:sp>
      <p:sp>
        <p:nvSpPr>
          <p:cNvPr id="13" name="Abgerundete rechteckige Legende 12"/>
          <p:cNvSpPr/>
          <p:nvPr/>
        </p:nvSpPr>
        <p:spPr>
          <a:xfrm>
            <a:off x="3796154" y="4147315"/>
            <a:ext cx="3095625" cy="814090"/>
          </a:xfrm>
          <a:prstGeom prst="wedgeRoundRectCallout">
            <a:avLst>
              <a:gd name="adj1" fmla="val -55780"/>
              <a:gd name="adj2" fmla="val 1447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>
                <a:solidFill>
                  <a:schemeClr val="bg1"/>
                </a:solidFill>
              </a:rPr>
              <a:t>Deklaration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b="1" dirty="0">
                <a:solidFill>
                  <a:schemeClr val="bg1"/>
                </a:solidFill>
              </a:rPr>
              <a:t>der Klasse</a:t>
            </a:r>
            <a:r>
              <a:rPr lang="de-DE" dirty="0">
                <a:solidFill>
                  <a:schemeClr val="bg1"/>
                </a:solidFill>
              </a:rPr>
              <a:t> ist </a:t>
            </a:r>
            <a:r>
              <a:rPr lang="de-DE" dirty="0" smtClean="0">
                <a:solidFill>
                  <a:schemeClr val="bg1"/>
                </a:solidFill>
              </a:rPr>
              <a:t>wie </a:t>
            </a:r>
            <a:r>
              <a:rPr lang="de-DE" dirty="0">
                <a:solidFill>
                  <a:schemeClr val="bg1"/>
                </a:solidFill>
              </a:rPr>
              <a:t>ein Interface in </a:t>
            </a:r>
            <a:r>
              <a:rPr lang="de-DE" dirty="0" smtClean="0">
                <a:solidFill>
                  <a:schemeClr val="bg1"/>
                </a:solidFill>
              </a:rPr>
              <a:t>Java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2" name="Gefaltete Ecke 1"/>
          <p:cNvSpPr/>
          <p:nvPr/>
        </p:nvSpPr>
        <p:spPr bwMode="auto">
          <a:xfrm>
            <a:off x="530225" y="1469655"/>
            <a:ext cx="3105671" cy="5025729"/>
          </a:xfrm>
          <a:prstGeom prst="foldedCorner">
            <a:avLst>
              <a:gd name="adj" fmla="val 9306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sp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11" name="Abgerundetes Rechteck 10"/>
          <p:cNvSpPr/>
          <p:nvPr/>
        </p:nvSpPr>
        <p:spPr>
          <a:xfrm>
            <a:off x="5580112" y="5511852"/>
            <a:ext cx="3095625" cy="814090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Der Header enthält die nach "außen" sichtbare Schnittstelle einer Klasse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9720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hteck 13"/>
          <p:cNvSpPr>
            <a:spLocks noChangeArrowheads="1"/>
          </p:cNvSpPr>
          <p:nvPr/>
        </p:nvSpPr>
        <p:spPr bwMode="auto">
          <a:xfrm>
            <a:off x="617538" y="2079625"/>
            <a:ext cx="3895725" cy="413271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4340" name="Rechteck 15"/>
          <p:cNvSpPr>
            <a:spLocks noChangeArrowheads="1"/>
          </p:cNvSpPr>
          <p:nvPr/>
        </p:nvSpPr>
        <p:spPr bwMode="auto">
          <a:xfrm>
            <a:off x="617538" y="3179763"/>
            <a:ext cx="3895725" cy="2553493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0" name="Rechteck 13"/>
          <p:cNvSpPr>
            <a:spLocks noChangeArrowheads="1"/>
          </p:cNvSpPr>
          <p:nvPr/>
        </p:nvSpPr>
        <p:spPr bwMode="auto">
          <a:xfrm>
            <a:off x="617538" y="2591211"/>
            <a:ext cx="3895725" cy="413271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4342" name="Rechteck 3"/>
          <p:cNvSpPr>
            <a:spLocks noChangeArrowheads="1"/>
          </p:cNvSpPr>
          <p:nvPr/>
        </p:nvSpPr>
        <p:spPr bwMode="auto">
          <a:xfrm>
            <a:off x="539750" y="1735139"/>
            <a:ext cx="4103688" cy="4214142"/>
          </a:xfrm>
          <a:prstGeom prst="foldedCorner">
            <a:avLst>
              <a:gd name="adj" fmla="val 8868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200" err="1">
                <a:solidFill>
                  <a:srgbClr val="2A00FF"/>
                </a:solidFill>
                <a:latin typeface="Consolas" pitchFamily="49" charset="0"/>
              </a:rPr>
              <a:t>iostream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"Building.hpp"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smtClean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 err="1" smtClean="0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 dirty="0" smtClean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dirty="0" err="1" smtClean="0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dirty="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 err="1" smtClean="0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20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 err="1" smtClean="0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 dirty="0" smtClean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dirty="0" err="1" smtClean="0">
                <a:solidFill>
                  <a:srgbClr val="000000"/>
                </a:solidFill>
                <a:latin typeface="Consolas" pitchFamily="49" charset="0"/>
              </a:rPr>
              <a:t>endl</a:t>
            </a:r>
            <a:r>
              <a:rPr lang="de-DE" altLang="de-DE" sz="1200" dirty="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Building::Building(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) 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C0"/>
                </a:solidFill>
                <a:latin typeface="Consolas" pitchFamily="49" charset="0"/>
              </a:rPr>
              <a:t>  </a:t>
            </a:r>
            <a:r>
              <a:rPr lang="de-DE" altLang="de-DE" sz="1200" b="0" dirty="0" err="1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200" b="0" dirty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())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 dirty="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en-US" altLang="de-DE" sz="1200" b="0" dirty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"Creating </a:t>
            </a:r>
            <a:r>
              <a:rPr lang="en-US" altLang="de-DE" sz="1200" b="0" dirty="0">
                <a:solidFill>
                  <a:srgbClr val="2A00FF"/>
                </a:solidFill>
                <a:latin typeface="Consolas" pitchFamily="49" charset="0"/>
              </a:rPr>
              <a:t>building </a:t>
            </a:r>
            <a:r>
              <a:rPr lang="en-US" altLang="de-DE" sz="1200" b="0">
                <a:solidFill>
                  <a:srgbClr val="2A00FF"/>
                </a:solidFill>
                <a:latin typeface="Consolas" pitchFamily="49" charset="0"/>
              </a:rPr>
              <a:t>with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2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 dirty="0">
                <a:solidFill>
                  <a:srgbClr val="000000"/>
                </a:solidFill>
                <a:latin typeface="Consolas" pitchFamily="49" charset="0"/>
              </a:rPr>
              <a:t>         &lt;&lt; </a:t>
            </a:r>
            <a:r>
              <a:rPr lang="en-US" altLang="de-DE" sz="1200" b="0" dirty="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en-US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en-US" altLang="de-DE" sz="1200" b="0">
                <a:solidFill>
                  <a:srgbClr val="2A00FF"/>
                </a:solidFill>
                <a:latin typeface="Consolas" pitchFamily="49" charset="0"/>
              </a:rPr>
              <a:t>floors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."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2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 dirty="0">
                <a:solidFill>
                  <a:srgbClr val="000000"/>
                </a:solidFill>
                <a:latin typeface="Consolas" pitchFamily="49" charset="0"/>
              </a:rPr>
              <a:t>         &lt;&lt; </a:t>
            </a:r>
            <a:r>
              <a:rPr lang="en-US" altLang="de-DE" sz="1200" dirty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2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Building::~Building()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"Destroying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building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."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dirty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Building::</a:t>
            </a: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runSimulation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"Simulation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running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..."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dirty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dirty="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 smtClean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</p:txBody>
      </p:sp>
      <p:sp>
        <p:nvSpPr>
          <p:cNvPr id="14341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Header und </a:t>
            </a:r>
            <a:r>
              <a:rPr lang="de-DE" altLang="de-DE" u="sng" smtClean="0"/>
              <a:t>Implementierungs</a:t>
            </a:r>
            <a:r>
              <a:rPr lang="de-DE" altLang="de-DE" smtClean="0"/>
              <a:t>-Dateien</a:t>
            </a:r>
          </a:p>
        </p:txBody>
      </p:sp>
      <p:sp>
        <p:nvSpPr>
          <p:cNvPr id="17" name="Abgerundete rechteckige Legende 16"/>
          <p:cNvSpPr/>
          <p:nvPr/>
        </p:nvSpPr>
        <p:spPr>
          <a:xfrm>
            <a:off x="4643439" y="2364992"/>
            <a:ext cx="4249736" cy="1280032"/>
          </a:xfrm>
          <a:prstGeom prst="wedgeRoundRectCallout">
            <a:avLst>
              <a:gd name="adj1" fmla="val -74413"/>
              <a:gd name="adj2" fmla="val -16523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 err="1" smtClean="0">
                <a:solidFill>
                  <a:schemeClr val="bg1"/>
                </a:solidFill>
              </a:rPr>
              <a:t>Using</a:t>
            </a:r>
            <a:r>
              <a:rPr lang="de-DE" b="1" dirty="0" smtClean="0">
                <a:solidFill>
                  <a:schemeClr val="bg1"/>
                </a:solidFill>
              </a:rPr>
              <a:t>-Befehle</a:t>
            </a:r>
            <a:r>
              <a:rPr lang="de-DE" dirty="0" smtClean="0">
                <a:solidFill>
                  <a:schemeClr val="bg1"/>
                </a:solidFill>
              </a:rPr>
              <a:t> </a:t>
            </a:r>
            <a:r>
              <a:rPr lang="de-DE" dirty="0">
                <a:solidFill>
                  <a:schemeClr val="bg1"/>
                </a:solidFill>
              </a:rPr>
              <a:t>sind wie statische Imports </a:t>
            </a:r>
            <a:r>
              <a:rPr lang="de-DE">
                <a:solidFill>
                  <a:schemeClr val="bg1"/>
                </a:solidFill>
              </a:rPr>
              <a:t>in </a:t>
            </a:r>
            <a:r>
              <a:rPr lang="de-DE" smtClean="0">
                <a:solidFill>
                  <a:schemeClr val="bg1"/>
                </a:solidFill>
              </a:rPr>
              <a:t>Java (</a:t>
            </a:r>
            <a:r>
              <a:rPr lang="de-DE" i="1" smtClean="0">
                <a:solidFill>
                  <a:schemeClr val="bg1"/>
                </a:solidFill>
              </a:rPr>
              <a:t>cout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r>
              <a:rPr lang="de-DE" dirty="0" smtClean="0">
                <a:solidFill>
                  <a:schemeClr val="bg1"/>
                </a:solidFill>
              </a:rPr>
              <a:t>statt </a:t>
            </a:r>
            <a:r>
              <a:rPr lang="de-DE" i="1" dirty="0" err="1" smtClean="0">
                <a:solidFill>
                  <a:schemeClr val="bg1"/>
                </a:solidFill>
              </a:rPr>
              <a:t>std</a:t>
            </a:r>
            <a:r>
              <a:rPr lang="de-DE" i="1" dirty="0" smtClean="0">
                <a:solidFill>
                  <a:schemeClr val="bg1"/>
                </a:solidFill>
              </a:rPr>
              <a:t>::</a:t>
            </a:r>
            <a:r>
              <a:rPr lang="de-DE" i="1" err="1" smtClean="0">
                <a:solidFill>
                  <a:schemeClr val="bg1"/>
                </a:solidFill>
              </a:rPr>
              <a:t>cout</a:t>
            </a:r>
            <a:r>
              <a:rPr lang="de-DE" smtClean="0">
                <a:solidFill>
                  <a:schemeClr val="bg1"/>
                </a:solidFill>
              </a:rPr>
              <a:t>)</a:t>
            </a:r>
          </a:p>
          <a:p>
            <a:pPr>
              <a:defRPr/>
            </a:pPr>
            <a:endParaRPr lang="de-DE" i="1">
              <a:solidFill>
                <a:schemeClr val="bg1"/>
              </a:solidFill>
            </a:endParaRPr>
          </a:p>
          <a:p>
            <a:pPr algn="l">
              <a:defRPr/>
            </a:pPr>
            <a:r>
              <a:rPr lang="de-DE" b="1" smtClean="0">
                <a:solidFill>
                  <a:schemeClr val="bg1"/>
                </a:solidFill>
              </a:rPr>
              <a:t>VORSICHT</a:t>
            </a:r>
            <a:r>
              <a:rPr lang="de-DE" smtClean="0">
                <a:solidFill>
                  <a:schemeClr val="bg1"/>
                </a:solidFill>
              </a:rPr>
              <a:t>: Sollte stets hinter den #includes auftreten.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8" name="Abgerundete rechteckige Legende 17"/>
          <p:cNvSpPr/>
          <p:nvPr/>
        </p:nvSpPr>
        <p:spPr>
          <a:xfrm>
            <a:off x="4643438" y="1602817"/>
            <a:ext cx="4249737" cy="608459"/>
          </a:xfrm>
          <a:prstGeom prst="wedgeRoundRectCallout">
            <a:avLst>
              <a:gd name="adj1" fmla="val -68641"/>
              <a:gd name="adj2" fmla="val 5172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>
                <a:solidFill>
                  <a:schemeClr val="bg1"/>
                </a:solidFill>
              </a:rPr>
              <a:t>Header-Datei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wird </a:t>
            </a:r>
            <a:r>
              <a:rPr lang="de-DE" smtClean="0">
                <a:solidFill>
                  <a:schemeClr val="bg1"/>
                </a:solidFill>
              </a:rPr>
              <a:t>eingebunden</a:t>
            </a:r>
          </a:p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("exakte" Einfügung)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9" name="Abgerundete rechteckige Legende 18"/>
          <p:cNvSpPr/>
          <p:nvPr/>
        </p:nvSpPr>
        <p:spPr>
          <a:xfrm>
            <a:off x="4646613" y="3967163"/>
            <a:ext cx="3597275" cy="822325"/>
          </a:xfrm>
          <a:prstGeom prst="wedgeRoundRectCallout">
            <a:avLst>
              <a:gd name="adj1" fmla="val -58458"/>
              <a:gd name="adj2" fmla="val 2344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>
                <a:solidFill>
                  <a:schemeClr val="bg1"/>
                </a:solidFill>
              </a:rPr>
              <a:t>Methoden</a:t>
            </a:r>
            <a:r>
              <a:rPr lang="de-DE" dirty="0">
                <a:solidFill>
                  <a:schemeClr val="bg1"/>
                </a:solidFill>
              </a:rPr>
              <a:t> werden implementiert</a:t>
            </a:r>
          </a:p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(Details später)</a:t>
            </a:r>
          </a:p>
        </p:txBody>
      </p:sp>
    </p:spTree>
    <p:extLst>
      <p:ext uri="{BB962C8B-B14F-4D97-AF65-F5344CB8AC3E}">
        <p14:creationId xmlns:p14="http://schemas.microsoft.com/office/powerpoint/2010/main" val="3383331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Kompilierung</a:t>
            </a:r>
            <a:endParaRPr lang="de-DE" altLang="de-DE" dirty="0" smtClean="0"/>
          </a:p>
        </p:txBody>
      </p:sp>
      <p:pic>
        <p:nvPicPr>
          <p:cNvPr id="16387" name="Picture 2" descr="C:\Users\anjorin\Dropbox\Home\documents\uni\c++_praktikum\SoSe2013\Clipart\vector graphics\iStock_000011780345_thumbnail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3356992"/>
            <a:ext cx="3096344" cy="2721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74693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smtClean="0"/>
              <a:t>Kompilierung in Java</a:t>
            </a:r>
          </a:p>
        </p:txBody>
      </p:sp>
      <p:grpSp>
        <p:nvGrpSpPr>
          <p:cNvPr id="17413" name="Gruppieren 31"/>
          <p:cNvGrpSpPr>
            <a:grpSpLocks/>
          </p:cNvGrpSpPr>
          <p:nvPr/>
        </p:nvGrpSpPr>
        <p:grpSpPr bwMode="auto">
          <a:xfrm>
            <a:off x="971550" y="1700213"/>
            <a:ext cx="1223963" cy="1666875"/>
            <a:chOff x="4737992" y="1762530"/>
            <a:chExt cx="1223413" cy="1666470"/>
          </a:xfrm>
        </p:grpSpPr>
        <p:grpSp>
          <p:nvGrpSpPr>
            <p:cNvPr id="17432" name="Gruppieren 28"/>
            <p:cNvGrpSpPr>
              <a:grpSpLocks/>
            </p:cNvGrpSpPr>
            <p:nvPr/>
          </p:nvGrpSpPr>
          <p:grpSpPr bwMode="auto">
            <a:xfrm>
              <a:off x="4737992" y="1762530"/>
              <a:ext cx="1142306" cy="1287366"/>
              <a:chOff x="5182047" y="2105286"/>
              <a:chExt cx="3496453" cy="3940465"/>
            </a:xfrm>
          </p:grpSpPr>
          <p:grpSp>
            <p:nvGrpSpPr>
              <p:cNvPr id="17434" name="Gruppieren 6"/>
              <p:cNvGrpSpPr>
                <a:grpSpLocks/>
              </p:cNvGrpSpPr>
              <p:nvPr/>
            </p:nvGrpSpPr>
            <p:grpSpPr bwMode="auto">
              <a:xfrm>
                <a:off x="6258192" y="2105286"/>
                <a:ext cx="1154813" cy="780120"/>
                <a:chOff x="3273171" y="3717032"/>
                <a:chExt cx="1154813" cy="780120"/>
              </a:xfrm>
            </p:grpSpPr>
            <p:sp>
              <p:nvSpPr>
                <p:cNvPr id="8" name="Rechteck 7"/>
                <p:cNvSpPr/>
                <p:nvPr/>
              </p:nvSpPr>
              <p:spPr bwMode="auto">
                <a:xfrm>
                  <a:off x="3280128" y="3862771"/>
                  <a:ext cx="1146240" cy="636392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9" name="Rechteck 8"/>
                <p:cNvSpPr/>
                <p:nvPr/>
              </p:nvSpPr>
              <p:spPr bwMode="auto">
                <a:xfrm>
                  <a:off x="3275270" y="3717032"/>
                  <a:ext cx="490554" cy="199175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7435" name="Gefaltete Ecke 9"/>
              <p:cNvSpPr>
                <a:spLocks noChangeArrowheads="1"/>
              </p:cNvSpPr>
              <p:nvPr/>
            </p:nvSpPr>
            <p:spPr bwMode="auto">
              <a:xfrm>
                <a:off x="518204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grpSp>
            <p:nvGrpSpPr>
              <p:cNvPr id="11" name="Gruppieren 10"/>
              <p:cNvGrpSpPr/>
              <p:nvPr/>
            </p:nvGrpSpPr>
            <p:grpSpPr>
              <a:xfrm>
                <a:off x="6367867" y="3326619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2" name="Rechteck 11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3" name="Rechteck 12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grpSp>
            <p:nvGrpSpPr>
              <p:cNvPr id="14" name="Gruppieren 13"/>
              <p:cNvGrpSpPr/>
              <p:nvPr/>
            </p:nvGrpSpPr>
            <p:grpSpPr>
              <a:xfrm>
                <a:off x="5496745" y="4215017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5" name="Rechteck 14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6" name="Rechteck 15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7438" name="Gefaltete Ecke 16"/>
              <p:cNvSpPr>
                <a:spLocks noChangeArrowheads="1"/>
              </p:cNvSpPr>
              <p:nvPr/>
            </p:nvSpPr>
            <p:spPr bwMode="auto">
              <a:xfrm>
                <a:off x="626196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cxnSp>
            <p:nvCxnSpPr>
              <p:cNvPr id="17439" name="Gerade Verbindung 17"/>
              <p:cNvCxnSpPr>
                <a:cxnSpLocks noChangeShapeType="1"/>
                <a:stCxn id="8" idx="2"/>
              </p:cNvCxnSpPr>
              <p:nvPr/>
            </p:nvCxnSpPr>
            <p:spPr bwMode="auto">
              <a:xfrm>
                <a:off x="6836941" y="2885406"/>
                <a:ext cx="1091" cy="55820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7440" name="Gerade Verbindung 18"/>
              <p:cNvCxnSpPr>
                <a:cxnSpLocks noChangeShapeType="1"/>
              </p:cNvCxnSpPr>
              <p:nvPr/>
            </p:nvCxnSpPr>
            <p:spPr bwMode="auto">
              <a:xfrm>
                <a:off x="6838032" y="3960374"/>
                <a:ext cx="1102192" cy="27503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7441" name="Gerade Verbindung 19"/>
              <p:cNvCxnSpPr>
                <a:cxnSpLocks noChangeShapeType="1"/>
              </p:cNvCxnSpPr>
              <p:nvPr/>
            </p:nvCxnSpPr>
            <p:spPr bwMode="auto">
              <a:xfrm flipH="1">
                <a:off x="5966910" y="3960374"/>
                <a:ext cx="871122" cy="37163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grpSp>
            <p:nvGrpSpPr>
              <p:cNvPr id="21" name="Gruppieren 20"/>
              <p:cNvGrpSpPr/>
              <p:nvPr/>
            </p:nvGrpSpPr>
            <p:grpSpPr>
              <a:xfrm>
                <a:off x="7740352" y="4235405"/>
                <a:ext cx="938148" cy="633755"/>
                <a:chOff x="3273171" y="3717032"/>
                <a:chExt cx="1154813" cy="780120"/>
              </a:xfrm>
              <a:solidFill>
                <a:schemeClr val="bg1"/>
              </a:solidFill>
            </p:grpSpPr>
            <p:sp>
              <p:nvSpPr>
                <p:cNvPr id="22" name="Rechteck 21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23" name="Rechteck 22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cxnSp>
            <p:nvCxnSpPr>
              <p:cNvPr id="17443" name="Gerade Verbindung 23"/>
              <p:cNvCxnSpPr>
                <a:cxnSpLocks noChangeShapeType="1"/>
                <a:endCxn id="17435" idx="0"/>
              </p:cNvCxnSpPr>
              <p:nvPr/>
            </p:nvCxnSpPr>
            <p:spPr bwMode="auto">
              <a:xfrm flipH="1">
                <a:off x="5470079" y="4848772"/>
                <a:ext cx="496831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7444" name="Gerade Verbindung 24"/>
              <p:cNvCxnSpPr>
                <a:cxnSpLocks noChangeShapeType="1"/>
                <a:endCxn id="17438" idx="0"/>
              </p:cNvCxnSpPr>
              <p:nvPr/>
            </p:nvCxnSpPr>
            <p:spPr bwMode="auto">
              <a:xfrm>
                <a:off x="5966910" y="4848772"/>
                <a:ext cx="583089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7445" name="Gerade Verbindung 25"/>
              <p:cNvCxnSpPr>
                <a:cxnSpLocks noChangeShapeType="1"/>
                <a:endCxn id="17446" idx="0"/>
              </p:cNvCxnSpPr>
              <p:nvPr/>
            </p:nvCxnSpPr>
            <p:spPr bwMode="auto">
              <a:xfrm>
                <a:off x="8210517" y="4869160"/>
                <a:ext cx="4676" cy="45651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7446" name="Gefaltete Ecke 26"/>
              <p:cNvSpPr>
                <a:spLocks noChangeArrowheads="1"/>
              </p:cNvSpPr>
              <p:nvPr/>
            </p:nvSpPr>
            <p:spPr bwMode="auto">
              <a:xfrm>
                <a:off x="7927161" y="5325671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</p:grpSp>
        <p:sp>
          <p:nvSpPr>
            <p:cNvPr id="17433" name="Textfeld 29"/>
            <p:cNvSpPr txBox="1">
              <a:spLocks noChangeArrowheads="1"/>
            </p:cNvSpPr>
            <p:nvPr/>
          </p:nvSpPr>
          <p:spPr bwMode="auto">
            <a:xfrm>
              <a:off x="4737992" y="3079032"/>
              <a:ext cx="1223413" cy="3499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Quellcode</a:t>
              </a:r>
            </a:p>
          </p:txBody>
        </p:sp>
      </p:grpSp>
      <p:grpSp>
        <p:nvGrpSpPr>
          <p:cNvPr id="17415" name="Gruppieren 34"/>
          <p:cNvGrpSpPr>
            <a:grpSpLocks/>
          </p:cNvGrpSpPr>
          <p:nvPr/>
        </p:nvGrpSpPr>
        <p:grpSpPr bwMode="auto">
          <a:xfrm>
            <a:off x="3409950" y="3993852"/>
            <a:ext cx="1352550" cy="962025"/>
            <a:chOff x="4674047" y="4067093"/>
            <a:chExt cx="1351302" cy="961935"/>
          </a:xfrm>
        </p:grpSpPr>
        <p:sp>
          <p:nvSpPr>
            <p:cNvPr id="37" name="Gefaltete Ecke 36"/>
            <p:cNvSpPr/>
            <p:nvPr/>
          </p:nvSpPr>
          <p:spPr bwMode="auto">
            <a:xfrm>
              <a:off x="5089588" y="4067093"/>
              <a:ext cx="461537" cy="576208"/>
            </a:xfrm>
            <a:prstGeom prst="foldedCorner">
              <a:avLst/>
            </a:prstGeom>
            <a:solidFill>
              <a:schemeClr val="bg1">
                <a:lumMod val="8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7429" name="Textfeld 37"/>
            <p:cNvSpPr txBox="1">
              <a:spLocks noChangeArrowheads="1"/>
            </p:cNvSpPr>
            <p:nvPr/>
          </p:nvSpPr>
          <p:spPr bwMode="auto">
            <a:xfrm>
              <a:off x="4674047" y="4679060"/>
              <a:ext cx="1351302" cy="3499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dirty="0"/>
                <a:t>Bytecode</a:t>
              </a:r>
            </a:p>
          </p:txBody>
        </p:sp>
      </p:grpSp>
      <p:sp>
        <p:nvSpPr>
          <p:cNvPr id="17416" name="Pfeil nach rechts 38"/>
          <p:cNvSpPr>
            <a:spLocks noChangeArrowheads="1"/>
          </p:cNvSpPr>
          <p:nvPr/>
        </p:nvSpPr>
        <p:spPr bwMode="auto">
          <a:xfrm>
            <a:off x="2411413" y="2173288"/>
            <a:ext cx="692150" cy="484187"/>
          </a:xfrm>
          <a:prstGeom prst="rightArrow">
            <a:avLst>
              <a:gd name="adj1" fmla="val 50000"/>
              <a:gd name="adj2" fmla="val 50125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44" name="Pfeil nach rechts 43"/>
          <p:cNvSpPr/>
          <p:nvPr/>
        </p:nvSpPr>
        <p:spPr bwMode="auto">
          <a:xfrm rot="5400000" flipH="1">
            <a:off x="-1358106" y="4052094"/>
            <a:ext cx="4210050" cy="198438"/>
          </a:xfrm>
          <a:prstGeom prst="rightArrow">
            <a:avLst>
              <a:gd name="adj1" fmla="val 50000"/>
              <a:gd name="adj2" fmla="val 133448"/>
            </a:avLst>
          </a:prstGeom>
          <a:solidFill>
            <a:schemeClr val="tx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7418" name="Pfeil nach rechts 44"/>
          <p:cNvSpPr>
            <a:spLocks noChangeArrowheads="1"/>
          </p:cNvSpPr>
          <p:nvPr/>
        </p:nvSpPr>
        <p:spPr bwMode="auto">
          <a:xfrm>
            <a:off x="5003800" y="4032250"/>
            <a:ext cx="706438" cy="484188"/>
          </a:xfrm>
          <a:prstGeom prst="rightArrow">
            <a:avLst>
              <a:gd name="adj1" fmla="val 50000"/>
              <a:gd name="adj2" fmla="val 50019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17419" name="Gruppieren 39"/>
          <p:cNvGrpSpPr>
            <a:grpSpLocks/>
          </p:cNvGrpSpPr>
          <p:nvPr/>
        </p:nvGrpSpPr>
        <p:grpSpPr bwMode="auto">
          <a:xfrm>
            <a:off x="3279775" y="1712913"/>
            <a:ext cx="1481138" cy="1531937"/>
            <a:chOff x="6926359" y="2185612"/>
            <a:chExt cx="1479730" cy="1531420"/>
          </a:xfrm>
        </p:grpSpPr>
        <p:pic>
          <p:nvPicPr>
            <p:cNvPr id="17426" name="Picture 2" descr="C:\Users\anjorin\Dropbox\Home\documents\uni\c++_praktikum\SoSe2013\Clipart\vector graphics\iStock_000011780345_thumbnail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26359" y="2185612"/>
              <a:ext cx="1479730" cy="13006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427" name="Textfeld 40"/>
            <p:cNvSpPr txBox="1">
              <a:spLocks noChangeArrowheads="1"/>
            </p:cNvSpPr>
            <p:nvPr/>
          </p:nvSpPr>
          <p:spPr bwMode="auto">
            <a:xfrm>
              <a:off x="6965114" y="3367064"/>
              <a:ext cx="1351302" cy="3499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dirty="0"/>
                <a:t>Compiler</a:t>
              </a:r>
            </a:p>
          </p:txBody>
        </p:sp>
      </p:grpSp>
      <p:sp>
        <p:nvSpPr>
          <p:cNvPr id="17420" name="Pfeil nach rechts 81"/>
          <p:cNvSpPr>
            <a:spLocks noChangeArrowheads="1"/>
          </p:cNvSpPr>
          <p:nvPr/>
        </p:nvSpPr>
        <p:spPr bwMode="auto">
          <a:xfrm rot="5400000">
            <a:off x="3697288" y="3348505"/>
            <a:ext cx="690562" cy="484188"/>
          </a:xfrm>
          <a:prstGeom prst="rightArrow">
            <a:avLst>
              <a:gd name="adj1" fmla="val 50000"/>
              <a:gd name="adj2" fmla="val 5001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3" name="Pfeil nach rechts 82"/>
          <p:cNvSpPr/>
          <p:nvPr/>
        </p:nvSpPr>
        <p:spPr bwMode="auto">
          <a:xfrm rot="10800000" flipH="1">
            <a:off x="481013" y="5949950"/>
            <a:ext cx="7907337" cy="179388"/>
          </a:xfrm>
          <a:prstGeom prst="rightArrow">
            <a:avLst>
              <a:gd name="adj1" fmla="val 50000"/>
              <a:gd name="adj2" fmla="val 133448"/>
            </a:avLst>
          </a:prstGeom>
          <a:solidFill>
            <a:schemeClr val="tx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7422" name="Textfeld 45"/>
          <p:cNvSpPr txBox="1">
            <a:spLocks noChangeArrowheads="1"/>
          </p:cNvSpPr>
          <p:nvPr/>
        </p:nvSpPr>
        <p:spPr bwMode="auto">
          <a:xfrm rot="-5400000">
            <a:off x="-165894" y="4402932"/>
            <a:ext cx="1338263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Abstraktion</a:t>
            </a:r>
          </a:p>
        </p:txBody>
      </p:sp>
      <p:sp>
        <p:nvSpPr>
          <p:cNvPr id="17423" name="Textfeld 84"/>
          <p:cNvSpPr txBox="1">
            <a:spLocks noChangeArrowheads="1"/>
          </p:cNvSpPr>
          <p:nvPr/>
        </p:nvSpPr>
        <p:spPr bwMode="auto">
          <a:xfrm>
            <a:off x="1435100" y="6103938"/>
            <a:ext cx="2416175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Plattformabhängigkeit</a:t>
            </a:r>
          </a:p>
        </p:txBody>
      </p:sp>
      <p:sp>
        <p:nvSpPr>
          <p:cNvPr id="86" name="Abgerundete rechteckige Legende 85"/>
          <p:cNvSpPr/>
          <p:nvPr/>
        </p:nvSpPr>
        <p:spPr>
          <a:xfrm>
            <a:off x="4895065" y="2448720"/>
            <a:ext cx="3719513" cy="822325"/>
          </a:xfrm>
          <a:prstGeom prst="wedgeRoundRectCallout">
            <a:avLst>
              <a:gd name="adj1" fmla="val 6881"/>
              <a:gd name="adj2" fmla="val 91754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Virtuelle Maschine als Abstraktion der echten Plattform</a:t>
            </a:r>
          </a:p>
        </p:txBody>
      </p:sp>
      <p:grpSp>
        <p:nvGrpSpPr>
          <p:cNvPr id="2" name="Gruppieren 1"/>
          <p:cNvGrpSpPr/>
          <p:nvPr/>
        </p:nvGrpSpPr>
        <p:grpSpPr>
          <a:xfrm>
            <a:off x="5860256" y="3558310"/>
            <a:ext cx="1103312" cy="1532616"/>
            <a:chOff x="6146229" y="3734784"/>
            <a:chExt cx="1103312" cy="1532616"/>
          </a:xfrm>
        </p:grpSpPr>
        <p:sp>
          <p:nvSpPr>
            <p:cNvPr id="17431" name="Textfeld 32"/>
            <p:cNvSpPr txBox="1">
              <a:spLocks noChangeArrowheads="1"/>
            </p:cNvSpPr>
            <p:nvPr/>
          </p:nvSpPr>
          <p:spPr bwMode="auto">
            <a:xfrm>
              <a:off x="6146229" y="4723821"/>
              <a:ext cx="1103312" cy="5435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dirty="0"/>
                <a:t>JVM </a:t>
              </a:r>
            </a:p>
          </p:txBody>
        </p:sp>
        <p:pic>
          <p:nvPicPr>
            <p:cNvPr id="2050" name="Picture 2" descr="Java ico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1847" y="3734784"/>
              <a:ext cx="992077" cy="9920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9" name="Gruppieren 33"/>
          <p:cNvGrpSpPr>
            <a:grpSpLocks/>
          </p:cNvGrpSpPr>
          <p:nvPr/>
        </p:nvGrpSpPr>
        <p:grpSpPr bwMode="auto">
          <a:xfrm>
            <a:off x="7613394" y="4673679"/>
            <a:ext cx="922337" cy="1316038"/>
            <a:chOff x="6529077" y="2736269"/>
            <a:chExt cx="707219" cy="1008874"/>
          </a:xfrm>
        </p:grpSpPr>
        <p:pic>
          <p:nvPicPr>
            <p:cNvPr id="50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9077" y="2736269"/>
              <a:ext cx="707219" cy="7405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1" name="Textfeld 32"/>
            <p:cNvSpPr txBox="1">
              <a:spLocks noChangeArrowheads="1"/>
            </p:cNvSpPr>
            <p:nvPr/>
          </p:nvSpPr>
          <p:spPr bwMode="auto">
            <a:xfrm>
              <a:off x="6625115" y="3476847"/>
              <a:ext cx="515159" cy="2682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CPU</a:t>
              </a:r>
            </a:p>
          </p:txBody>
        </p:sp>
      </p:grpSp>
      <p:sp>
        <p:nvSpPr>
          <p:cNvPr id="52" name="Pfeil nach rechts 44"/>
          <p:cNvSpPr>
            <a:spLocks noChangeArrowheads="1"/>
          </p:cNvSpPr>
          <p:nvPr/>
        </p:nvSpPr>
        <p:spPr bwMode="auto">
          <a:xfrm rot="2700000">
            <a:off x="6904831" y="4369771"/>
            <a:ext cx="706438" cy="484188"/>
          </a:xfrm>
          <a:prstGeom prst="rightArrow">
            <a:avLst>
              <a:gd name="adj1" fmla="val 50000"/>
              <a:gd name="adj2" fmla="val 50019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" name="Rechteck 2"/>
          <p:cNvSpPr/>
          <p:nvPr/>
        </p:nvSpPr>
        <p:spPr>
          <a:xfrm>
            <a:off x="2915816" y="6330576"/>
            <a:ext cx="6376988" cy="2426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Coffee Cup: http</a:t>
            </a:r>
            <a:r>
              <a:rPr lang="en-US" sz="105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://www.iconarchive.com/show/cristal-intense-icons-by-tatice/Java-icon.html</a:t>
            </a:r>
          </a:p>
        </p:txBody>
      </p:sp>
      <p:sp>
        <p:nvSpPr>
          <p:cNvPr id="53" name="Abgerundete rechteckige Legende 52"/>
          <p:cNvSpPr/>
          <p:nvPr/>
        </p:nvSpPr>
        <p:spPr>
          <a:xfrm>
            <a:off x="4878710" y="1773011"/>
            <a:ext cx="3719513" cy="413164"/>
          </a:xfrm>
          <a:prstGeom prst="wedgeRoundRectCallout">
            <a:avLst>
              <a:gd name="adj1" fmla="val -61863"/>
              <a:gd name="adj2" fmla="val 6297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javac Main.java Building.java</a:t>
            </a:r>
            <a:endParaRPr lang="de-DE" sz="1400" b="1" dirty="0">
              <a:solidFill>
                <a:schemeClr val="bg1"/>
              </a:solidFill>
              <a:latin typeface="Courier" pitchFamily="49" charset="0"/>
            </a:endParaRPr>
          </a:p>
        </p:txBody>
      </p:sp>
      <p:sp>
        <p:nvSpPr>
          <p:cNvPr id="54" name="Abgerundete rechteckige Legende 53"/>
          <p:cNvSpPr/>
          <p:nvPr/>
        </p:nvSpPr>
        <p:spPr>
          <a:xfrm>
            <a:off x="5239734" y="5440743"/>
            <a:ext cx="2248430" cy="413164"/>
          </a:xfrm>
          <a:prstGeom prst="wedgeRoundRectCallout">
            <a:avLst>
              <a:gd name="adj1" fmla="val 4037"/>
              <a:gd name="adj2" fmla="val -18181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java Main.class</a:t>
            </a:r>
            <a:endParaRPr lang="de-DE" sz="1400" b="1" dirty="0">
              <a:solidFill>
                <a:schemeClr val="bg1"/>
              </a:solidFill>
              <a:latin typeface="Courier" pitchFamily="49" charset="0"/>
            </a:endParaRPr>
          </a:p>
        </p:txBody>
      </p:sp>
      <p:sp>
        <p:nvSpPr>
          <p:cNvPr id="55" name="Abgerundete rechteckige Legende 54"/>
          <p:cNvSpPr/>
          <p:nvPr/>
        </p:nvSpPr>
        <p:spPr>
          <a:xfrm>
            <a:off x="2982067" y="5383574"/>
            <a:ext cx="1912998" cy="413164"/>
          </a:xfrm>
          <a:prstGeom prst="wedgeRoundRectCallout">
            <a:avLst>
              <a:gd name="adj1" fmla="val 10379"/>
              <a:gd name="adj2" fmla="val -14460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Main.class Building.class</a:t>
            </a:r>
            <a:endParaRPr lang="de-DE" sz="1400" b="1" dirty="0">
              <a:solidFill>
                <a:schemeClr val="bg1"/>
              </a:solidFill>
              <a:latin typeface="Courier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521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6" grpId="0" animBg="1"/>
      <p:bldP spid="17418" grpId="0" animBg="1"/>
      <p:bldP spid="17420" grpId="0" animBg="1"/>
      <p:bldP spid="86" grpId="0" animBg="1"/>
      <p:bldP spid="52" grpId="0" animBg="1"/>
      <p:bldP spid="53" grpId="0" animBg="1"/>
      <p:bldP spid="54" grpId="0" animBg="1"/>
      <p:bldP spid="55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smtClean="0"/>
              <a:t>Kompilierung für C/C++ I</a:t>
            </a:r>
          </a:p>
        </p:txBody>
      </p:sp>
      <p:grpSp>
        <p:nvGrpSpPr>
          <p:cNvPr id="18436" name="Gruppieren 31"/>
          <p:cNvGrpSpPr>
            <a:grpSpLocks/>
          </p:cNvGrpSpPr>
          <p:nvPr/>
        </p:nvGrpSpPr>
        <p:grpSpPr bwMode="auto">
          <a:xfrm>
            <a:off x="841278" y="1500188"/>
            <a:ext cx="1300356" cy="1665536"/>
            <a:chOff x="4699813" y="1762530"/>
            <a:chExt cx="1299772" cy="1666719"/>
          </a:xfrm>
        </p:grpSpPr>
        <p:grpSp>
          <p:nvGrpSpPr>
            <p:cNvPr id="18482" name="Gruppieren 28"/>
            <p:cNvGrpSpPr>
              <a:grpSpLocks/>
            </p:cNvGrpSpPr>
            <p:nvPr/>
          </p:nvGrpSpPr>
          <p:grpSpPr bwMode="auto">
            <a:xfrm>
              <a:off x="4737992" y="1762530"/>
              <a:ext cx="1142306" cy="1287366"/>
              <a:chOff x="5182047" y="2105286"/>
              <a:chExt cx="3496453" cy="3940465"/>
            </a:xfrm>
          </p:grpSpPr>
          <p:grpSp>
            <p:nvGrpSpPr>
              <p:cNvPr id="18484" name="Gruppieren 6"/>
              <p:cNvGrpSpPr>
                <a:grpSpLocks/>
              </p:cNvGrpSpPr>
              <p:nvPr/>
            </p:nvGrpSpPr>
            <p:grpSpPr bwMode="auto">
              <a:xfrm>
                <a:off x="6258192" y="2105286"/>
                <a:ext cx="1154813" cy="780120"/>
                <a:chOff x="3273171" y="3717032"/>
                <a:chExt cx="1154813" cy="780120"/>
              </a:xfrm>
            </p:grpSpPr>
            <p:sp>
              <p:nvSpPr>
                <p:cNvPr id="8" name="Rechteck 7"/>
                <p:cNvSpPr/>
                <p:nvPr/>
              </p:nvSpPr>
              <p:spPr bwMode="auto">
                <a:xfrm>
                  <a:off x="3280128" y="3862910"/>
                  <a:ext cx="1146240" cy="632138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9" name="Rechteck 8"/>
                <p:cNvSpPr/>
                <p:nvPr/>
              </p:nvSpPr>
              <p:spPr bwMode="auto">
                <a:xfrm>
                  <a:off x="3275270" y="3717032"/>
                  <a:ext cx="490554" cy="199365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8485" name="Gefaltete Ecke 9"/>
              <p:cNvSpPr>
                <a:spLocks noChangeArrowheads="1"/>
              </p:cNvSpPr>
              <p:nvPr/>
            </p:nvSpPr>
            <p:spPr bwMode="auto">
              <a:xfrm>
                <a:off x="518204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grpSp>
            <p:nvGrpSpPr>
              <p:cNvPr id="11" name="Gruppieren 10"/>
              <p:cNvGrpSpPr/>
              <p:nvPr/>
            </p:nvGrpSpPr>
            <p:grpSpPr>
              <a:xfrm>
                <a:off x="6367867" y="3326619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2" name="Rechteck 11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3" name="Rechteck 12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grpSp>
            <p:nvGrpSpPr>
              <p:cNvPr id="14" name="Gruppieren 13"/>
              <p:cNvGrpSpPr/>
              <p:nvPr/>
            </p:nvGrpSpPr>
            <p:grpSpPr>
              <a:xfrm>
                <a:off x="5496745" y="4215017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5" name="Rechteck 14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6" name="Rechteck 15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8488" name="Gefaltete Ecke 16"/>
              <p:cNvSpPr>
                <a:spLocks noChangeArrowheads="1"/>
              </p:cNvSpPr>
              <p:nvPr/>
            </p:nvSpPr>
            <p:spPr bwMode="auto">
              <a:xfrm>
                <a:off x="626196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cxnSp>
            <p:nvCxnSpPr>
              <p:cNvPr id="18489" name="Gerade Verbindung 17"/>
              <p:cNvCxnSpPr>
                <a:cxnSpLocks noChangeShapeType="1"/>
                <a:stCxn id="8" idx="2"/>
              </p:cNvCxnSpPr>
              <p:nvPr/>
            </p:nvCxnSpPr>
            <p:spPr bwMode="auto">
              <a:xfrm>
                <a:off x="6836941" y="2885406"/>
                <a:ext cx="1091" cy="55820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90" name="Gerade Verbindung 18"/>
              <p:cNvCxnSpPr>
                <a:cxnSpLocks noChangeShapeType="1"/>
              </p:cNvCxnSpPr>
              <p:nvPr/>
            </p:nvCxnSpPr>
            <p:spPr bwMode="auto">
              <a:xfrm>
                <a:off x="6838032" y="3960374"/>
                <a:ext cx="1102192" cy="27503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91" name="Gerade Verbindung 19"/>
              <p:cNvCxnSpPr>
                <a:cxnSpLocks noChangeShapeType="1"/>
              </p:cNvCxnSpPr>
              <p:nvPr/>
            </p:nvCxnSpPr>
            <p:spPr bwMode="auto">
              <a:xfrm flipH="1">
                <a:off x="5966910" y="3960374"/>
                <a:ext cx="871122" cy="37163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grpSp>
            <p:nvGrpSpPr>
              <p:cNvPr id="21" name="Gruppieren 20"/>
              <p:cNvGrpSpPr/>
              <p:nvPr/>
            </p:nvGrpSpPr>
            <p:grpSpPr>
              <a:xfrm>
                <a:off x="7740352" y="4235405"/>
                <a:ext cx="938148" cy="633755"/>
                <a:chOff x="3273171" y="3717032"/>
                <a:chExt cx="1154813" cy="780120"/>
              </a:xfrm>
              <a:solidFill>
                <a:schemeClr val="bg1"/>
              </a:solidFill>
            </p:grpSpPr>
            <p:sp>
              <p:nvSpPr>
                <p:cNvPr id="22" name="Rechteck 21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23" name="Rechteck 22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cxnSp>
            <p:nvCxnSpPr>
              <p:cNvPr id="18493" name="Gerade Verbindung 23"/>
              <p:cNvCxnSpPr>
                <a:cxnSpLocks noChangeShapeType="1"/>
                <a:endCxn id="18485" idx="0"/>
              </p:cNvCxnSpPr>
              <p:nvPr/>
            </p:nvCxnSpPr>
            <p:spPr bwMode="auto">
              <a:xfrm flipH="1">
                <a:off x="5470079" y="4848772"/>
                <a:ext cx="496831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94" name="Gerade Verbindung 24"/>
              <p:cNvCxnSpPr>
                <a:cxnSpLocks noChangeShapeType="1"/>
                <a:endCxn id="18488" idx="0"/>
              </p:cNvCxnSpPr>
              <p:nvPr/>
            </p:nvCxnSpPr>
            <p:spPr bwMode="auto">
              <a:xfrm>
                <a:off x="5966910" y="4848772"/>
                <a:ext cx="583089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95" name="Gerade Verbindung 25"/>
              <p:cNvCxnSpPr>
                <a:cxnSpLocks noChangeShapeType="1"/>
                <a:endCxn id="18496" idx="0"/>
              </p:cNvCxnSpPr>
              <p:nvPr/>
            </p:nvCxnSpPr>
            <p:spPr bwMode="auto">
              <a:xfrm>
                <a:off x="8210517" y="4869160"/>
                <a:ext cx="4676" cy="45651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8496" name="Gefaltete Ecke 26"/>
              <p:cNvSpPr>
                <a:spLocks noChangeArrowheads="1"/>
              </p:cNvSpPr>
              <p:nvPr/>
            </p:nvSpPr>
            <p:spPr bwMode="auto">
              <a:xfrm>
                <a:off x="7927161" y="5325671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</p:grpSp>
        <p:sp>
          <p:nvSpPr>
            <p:cNvPr id="18483" name="Textfeld 29"/>
            <p:cNvSpPr txBox="1">
              <a:spLocks noChangeArrowheads="1"/>
            </p:cNvSpPr>
            <p:nvPr/>
          </p:nvSpPr>
          <p:spPr bwMode="auto">
            <a:xfrm>
              <a:off x="4699813" y="3079032"/>
              <a:ext cx="1299772" cy="3502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dirty="0"/>
                <a:t>Quellcode</a:t>
              </a:r>
            </a:p>
          </p:txBody>
        </p:sp>
      </p:grpSp>
      <p:sp>
        <p:nvSpPr>
          <p:cNvPr id="18437" name="Pfeil nach rechts 38"/>
          <p:cNvSpPr>
            <a:spLocks noChangeArrowheads="1"/>
          </p:cNvSpPr>
          <p:nvPr/>
        </p:nvSpPr>
        <p:spPr bwMode="auto">
          <a:xfrm>
            <a:off x="2046288" y="1971675"/>
            <a:ext cx="690562" cy="485775"/>
          </a:xfrm>
          <a:prstGeom prst="rightArrow">
            <a:avLst>
              <a:gd name="adj1" fmla="val 50000"/>
              <a:gd name="adj2" fmla="val 50018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44" name="Pfeil nach rechts 43"/>
          <p:cNvSpPr/>
          <p:nvPr/>
        </p:nvSpPr>
        <p:spPr bwMode="auto">
          <a:xfrm rot="5400000" flipH="1">
            <a:off x="-1358106" y="4052094"/>
            <a:ext cx="4210050" cy="198438"/>
          </a:xfrm>
          <a:prstGeom prst="rightArrow">
            <a:avLst>
              <a:gd name="adj1" fmla="val 50000"/>
              <a:gd name="adj2" fmla="val 133448"/>
            </a:avLst>
          </a:prstGeom>
          <a:solidFill>
            <a:schemeClr val="tx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83" name="Pfeil nach rechts 82"/>
          <p:cNvSpPr/>
          <p:nvPr/>
        </p:nvSpPr>
        <p:spPr bwMode="auto">
          <a:xfrm rot="10800000" flipH="1">
            <a:off x="539750" y="5949950"/>
            <a:ext cx="7907338" cy="179388"/>
          </a:xfrm>
          <a:prstGeom prst="rightArrow">
            <a:avLst>
              <a:gd name="adj1" fmla="val 50000"/>
              <a:gd name="adj2" fmla="val 133448"/>
            </a:avLst>
          </a:prstGeom>
          <a:solidFill>
            <a:schemeClr val="tx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8440" name="Textfeld 45"/>
          <p:cNvSpPr txBox="1">
            <a:spLocks noChangeArrowheads="1"/>
          </p:cNvSpPr>
          <p:nvPr/>
        </p:nvSpPr>
        <p:spPr bwMode="auto">
          <a:xfrm rot="-5400000">
            <a:off x="-165894" y="4402932"/>
            <a:ext cx="1338263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Abstraktion</a:t>
            </a:r>
          </a:p>
        </p:txBody>
      </p:sp>
      <p:sp>
        <p:nvSpPr>
          <p:cNvPr id="18441" name="Textfeld 84"/>
          <p:cNvSpPr txBox="1">
            <a:spLocks noChangeArrowheads="1"/>
          </p:cNvSpPr>
          <p:nvPr/>
        </p:nvSpPr>
        <p:spPr bwMode="auto">
          <a:xfrm>
            <a:off x="1435100" y="6103938"/>
            <a:ext cx="2416175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Plattformabhängigkeit</a:t>
            </a:r>
          </a:p>
        </p:txBody>
      </p:sp>
      <p:grpSp>
        <p:nvGrpSpPr>
          <p:cNvPr id="18442" name="Gruppieren 122"/>
          <p:cNvGrpSpPr>
            <a:grpSpLocks/>
          </p:cNvGrpSpPr>
          <p:nvPr/>
        </p:nvGrpSpPr>
        <p:grpSpPr bwMode="auto">
          <a:xfrm>
            <a:off x="2412105" y="1773237"/>
            <a:ext cx="1871862" cy="1185722"/>
            <a:chOff x="5987596" y="1940979"/>
            <a:chExt cx="2466812" cy="1561934"/>
          </a:xfrm>
        </p:grpSpPr>
        <p:pic>
          <p:nvPicPr>
            <p:cNvPr id="18480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97352" y="1940979"/>
              <a:ext cx="1143000" cy="11906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481" name="Textfeld 124"/>
            <p:cNvSpPr txBox="1">
              <a:spLocks noChangeArrowheads="1"/>
            </p:cNvSpPr>
            <p:nvPr/>
          </p:nvSpPr>
          <p:spPr bwMode="auto">
            <a:xfrm>
              <a:off x="5987596" y="3041906"/>
              <a:ext cx="2466812" cy="461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dirty="0"/>
                <a:t>Präprozessor</a:t>
              </a:r>
            </a:p>
          </p:txBody>
        </p:sp>
      </p:grpSp>
      <p:grpSp>
        <p:nvGrpSpPr>
          <p:cNvPr id="18443" name="Gruppieren 155"/>
          <p:cNvGrpSpPr>
            <a:grpSpLocks/>
          </p:cNvGrpSpPr>
          <p:nvPr/>
        </p:nvGrpSpPr>
        <p:grpSpPr bwMode="auto">
          <a:xfrm>
            <a:off x="4009395" y="2781300"/>
            <a:ext cx="1903086" cy="1666790"/>
            <a:chOff x="4398081" y="1762530"/>
            <a:chExt cx="1903239" cy="1666385"/>
          </a:xfrm>
        </p:grpSpPr>
        <p:grpSp>
          <p:nvGrpSpPr>
            <p:cNvPr id="18463" name="Gruppieren 156"/>
            <p:cNvGrpSpPr>
              <a:grpSpLocks/>
            </p:cNvGrpSpPr>
            <p:nvPr/>
          </p:nvGrpSpPr>
          <p:grpSpPr bwMode="auto">
            <a:xfrm>
              <a:off x="4737992" y="1762530"/>
              <a:ext cx="1142306" cy="1287366"/>
              <a:chOff x="5182047" y="2105286"/>
              <a:chExt cx="3496453" cy="3940465"/>
            </a:xfrm>
          </p:grpSpPr>
          <p:grpSp>
            <p:nvGrpSpPr>
              <p:cNvPr id="18465" name="Gruppieren 158"/>
              <p:cNvGrpSpPr>
                <a:grpSpLocks/>
              </p:cNvGrpSpPr>
              <p:nvPr/>
            </p:nvGrpSpPr>
            <p:grpSpPr bwMode="auto">
              <a:xfrm>
                <a:off x="6258192" y="2105286"/>
                <a:ext cx="1154813" cy="780120"/>
                <a:chOff x="3273171" y="3717032"/>
                <a:chExt cx="1154813" cy="780120"/>
              </a:xfrm>
            </p:grpSpPr>
            <p:sp>
              <p:nvSpPr>
                <p:cNvPr id="178" name="Rechteck 177"/>
                <p:cNvSpPr/>
                <p:nvPr/>
              </p:nvSpPr>
              <p:spPr bwMode="auto">
                <a:xfrm>
                  <a:off x="3277285" y="3862771"/>
                  <a:ext cx="1151709" cy="636395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9" name="Rechteck 178"/>
                <p:cNvSpPr/>
                <p:nvPr/>
              </p:nvSpPr>
              <p:spPr bwMode="auto">
                <a:xfrm>
                  <a:off x="3272427" y="3717032"/>
                  <a:ext cx="490811" cy="199178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8466" name="Gefaltete Ecke 159"/>
              <p:cNvSpPr>
                <a:spLocks noChangeArrowheads="1"/>
              </p:cNvSpPr>
              <p:nvPr/>
            </p:nvSpPr>
            <p:spPr bwMode="auto">
              <a:xfrm>
                <a:off x="518204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grpSp>
            <p:nvGrpSpPr>
              <p:cNvPr id="161" name="Gruppieren 160"/>
              <p:cNvGrpSpPr/>
              <p:nvPr/>
            </p:nvGrpSpPr>
            <p:grpSpPr>
              <a:xfrm>
                <a:off x="6367867" y="3326619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76" name="Rechteck 175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7" name="Rechteck 176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grpSp>
            <p:nvGrpSpPr>
              <p:cNvPr id="162" name="Gruppieren 161"/>
              <p:cNvGrpSpPr/>
              <p:nvPr/>
            </p:nvGrpSpPr>
            <p:grpSpPr>
              <a:xfrm>
                <a:off x="5496745" y="4215017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74" name="Rechteck 173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5" name="Rechteck 174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8469" name="Gefaltete Ecke 162"/>
              <p:cNvSpPr>
                <a:spLocks noChangeArrowheads="1"/>
              </p:cNvSpPr>
              <p:nvPr/>
            </p:nvSpPr>
            <p:spPr bwMode="auto">
              <a:xfrm>
                <a:off x="626196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cxnSp>
            <p:nvCxnSpPr>
              <p:cNvPr id="18470" name="Gerade Verbindung 163"/>
              <p:cNvCxnSpPr>
                <a:cxnSpLocks noChangeShapeType="1"/>
                <a:stCxn id="178" idx="2"/>
              </p:cNvCxnSpPr>
              <p:nvPr/>
            </p:nvCxnSpPr>
            <p:spPr bwMode="auto">
              <a:xfrm>
                <a:off x="6836941" y="2885406"/>
                <a:ext cx="1091" cy="55820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71" name="Gerade Verbindung 164"/>
              <p:cNvCxnSpPr>
                <a:cxnSpLocks noChangeShapeType="1"/>
              </p:cNvCxnSpPr>
              <p:nvPr/>
            </p:nvCxnSpPr>
            <p:spPr bwMode="auto">
              <a:xfrm>
                <a:off x="6838032" y="3960374"/>
                <a:ext cx="1102192" cy="27503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72" name="Gerade Verbindung 165"/>
              <p:cNvCxnSpPr>
                <a:cxnSpLocks noChangeShapeType="1"/>
              </p:cNvCxnSpPr>
              <p:nvPr/>
            </p:nvCxnSpPr>
            <p:spPr bwMode="auto">
              <a:xfrm flipH="1">
                <a:off x="5966910" y="3960374"/>
                <a:ext cx="871122" cy="37163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grpSp>
            <p:nvGrpSpPr>
              <p:cNvPr id="167" name="Gruppieren 166"/>
              <p:cNvGrpSpPr/>
              <p:nvPr/>
            </p:nvGrpSpPr>
            <p:grpSpPr>
              <a:xfrm>
                <a:off x="7740352" y="4235405"/>
                <a:ext cx="938148" cy="633755"/>
                <a:chOff x="3273171" y="3717032"/>
                <a:chExt cx="1154813" cy="780120"/>
              </a:xfrm>
              <a:solidFill>
                <a:schemeClr val="bg1"/>
              </a:solidFill>
            </p:grpSpPr>
            <p:sp>
              <p:nvSpPr>
                <p:cNvPr id="172" name="Rechteck 171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3" name="Rechteck 172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cxnSp>
            <p:nvCxnSpPr>
              <p:cNvPr id="18474" name="Gerade Verbindung 167"/>
              <p:cNvCxnSpPr>
                <a:cxnSpLocks noChangeShapeType="1"/>
                <a:endCxn id="18466" idx="0"/>
              </p:cNvCxnSpPr>
              <p:nvPr/>
            </p:nvCxnSpPr>
            <p:spPr bwMode="auto">
              <a:xfrm flipH="1">
                <a:off x="5470079" y="4848772"/>
                <a:ext cx="496831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75" name="Gerade Verbindung 168"/>
              <p:cNvCxnSpPr>
                <a:cxnSpLocks noChangeShapeType="1"/>
                <a:endCxn id="18469" idx="0"/>
              </p:cNvCxnSpPr>
              <p:nvPr/>
            </p:nvCxnSpPr>
            <p:spPr bwMode="auto">
              <a:xfrm>
                <a:off x="5966910" y="4848772"/>
                <a:ext cx="583089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76" name="Gerade Verbindung 169"/>
              <p:cNvCxnSpPr>
                <a:cxnSpLocks noChangeShapeType="1"/>
                <a:endCxn id="18477" idx="0"/>
              </p:cNvCxnSpPr>
              <p:nvPr/>
            </p:nvCxnSpPr>
            <p:spPr bwMode="auto">
              <a:xfrm>
                <a:off x="8210517" y="4869160"/>
                <a:ext cx="4676" cy="45651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8477" name="Gefaltete Ecke 170"/>
              <p:cNvSpPr>
                <a:spLocks noChangeArrowheads="1"/>
              </p:cNvSpPr>
              <p:nvPr/>
            </p:nvSpPr>
            <p:spPr bwMode="auto">
              <a:xfrm>
                <a:off x="7927161" y="5325671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</p:grpSp>
        <p:sp>
          <p:nvSpPr>
            <p:cNvPr id="18464" name="Textfeld 157"/>
            <p:cNvSpPr txBox="1">
              <a:spLocks noChangeArrowheads="1"/>
            </p:cNvSpPr>
            <p:nvPr/>
          </p:nvSpPr>
          <p:spPr bwMode="auto">
            <a:xfrm>
              <a:off x="4398081" y="3079032"/>
              <a:ext cx="1903239" cy="3498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dirty="0"/>
                <a:t>Mod. Quellcode</a:t>
              </a:r>
            </a:p>
          </p:txBody>
        </p:sp>
      </p:grpSp>
      <p:sp>
        <p:nvSpPr>
          <p:cNvPr id="18444" name="Pfeil nach rechts 179"/>
          <p:cNvSpPr>
            <a:spLocks noChangeArrowheads="1"/>
          </p:cNvSpPr>
          <p:nvPr/>
        </p:nvSpPr>
        <p:spPr bwMode="auto">
          <a:xfrm rot="1800000">
            <a:off x="3957638" y="2344738"/>
            <a:ext cx="690562" cy="484187"/>
          </a:xfrm>
          <a:prstGeom prst="rightArrow">
            <a:avLst>
              <a:gd name="adj1" fmla="val 50000"/>
              <a:gd name="adj2" fmla="val 50017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18445" name="Gruppieren 180"/>
          <p:cNvGrpSpPr>
            <a:grpSpLocks/>
          </p:cNvGrpSpPr>
          <p:nvPr/>
        </p:nvGrpSpPr>
        <p:grpSpPr bwMode="auto">
          <a:xfrm>
            <a:off x="6275388" y="2963863"/>
            <a:ext cx="1479550" cy="1530350"/>
            <a:chOff x="6926359" y="2185612"/>
            <a:chExt cx="1479730" cy="1531420"/>
          </a:xfrm>
        </p:grpSpPr>
        <p:pic>
          <p:nvPicPr>
            <p:cNvPr id="18461" name="Picture 2" descr="C:\Users\anjorin\Dropbox\Home\documents\uni\c++_praktikum\SoSe2013\Clipart\vector graphics\iStock_000011780345_thumbnail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26359" y="2185612"/>
              <a:ext cx="1479730" cy="13006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462" name="Textfeld 182"/>
            <p:cNvSpPr txBox="1">
              <a:spLocks noChangeArrowheads="1"/>
            </p:cNvSpPr>
            <p:nvPr/>
          </p:nvSpPr>
          <p:spPr bwMode="auto">
            <a:xfrm>
              <a:off x="6965114" y="3367064"/>
              <a:ext cx="1351302" cy="3499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dirty="0"/>
                <a:t>Compiler</a:t>
              </a:r>
            </a:p>
          </p:txBody>
        </p:sp>
      </p:grpSp>
      <p:sp>
        <p:nvSpPr>
          <p:cNvPr id="18446" name="Pfeil nach rechts 183"/>
          <p:cNvSpPr>
            <a:spLocks noChangeArrowheads="1"/>
          </p:cNvSpPr>
          <p:nvPr/>
        </p:nvSpPr>
        <p:spPr bwMode="auto">
          <a:xfrm>
            <a:off x="5692775" y="3368675"/>
            <a:ext cx="692150" cy="484188"/>
          </a:xfrm>
          <a:prstGeom prst="rightArrow">
            <a:avLst>
              <a:gd name="adj1" fmla="val 50000"/>
              <a:gd name="adj2" fmla="val 49947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18447" name="Gruppieren 184"/>
          <p:cNvGrpSpPr>
            <a:grpSpLocks/>
          </p:cNvGrpSpPr>
          <p:nvPr/>
        </p:nvGrpSpPr>
        <p:grpSpPr bwMode="auto">
          <a:xfrm>
            <a:off x="5957937" y="4783138"/>
            <a:ext cx="2214462" cy="1238209"/>
            <a:chOff x="5508294" y="2922631"/>
            <a:chExt cx="2215020" cy="1238065"/>
          </a:xfrm>
        </p:grpSpPr>
        <p:grpSp>
          <p:nvGrpSpPr>
            <p:cNvPr id="18450" name="Gruppieren 185"/>
            <p:cNvGrpSpPr>
              <a:grpSpLocks/>
            </p:cNvGrpSpPr>
            <p:nvPr/>
          </p:nvGrpSpPr>
          <p:grpSpPr bwMode="auto">
            <a:xfrm>
              <a:off x="6539852" y="2922631"/>
              <a:ext cx="553357" cy="576064"/>
              <a:chOff x="6113736" y="4994212"/>
              <a:chExt cx="553357" cy="576064"/>
            </a:xfrm>
          </p:grpSpPr>
          <p:sp>
            <p:nvSpPr>
              <p:cNvPr id="195" name="Gefaltete Ecke 194"/>
              <p:cNvSpPr/>
              <p:nvPr/>
            </p:nvSpPr>
            <p:spPr bwMode="auto">
              <a:xfrm>
                <a:off x="6144432" y="4994212"/>
                <a:ext cx="458903" cy="576195"/>
              </a:xfrm>
              <a:prstGeom prst="foldedCorner">
                <a:avLst/>
              </a:prstGeom>
              <a:solidFill>
                <a:schemeClr val="bg1">
                  <a:lumMod val="8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  <p:sp>
            <p:nvSpPr>
              <p:cNvPr id="196" name="Textfeld 195"/>
              <p:cNvSpPr txBox="1"/>
              <p:nvPr/>
            </p:nvSpPr>
            <p:spPr>
              <a:xfrm>
                <a:off x="6114262" y="5100562"/>
                <a:ext cx="552589" cy="392067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de-DE" sz="1050" dirty="0">
                    <a:latin typeface="Consolas" pitchFamily="49" charset="0"/>
                    <a:cs typeface="Consolas" pitchFamily="49" charset="0"/>
                  </a:rPr>
                  <a:t>00011</a:t>
                </a:r>
              </a:p>
              <a:p>
                <a:pPr>
                  <a:defRPr/>
                </a:pPr>
                <a:r>
                  <a:rPr lang="de-DE" sz="1050" dirty="0">
                    <a:latin typeface="Consolas" pitchFamily="49" charset="0"/>
                    <a:cs typeface="Consolas" pitchFamily="49" charset="0"/>
                  </a:rPr>
                  <a:t>00100</a:t>
                </a:r>
              </a:p>
            </p:txBody>
          </p:sp>
        </p:grpSp>
        <p:grpSp>
          <p:nvGrpSpPr>
            <p:cNvPr id="18451" name="Gruppieren 186"/>
            <p:cNvGrpSpPr>
              <a:grpSpLocks/>
            </p:cNvGrpSpPr>
            <p:nvPr/>
          </p:nvGrpSpPr>
          <p:grpSpPr bwMode="auto">
            <a:xfrm>
              <a:off x="6189930" y="3016422"/>
              <a:ext cx="553357" cy="576064"/>
              <a:chOff x="6113736" y="4994212"/>
              <a:chExt cx="553357" cy="576064"/>
            </a:xfrm>
          </p:grpSpPr>
          <p:sp>
            <p:nvSpPr>
              <p:cNvPr id="193" name="Gefaltete Ecke 192"/>
              <p:cNvSpPr/>
              <p:nvPr/>
            </p:nvSpPr>
            <p:spPr bwMode="auto">
              <a:xfrm>
                <a:off x="6143428" y="4994072"/>
                <a:ext cx="460491" cy="576196"/>
              </a:xfrm>
              <a:prstGeom prst="foldedCorner">
                <a:avLst/>
              </a:prstGeom>
              <a:solidFill>
                <a:schemeClr val="bg1">
                  <a:lumMod val="8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  <p:sp>
            <p:nvSpPr>
              <p:cNvPr id="194" name="Textfeld 193"/>
              <p:cNvSpPr txBox="1"/>
              <p:nvPr/>
            </p:nvSpPr>
            <p:spPr>
              <a:xfrm>
                <a:off x="6113258" y="5100423"/>
                <a:ext cx="554177" cy="392066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de-DE" sz="1050" dirty="0">
                    <a:latin typeface="Consolas" pitchFamily="49" charset="0"/>
                    <a:cs typeface="Consolas" pitchFamily="49" charset="0"/>
                  </a:rPr>
                  <a:t>00011</a:t>
                </a:r>
              </a:p>
              <a:p>
                <a:pPr>
                  <a:defRPr/>
                </a:pPr>
                <a:r>
                  <a:rPr lang="de-DE" sz="1050" dirty="0">
                    <a:latin typeface="Consolas" pitchFamily="49" charset="0"/>
                    <a:cs typeface="Consolas" pitchFamily="49" charset="0"/>
                  </a:rPr>
                  <a:t>00100</a:t>
                </a:r>
              </a:p>
            </p:txBody>
          </p:sp>
        </p:grpSp>
        <p:grpSp>
          <p:nvGrpSpPr>
            <p:cNvPr id="18452" name="Gruppieren 187"/>
            <p:cNvGrpSpPr>
              <a:grpSpLocks/>
            </p:cNvGrpSpPr>
            <p:nvPr/>
          </p:nvGrpSpPr>
          <p:grpSpPr bwMode="auto">
            <a:xfrm>
              <a:off x="5508294" y="3198802"/>
              <a:ext cx="2215020" cy="961894"/>
              <a:chOff x="5295969" y="4994212"/>
              <a:chExt cx="2215020" cy="961894"/>
            </a:xfrm>
          </p:grpSpPr>
          <p:grpSp>
            <p:nvGrpSpPr>
              <p:cNvPr id="18453" name="Gruppieren 188"/>
              <p:cNvGrpSpPr>
                <a:grpSpLocks/>
              </p:cNvGrpSpPr>
              <p:nvPr/>
            </p:nvGrpSpPr>
            <p:grpSpPr bwMode="auto">
              <a:xfrm>
                <a:off x="5295969" y="4994212"/>
                <a:ext cx="2215020" cy="961894"/>
                <a:chOff x="4242189" y="4067093"/>
                <a:chExt cx="2215020" cy="961894"/>
              </a:xfrm>
            </p:grpSpPr>
            <p:sp>
              <p:nvSpPr>
                <p:cNvPr id="18455" name="Gefaltete Ecke 190"/>
                <p:cNvSpPr>
                  <a:spLocks noChangeArrowheads="1"/>
                </p:cNvSpPr>
                <p:nvPr/>
              </p:nvSpPr>
              <p:spPr bwMode="auto">
                <a:xfrm>
                  <a:off x="5089573" y="4067093"/>
                  <a:ext cx="460853" cy="576064"/>
                </a:xfrm>
                <a:prstGeom prst="foldedCorner">
                  <a:avLst>
                    <a:gd name="adj" fmla="val 16667"/>
                  </a:avLst>
                </a:prstGeom>
                <a:solidFill>
                  <a:schemeClr val="bg1"/>
                </a:solidFill>
                <a:ln w="9525" algn="ctr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2000" b="1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endParaRPr lang="de-DE" altLang="de-DE" sz="1800" b="0"/>
                </a:p>
              </p:txBody>
            </p:sp>
            <p:sp>
              <p:nvSpPr>
                <p:cNvPr id="18456" name="Textfeld 191"/>
                <p:cNvSpPr txBox="1">
                  <a:spLocks noChangeArrowheads="1"/>
                </p:cNvSpPr>
                <p:nvPr/>
              </p:nvSpPr>
              <p:spPr bwMode="auto">
                <a:xfrm>
                  <a:off x="4242189" y="4679060"/>
                  <a:ext cx="2215020" cy="34992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2000" b="1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r>
                    <a:rPr lang="de-DE" altLang="de-DE" sz="1800" dirty="0" smtClean="0"/>
                    <a:t>Objektcode</a:t>
                  </a:r>
                  <a:r>
                    <a:rPr lang="de-DE" altLang="de-DE" sz="1800" b="0" dirty="0" smtClean="0"/>
                    <a:t> (</a:t>
                  </a:r>
                  <a:r>
                    <a:rPr lang="de-DE" altLang="de-DE" sz="1800" b="0" i="1" dirty="0" smtClean="0"/>
                    <a:t>*.o</a:t>
                  </a:r>
                  <a:r>
                    <a:rPr lang="de-DE" altLang="de-DE" sz="1800" b="0" dirty="0" smtClean="0"/>
                    <a:t>)</a:t>
                  </a:r>
                  <a:endParaRPr lang="de-DE" altLang="de-DE" sz="1800" b="0" dirty="0"/>
                </a:p>
              </p:txBody>
            </p:sp>
          </p:grpSp>
          <p:sp>
            <p:nvSpPr>
              <p:cNvPr id="190" name="Textfeld 189"/>
              <p:cNvSpPr txBox="1"/>
              <p:nvPr/>
            </p:nvSpPr>
            <p:spPr>
              <a:xfrm>
                <a:off x="6113686" y="5100584"/>
                <a:ext cx="554177" cy="392067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de-DE" sz="1050" dirty="0">
                    <a:latin typeface="Consolas" pitchFamily="49" charset="0"/>
                    <a:cs typeface="Consolas" pitchFamily="49" charset="0"/>
                  </a:rPr>
                  <a:t>00011</a:t>
                </a:r>
              </a:p>
              <a:p>
                <a:pPr>
                  <a:defRPr/>
                </a:pPr>
                <a:r>
                  <a:rPr lang="de-DE" sz="1050" dirty="0">
                    <a:latin typeface="Consolas" pitchFamily="49" charset="0"/>
                    <a:cs typeface="Consolas" pitchFamily="49" charset="0"/>
                  </a:rPr>
                  <a:t>00100</a:t>
                </a:r>
              </a:p>
            </p:txBody>
          </p:sp>
        </p:grpSp>
      </p:grpSp>
      <p:sp>
        <p:nvSpPr>
          <p:cNvPr id="18448" name="Pfeil nach rechts 81"/>
          <p:cNvSpPr>
            <a:spLocks noChangeArrowheads="1"/>
          </p:cNvSpPr>
          <p:nvPr/>
        </p:nvSpPr>
        <p:spPr bwMode="auto">
          <a:xfrm rot="5400000">
            <a:off x="6800850" y="4481513"/>
            <a:ext cx="428625" cy="485775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77" name="Abgerundete rechteckige Legende 76"/>
          <p:cNvSpPr/>
          <p:nvPr/>
        </p:nvSpPr>
        <p:spPr>
          <a:xfrm>
            <a:off x="904821" y="3562986"/>
            <a:ext cx="1597290" cy="413164"/>
          </a:xfrm>
          <a:prstGeom prst="wedgeRoundRectCallout">
            <a:avLst>
              <a:gd name="adj1" fmla="val -7185"/>
              <a:gd name="adj2" fmla="val -14711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main.cpp</a:t>
            </a:r>
            <a:b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</a:b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Building.cpp</a:t>
            </a:r>
            <a:endParaRPr lang="de-DE" sz="1400" b="1" dirty="0">
              <a:solidFill>
                <a:schemeClr val="bg1"/>
              </a:solidFill>
              <a:latin typeface="Courier" pitchFamily="49" charset="0"/>
            </a:endParaRPr>
          </a:p>
        </p:txBody>
      </p:sp>
      <p:sp>
        <p:nvSpPr>
          <p:cNvPr id="78" name="Abgerundete rechteckige Legende 77"/>
          <p:cNvSpPr/>
          <p:nvPr/>
        </p:nvSpPr>
        <p:spPr>
          <a:xfrm>
            <a:off x="2022293" y="4320799"/>
            <a:ext cx="1735319" cy="413164"/>
          </a:xfrm>
          <a:prstGeom prst="wedgeRoundRectCallout">
            <a:avLst>
              <a:gd name="adj1" fmla="val 62422"/>
              <a:gd name="adj2" fmla="val -51547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main.cpp *</a:t>
            </a:r>
            <a:b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</a:b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Building.cpp *</a:t>
            </a:r>
            <a:endParaRPr lang="de-DE" sz="1400" b="1" dirty="0">
              <a:solidFill>
                <a:schemeClr val="bg1"/>
              </a:solidFill>
              <a:latin typeface="Courier" pitchFamily="49" charset="0"/>
            </a:endParaRPr>
          </a:p>
        </p:txBody>
      </p:sp>
      <p:sp>
        <p:nvSpPr>
          <p:cNvPr id="79" name="Abgerundete rechteckige Legende 78"/>
          <p:cNvSpPr/>
          <p:nvPr/>
        </p:nvSpPr>
        <p:spPr>
          <a:xfrm>
            <a:off x="4314946" y="5524501"/>
            <a:ext cx="1735319" cy="413164"/>
          </a:xfrm>
          <a:prstGeom prst="wedgeRoundRectCallout">
            <a:avLst>
              <a:gd name="adj1" fmla="val 62422"/>
              <a:gd name="adj2" fmla="val -51547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main.o</a:t>
            </a:r>
            <a:b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</a:b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Building.o</a:t>
            </a:r>
            <a:endParaRPr lang="de-DE" sz="1400" b="1" dirty="0">
              <a:solidFill>
                <a:schemeClr val="bg1"/>
              </a:solidFill>
              <a:latin typeface="Courier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4127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 animBg="1"/>
      <p:bldP spid="78" grpId="0" animBg="1"/>
      <p:bldP spid="79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459" name="Gruppieren 128"/>
          <p:cNvGrpSpPr>
            <a:grpSpLocks/>
          </p:cNvGrpSpPr>
          <p:nvPr/>
        </p:nvGrpSpPr>
        <p:grpSpPr bwMode="auto">
          <a:xfrm>
            <a:off x="3944938" y="3935413"/>
            <a:ext cx="1673225" cy="1160462"/>
            <a:chOff x="121579" y="2237198"/>
            <a:chExt cx="2067666" cy="1433347"/>
          </a:xfrm>
        </p:grpSpPr>
        <p:pic>
          <p:nvPicPr>
            <p:cNvPr id="19514" name="Picture 5" descr="C:\Users\anjorin\Dropbox\Home\documents\uni\c++_praktikum\SoSe2013\Clipart\iStock_000012535816XSmall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1579" y="2237198"/>
              <a:ext cx="1911129" cy="14333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515" name="Textfeld 130"/>
            <p:cNvSpPr txBox="1">
              <a:spLocks noChangeArrowheads="1"/>
            </p:cNvSpPr>
            <p:nvPr/>
          </p:nvSpPr>
          <p:spPr bwMode="auto">
            <a:xfrm>
              <a:off x="837943" y="3017096"/>
              <a:ext cx="1351302" cy="3499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dirty="0"/>
                <a:t>Linker</a:t>
              </a:r>
            </a:p>
          </p:txBody>
        </p:sp>
      </p:grpSp>
      <p:sp>
        <p:nvSpPr>
          <p:cNvPr id="1946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smtClean="0"/>
              <a:t>Kompilierung für C/C++ II</a:t>
            </a:r>
          </a:p>
        </p:txBody>
      </p:sp>
      <p:grpSp>
        <p:nvGrpSpPr>
          <p:cNvPr id="19462" name="Gruppieren 33"/>
          <p:cNvGrpSpPr>
            <a:grpSpLocks/>
          </p:cNvGrpSpPr>
          <p:nvPr/>
        </p:nvGrpSpPr>
        <p:grpSpPr bwMode="auto">
          <a:xfrm>
            <a:off x="7716838" y="3857625"/>
            <a:ext cx="922337" cy="1316038"/>
            <a:chOff x="6529077" y="2736269"/>
            <a:chExt cx="707219" cy="1008874"/>
          </a:xfrm>
        </p:grpSpPr>
        <p:pic>
          <p:nvPicPr>
            <p:cNvPr id="19512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9077" y="2736269"/>
              <a:ext cx="707219" cy="7405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513" name="Textfeld 32"/>
            <p:cNvSpPr txBox="1">
              <a:spLocks noChangeArrowheads="1"/>
            </p:cNvSpPr>
            <p:nvPr/>
          </p:nvSpPr>
          <p:spPr bwMode="auto">
            <a:xfrm>
              <a:off x="6625115" y="3476847"/>
              <a:ext cx="515159" cy="2682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dirty="0"/>
                <a:t>CPU</a:t>
              </a:r>
            </a:p>
          </p:txBody>
        </p:sp>
      </p:grpSp>
      <p:sp>
        <p:nvSpPr>
          <p:cNvPr id="44" name="Pfeil nach rechts 43"/>
          <p:cNvSpPr/>
          <p:nvPr/>
        </p:nvSpPr>
        <p:spPr bwMode="auto">
          <a:xfrm rot="5400000" flipH="1">
            <a:off x="-1358106" y="4052094"/>
            <a:ext cx="4210050" cy="198438"/>
          </a:xfrm>
          <a:prstGeom prst="rightArrow">
            <a:avLst>
              <a:gd name="adj1" fmla="val 50000"/>
              <a:gd name="adj2" fmla="val 133448"/>
            </a:avLst>
          </a:prstGeom>
          <a:solidFill>
            <a:schemeClr val="tx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9464" name="Pfeil nach rechts 81"/>
          <p:cNvSpPr>
            <a:spLocks noChangeArrowheads="1"/>
          </p:cNvSpPr>
          <p:nvPr/>
        </p:nvSpPr>
        <p:spPr bwMode="auto">
          <a:xfrm rot="5400000">
            <a:off x="3421856" y="3404394"/>
            <a:ext cx="428625" cy="484188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3" name="Pfeil nach rechts 82"/>
          <p:cNvSpPr/>
          <p:nvPr/>
        </p:nvSpPr>
        <p:spPr bwMode="auto">
          <a:xfrm rot="10800000" flipH="1">
            <a:off x="539750" y="5949950"/>
            <a:ext cx="7907338" cy="179388"/>
          </a:xfrm>
          <a:prstGeom prst="rightArrow">
            <a:avLst>
              <a:gd name="adj1" fmla="val 50000"/>
              <a:gd name="adj2" fmla="val 133448"/>
            </a:avLst>
          </a:prstGeom>
          <a:solidFill>
            <a:schemeClr val="tx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9466" name="Textfeld 45"/>
          <p:cNvSpPr txBox="1">
            <a:spLocks noChangeArrowheads="1"/>
          </p:cNvSpPr>
          <p:nvPr/>
        </p:nvSpPr>
        <p:spPr bwMode="auto">
          <a:xfrm rot="-5400000">
            <a:off x="-165894" y="4402932"/>
            <a:ext cx="1338263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Abstraktion</a:t>
            </a:r>
          </a:p>
        </p:txBody>
      </p:sp>
      <p:sp>
        <p:nvSpPr>
          <p:cNvPr id="19467" name="Textfeld 84"/>
          <p:cNvSpPr txBox="1">
            <a:spLocks noChangeArrowheads="1"/>
          </p:cNvSpPr>
          <p:nvPr/>
        </p:nvSpPr>
        <p:spPr bwMode="auto">
          <a:xfrm>
            <a:off x="1435100" y="6103938"/>
            <a:ext cx="2416175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Plattformabhängigkeit</a:t>
            </a:r>
          </a:p>
        </p:txBody>
      </p:sp>
      <p:grpSp>
        <p:nvGrpSpPr>
          <p:cNvPr id="19468" name="Gruppieren 155"/>
          <p:cNvGrpSpPr>
            <a:grpSpLocks/>
          </p:cNvGrpSpPr>
          <p:nvPr/>
        </p:nvGrpSpPr>
        <p:grpSpPr bwMode="auto">
          <a:xfrm>
            <a:off x="769308" y="1773238"/>
            <a:ext cx="1903086" cy="1665536"/>
            <a:chOff x="4398081" y="1762530"/>
            <a:chExt cx="1903239" cy="1666719"/>
          </a:xfrm>
        </p:grpSpPr>
        <p:grpSp>
          <p:nvGrpSpPr>
            <p:cNvPr id="19495" name="Gruppieren 156"/>
            <p:cNvGrpSpPr>
              <a:grpSpLocks/>
            </p:cNvGrpSpPr>
            <p:nvPr/>
          </p:nvGrpSpPr>
          <p:grpSpPr bwMode="auto">
            <a:xfrm>
              <a:off x="4737992" y="1762530"/>
              <a:ext cx="1142306" cy="1287366"/>
              <a:chOff x="5182047" y="2105286"/>
              <a:chExt cx="3496453" cy="3940465"/>
            </a:xfrm>
          </p:grpSpPr>
          <p:grpSp>
            <p:nvGrpSpPr>
              <p:cNvPr id="19497" name="Gruppieren 158"/>
              <p:cNvGrpSpPr>
                <a:grpSpLocks/>
              </p:cNvGrpSpPr>
              <p:nvPr/>
            </p:nvGrpSpPr>
            <p:grpSpPr bwMode="auto">
              <a:xfrm>
                <a:off x="6258192" y="2105286"/>
                <a:ext cx="1154813" cy="780120"/>
                <a:chOff x="3273171" y="3717032"/>
                <a:chExt cx="1154813" cy="780120"/>
              </a:xfrm>
            </p:grpSpPr>
            <p:sp>
              <p:nvSpPr>
                <p:cNvPr id="178" name="Rechteck 177"/>
                <p:cNvSpPr/>
                <p:nvPr/>
              </p:nvSpPr>
              <p:spPr bwMode="auto">
                <a:xfrm>
                  <a:off x="3277285" y="3862910"/>
                  <a:ext cx="1151706" cy="632138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9" name="Rechteck 178"/>
                <p:cNvSpPr/>
                <p:nvPr/>
              </p:nvSpPr>
              <p:spPr bwMode="auto">
                <a:xfrm>
                  <a:off x="3272424" y="3717032"/>
                  <a:ext cx="490814" cy="199365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9498" name="Gefaltete Ecke 159"/>
              <p:cNvSpPr>
                <a:spLocks noChangeArrowheads="1"/>
              </p:cNvSpPr>
              <p:nvPr/>
            </p:nvSpPr>
            <p:spPr bwMode="auto">
              <a:xfrm>
                <a:off x="518204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grpSp>
            <p:nvGrpSpPr>
              <p:cNvPr id="161" name="Gruppieren 160"/>
              <p:cNvGrpSpPr/>
              <p:nvPr/>
            </p:nvGrpSpPr>
            <p:grpSpPr>
              <a:xfrm>
                <a:off x="6367867" y="3326619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76" name="Rechteck 175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7" name="Rechteck 176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grpSp>
            <p:nvGrpSpPr>
              <p:cNvPr id="162" name="Gruppieren 161"/>
              <p:cNvGrpSpPr/>
              <p:nvPr/>
            </p:nvGrpSpPr>
            <p:grpSpPr>
              <a:xfrm>
                <a:off x="5496745" y="4215017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74" name="Rechteck 173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5" name="Rechteck 174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9501" name="Gefaltete Ecke 162"/>
              <p:cNvSpPr>
                <a:spLocks noChangeArrowheads="1"/>
              </p:cNvSpPr>
              <p:nvPr/>
            </p:nvSpPr>
            <p:spPr bwMode="auto">
              <a:xfrm>
                <a:off x="626196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cxnSp>
            <p:nvCxnSpPr>
              <p:cNvPr id="19502" name="Gerade Verbindung 163"/>
              <p:cNvCxnSpPr>
                <a:cxnSpLocks noChangeShapeType="1"/>
                <a:stCxn id="178" idx="2"/>
              </p:cNvCxnSpPr>
              <p:nvPr/>
            </p:nvCxnSpPr>
            <p:spPr bwMode="auto">
              <a:xfrm>
                <a:off x="6836941" y="2885406"/>
                <a:ext cx="1091" cy="55820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9503" name="Gerade Verbindung 164"/>
              <p:cNvCxnSpPr>
                <a:cxnSpLocks noChangeShapeType="1"/>
              </p:cNvCxnSpPr>
              <p:nvPr/>
            </p:nvCxnSpPr>
            <p:spPr bwMode="auto">
              <a:xfrm>
                <a:off x="6838032" y="3960374"/>
                <a:ext cx="1102192" cy="27503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9504" name="Gerade Verbindung 165"/>
              <p:cNvCxnSpPr>
                <a:cxnSpLocks noChangeShapeType="1"/>
              </p:cNvCxnSpPr>
              <p:nvPr/>
            </p:nvCxnSpPr>
            <p:spPr bwMode="auto">
              <a:xfrm flipH="1">
                <a:off x="5966910" y="3960374"/>
                <a:ext cx="871122" cy="37163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grpSp>
            <p:nvGrpSpPr>
              <p:cNvPr id="167" name="Gruppieren 166"/>
              <p:cNvGrpSpPr/>
              <p:nvPr/>
            </p:nvGrpSpPr>
            <p:grpSpPr>
              <a:xfrm>
                <a:off x="7740352" y="4235405"/>
                <a:ext cx="938148" cy="633755"/>
                <a:chOff x="3273171" y="3717032"/>
                <a:chExt cx="1154813" cy="780120"/>
              </a:xfrm>
              <a:solidFill>
                <a:schemeClr val="bg1"/>
              </a:solidFill>
            </p:grpSpPr>
            <p:sp>
              <p:nvSpPr>
                <p:cNvPr id="172" name="Rechteck 171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3" name="Rechteck 172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cxnSp>
            <p:nvCxnSpPr>
              <p:cNvPr id="19506" name="Gerade Verbindung 167"/>
              <p:cNvCxnSpPr>
                <a:cxnSpLocks noChangeShapeType="1"/>
                <a:endCxn id="19498" idx="0"/>
              </p:cNvCxnSpPr>
              <p:nvPr/>
            </p:nvCxnSpPr>
            <p:spPr bwMode="auto">
              <a:xfrm flipH="1">
                <a:off x="5470079" y="4848772"/>
                <a:ext cx="496831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9507" name="Gerade Verbindung 168"/>
              <p:cNvCxnSpPr>
                <a:cxnSpLocks noChangeShapeType="1"/>
                <a:endCxn id="19501" idx="0"/>
              </p:cNvCxnSpPr>
              <p:nvPr/>
            </p:nvCxnSpPr>
            <p:spPr bwMode="auto">
              <a:xfrm>
                <a:off x="5966910" y="4848772"/>
                <a:ext cx="583089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9508" name="Gerade Verbindung 169"/>
              <p:cNvCxnSpPr>
                <a:cxnSpLocks noChangeShapeType="1"/>
                <a:endCxn id="19509" idx="0"/>
              </p:cNvCxnSpPr>
              <p:nvPr/>
            </p:nvCxnSpPr>
            <p:spPr bwMode="auto">
              <a:xfrm>
                <a:off x="8210517" y="4869160"/>
                <a:ext cx="4676" cy="45651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9509" name="Gefaltete Ecke 170"/>
              <p:cNvSpPr>
                <a:spLocks noChangeArrowheads="1"/>
              </p:cNvSpPr>
              <p:nvPr/>
            </p:nvSpPr>
            <p:spPr bwMode="auto">
              <a:xfrm>
                <a:off x="7927161" y="5325671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</p:grpSp>
        <p:sp>
          <p:nvSpPr>
            <p:cNvPr id="19496" name="Textfeld 157"/>
            <p:cNvSpPr txBox="1">
              <a:spLocks noChangeArrowheads="1"/>
            </p:cNvSpPr>
            <p:nvPr/>
          </p:nvSpPr>
          <p:spPr bwMode="auto">
            <a:xfrm>
              <a:off x="4398081" y="3079032"/>
              <a:ext cx="1903239" cy="3502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dirty="0"/>
                <a:t>Mod. Quellcode</a:t>
              </a:r>
            </a:p>
          </p:txBody>
        </p:sp>
      </p:grpSp>
      <p:grpSp>
        <p:nvGrpSpPr>
          <p:cNvPr id="19469" name="Gruppieren 180"/>
          <p:cNvGrpSpPr>
            <a:grpSpLocks/>
          </p:cNvGrpSpPr>
          <p:nvPr/>
        </p:nvGrpSpPr>
        <p:grpSpPr bwMode="auto">
          <a:xfrm>
            <a:off x="2897188" y="1885950"/>
            <a:ext cx="1479550" cy="1531938"/>
            <a:chOff x="6926359" y="2185612"/>
            <a:chExt cx="1479730" cy="1531420"/>
          </a:xfrm>
        </p:grpSpPr>
        <p:pic>
          <p:nvPicPr>
            <p:cNvPr id="19493" name="Picture 2" descr="C:\Users\anjorin\Dropbox\Home\documents\uni\c++_praktikum\SoSe2013\Clipart\vector graphics\iStock_000011780345_thumbnail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26359" y="2185612"/>
              <a:ext cx="1479730" cy="13006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494" name="Textfeld 182"/>
            <p:cNvSpPr txBox="1">
              <a:spLocks noChangeArrowheads="1"/>
            </p:cNvSpPr>
            <p:nvPr/>
          </p:nvSpPr>
          <p:spPr bwMode="auto">
            <a:xfrm>
              <a:off x="6965114" y="3367064"/>
              <a:ext cx="1351302" cy="3499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dirty="0"/>
                <a:t>Compiler</a:t>
              </a:r>
            </a:p>
          </p:txBody>
        </p:sp>
      </p:grpSp>
      <p:sp>
        <p:nvSpPr>
          <p:cNvPr id="19470" name="Pfeil nach rechts 183"/>
          <p:cNvSpPr>
            <a:spLocks noChangeArrowheads="1"/>
          </p:cNvSpPr>
          <p:nvPr/>
        </p:nvSpPr>
        <p:spPr bwMode="auto">
          <a:xfrm>
            <a:off x="2492375" y="2290763"/>
            <a:ext cx="428625" cy="485775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19471" name="Gruppieren 3"/>
          <p:cNvGrpSpPr>
            <a:grpSpLocks/>
          </p:cNvGrpSpPr>
          <p:nvPr/>
        </p:nvGrpSpPr>
        <p:grpSpPr bwMode="auto">
          <a:xfrm>
            <a:off x="5538519" y="3908428"/>
            <a:ext cx="2084926" cy="1795092"/>
            <a:chOff x="5389001" y="4676179"/>
            <a:chExt cx="2084732" cy="1795373"/>
          </a:xfrm>
        </p:grpSpPr>
        <p:grpSp>
          <p:nvGrpSpPr>
            <p:cNvPr id="19489" name="Gruppieren 34"/>
            <p:cNvGrpSpPr>
              <a:grpSpLocks/>
            </p:cNvGrpSpPr>
            <p:nvPr/>
          </p:nvGrpSpPr>
          <p:grpSpPr bwMode="auto">
            <a:xfrm>
              <a:off x="5389001" y="4709964"/>
              <a:ext cx="2084732" cy="1761588"/>
              <a:chOff x="4335221" y="3782845"/>
              <a:chExt cx="2084732" cy="1761588"/>
            </a:xfrm>
          </p:grpSpPr>
          <p:sp>
            <p:nvSpPr>
              <p:cNvPr id="19491" name="Gefaltete Ecke 36"/>
              <p:cNvSpPr>
                <a:spLocks noChangeArrowheads="1"/>
              </p:cNvSpPr>
              <p:nvPr/>
            </p:nvSpPr>
            <p:spPr bwMode="auto">
              <a:xfrm>
                <a:off x="5006190" y="3782845"/>
                <a:ext cx="688252" cy="860312"/>
              </a:xfrm>
              <a:prstGeom prst="foldedCorner">
                <a:avLst>
                  <a:gd name="adj" fmla="val 16667"/>
                </a:avLst>
              </a:prstGeom>
              <a:solidFill>
                <a:schemeClr val="bg1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sp>
            <p:nvSpPr>
              <p:cNvPr id="19492" name="Textfeld 37"/>
              <p:cNvSpPr txBox="1">
                <a:spLocks noChangeArrowheads="1"/>
              </p:cNvSpPr>
              <p:nvPr/>
            </p:nvSpPr>
            <p:spPr bwMode="auto">
              <a:xfrm>
                <a:off x="4335221" y="4679060"/>
                <a:ext cx="2084732" cy="8653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1800" dirty="0" smtClean="0"/>
                  <a:t>Maschinencode</a:t>
                </a:r>
                <a:r>
                  <a:rPr lang="de-DE" altLang="de-DE" sz="1800" b="0" dirty="0" smtClean="0"/>
                  <a:t> </a:t>
                </a:r>
                <a:r>
                  <a:rPr lang="de-DE" altLang="de-DE" sz="1800" b="0" dirty="0"/>
                  <a:t>(</a:t>
                </a:r>
                <a:r>
                  <a:rPr lang="de-DE" altLang="de-DE" sz="1800" b="0" dirty="0" smtClean="0"/>
                  <a:t>main.exe,</a:t>
                </a:r>
                <a:br>
                  <a:rPr lang="de-DE" altLang="de-DE" sz="1800" b="0" dirty="0" smtClean="0"/>
                </a:br>
                <a:r>
                  <a:rPr lang="de-DE" altLang="de-DE" sz="1800" b="0" dirty="0" smtClean="0"/>
                  <a:t>mylib.dll, </a:t>
                </a:r>
                <a:r>
                  <a:rPr lang="de-DE" altLang="de-DE" sz="1800" b="0" dirty="0" err="1" smtClean="0"/>
                  <a:t>mylib.a</a:t>
                </a:r>
                <a:r>
                  <a:rPr lang="de-DE" altLang="de-DE" sz="1800" b="0" i="1" dirty="0" smtClean="0"/>
                  <a:t>)</a:t>
                </a:r>
                <a:endParaRPr lang="de-DE" altLang="de-DE" sz="1800" b="0" dirty="0"/>
              </a:p>
            </p:txBody>
          </p:sp>
        </p:grpSp>
        <p:sp>
          <p:nvSpPr>
            <p:cNvPr id="3" name="Textfeld 2"/>
            <p:cNvSpPr txBox="1"/>
            <p:nvPr/>
          </p:nvSpPr>
          <p:spPr>
            <a:xfrm>
              <a:off x="6132150" y="4676179"/>
              <a:ext cx="552399" cy="84309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de-DE" sz="1050" dirty="0">
                  <a:latin typeface="Consolas" pitchFamily="49" charset="0"/>
                  <a:cs typeface="Consolas" pitchFamily="49" charset="0"/>
                </a:rPr>
                <a:t>00011</a:t>
              </a:r>
            </a:p>
            <a:p>
              <a:pPr>
                <a:defRPr/>
              </a:pPr>
              <a:r>
                <a:rPr lang="de-DE" sz="1050" dirty="0">
                  <a:latin typeface="Consolas" pitchFamily="49" charset="0"/>
                  <a:cs typeface="Consolas" pitchFamily="49" charset="0"/>
                </a:rPr>
                <a:t>00100</a:t>
              </a:r>
            </a:p>
            <a:p>
              <a:pPr>
                <a:defRPr/>
              </a:pPr>
              <a:r>
                <a:rPr lang="de-DE" sz="1050" dirty="0">
                  <a:latin typeface="Consolas" pitchFamily="49" charset="0"/>
                  <a:cs typeface="Consolas" pitchFamily="49" charset="0"/>
                </a:rPr>
                <a:t>11100</a:t>
              </a:r>
            </a:p>
            <a:p>
              <a:pPr>
                <a:defRPr/>
              </a:pPr>
              <a:r>
                <a:rPr lang="de-DE" sz="1050" dirty="0">
                  <a:latin typeface="Consolas" pitchFamily="49" charset="0"/>
                  <a:cs typeface="Consolas" pitchFamily="49" charset="0"/>
                </a:rPr>
                <a:t>10101</a:t>
              </a:r>
            </a:p>
            <a:p>
              <a:pPr>
                <a:defRPr/>
              </a:pPr>
              <a:r>
                <a:rPr lang="de-DE" sz="1050" dirty="0">
                  <a:latin typeface="Consolas" pitchFamily="49" charset="0"/>
                  <a:cs typeface="Consolas" pitchFamily="49" charset="0"/>
                </a:rPr>
                <a:t>11000</a:t>
              </a:r>
            </a:p>
          </p:txBody>
        </p:sp>
      </p:grpSp>
      <p:sp>
        <p:nvSpPr>
          <p:cNvPr id="19472" name="Pfeil nach rechts 77"/>
          <p:cNvSpPr>
            <a:spLocks noChangeArrowheads="1"/>
          </p:cNvSpPr>
          <p:nvPr/>
        </p:nvSpPr>
        <p:spPr bwMode="auto">
          <a:xfrm>
            <a:off x="4090988" y="4027488"/>
            <a:ext cx="430212" cy="484187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19473" name="Gruppieren 4"/>
          <p:cNvGrpSpPr>
            <a:grpSpLocks/>
          </p:cNvGrpSpPr>
          <p:nvPr/>
        </p:nvGrpSpPr>
        <p:grpSpPr bwMode="auto">
          <a:xfrm>
            <a:off x="2658796" y="3919538"/>
            <a:ext cx="1865848" cy="2010864"/>
            <a:chOff x="5682644" y="2922631"/>
            <a:chExt cx="1866317" cy="2011192"/>
          </a:xfrm>
        </p:grpSpPr>
        <p:grpSp>
          <p:nvGrpSpPr>
            <p:cNvPr id="19478" name="Gruppieren 86"/>
            <p:cNvGrpSpPr>
              <a:grpSpLocks/>
            </p:cNvGrpSpPr>
            <p:nvPr/>
          </p:nvGrpSpPr>
          <p:grpSpPr bwMode="auto">
            <a:xfrm>
              <a:off x="6539852" y="2922631"/>
              <a:ext cx="553357" cy="576064"/>
              <a:chOff x="6113736" y="4994212"/>
              <a:chExt cx="553357" cy="576064"/>
            </a:xfrm>
          </p:grpSpPr>
          <p:sp>
            <p:nvSpPr>
              <p:cNvPr id="90" name="Gefaltete Ecke 89"/>
              <p:cNvSpPr/>
              <p:nvPr/>
            </p:nvSpPr>
            <p:spPr bwMode="auto">
              <a:xfrm>
                <a:off x="6144432" y="4994212"/>
                <a:ext cx="458903" cy="576356"/>
              </a:xfrm>
              <a:prstGeom prst="foldedCorner">
                <a:avLst/>
              </a:prstGeom>
              <a:solidFill>
                <a:schemeClr val="bg1">
                  <a:lumMod val="8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  <p:sp>
            <p:nvSpPr>
              <p:cNvPr id="89" name="Textfeld 88"/>
              <p:cNvSpPr txBox="1"/>
              <p:nvPr/>
            </p:nvSpPr>
            <p:spPr>
              <a:xfrm>
                <a:off x="6114262" y="5100591"/>
                <a:ext cx="552589" cy="392177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de-DE" sz="1050" dirty="0">
                    <a:latin typeface="Consolas" pitchFamily="49" charset="0"/>
                    <a:cs typeface="Consolas" pitchFamily="49" charset="0"/>
                  </a:rPr>
                  <a:t>00011</a:t>
                </a:r>
              </a:p>
              <a:p>
                <a:pPr>
                  <a:defRPr/>
                </a:pPr>
                <a:r>
                  <a:rPr lang="de-DE" sz="1050" dirty="0">
                    <a:latin typeface="Consolas" pitchFamily="49" charset="0"/>
                    <a:cs typeface="Consolas" pitchFamily="49" charset="0"/>
                  </a:rPr>
                  <a:t>00100</a:t>
                </a:r>
              </a:p>
            </p:txBody>
          </p:sp>
        </p:grpSp>
        <p:grpSp>
          <p:nvGrpSpPr>
            <p:cNvPr id="19479" name="Gruppieren 91"/>
            <p:cNvGrpSpPr>
              <a:grpSpLocks/>
            </p:cNvGrpSpPr>
            <p:nvPr/>
          </p:nvGrpSpPr>
          <p:grpSpPr bwMode="auto">
            <a:xfrm>
              <a:off x="6189930" y="3016422"/>
              <a:ext cx="553357" cy="576064"/>
              <a:chOff x="6113736" y="4994212"/>
              <a:chExt cx="553357" cy="576064"/>
            </a:xfrm>
          </p:grpSpPr>
          <p:sp>
            <p:nvSpPr>
              <p:cNvPr id="95" name="Gefaltete Ecke 94"/>
              <p:cNvSpPr/>
              <p:nvPr/>
            </p:nvSpPr>
            <p:spPr bwMode="auto">
              <a:xfrm>
                <a:off x="6143428" y="4994098"/>
                <a:ext cx="460491" cy="576357"/>
              </a:xfrm>
              <a:prstGeom prst="foldedCorner">
                <a:avLst/>
              </a:prstGeom>
              <a:solidFill>
                <a:schemeClr val="bg1">
                  <a:lumMod val="8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  <p:sp>
            <p:nvSpPr>
              <p:cNvPr id="94" name="Textfeld 93"/>
              <p:cNvSpPr txBox="1"/>
              <p:nvPr/>
            </p:nvSpPr>
            <p:spPr>
              <a:xfrm>
                <a:off x="6113258" y="5100478"/>
                <a:ext cx="554177" cy="392176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de-DE" sz="1050" dirty="0">
                    <a:latin typeface="Consolas" pitchFamily="49" charset="0"/>
                    <a:cs typeface="Consolas" pitchFamily="49" charset="0"/>
                  </a:rPr>
                  <a:t>00011</a:t>
                </a:r>
              </a:p>
              <a:p>
                <a:pPr>
                  <a:defRPr/>
                </a:pPr>
                <a:r>
                  <a:rPr lang="de-DE" sz="1050" dirty="0">
                    <a:latin typeface="Consolas" pitchFamily="49" charset="0"/>
                    <a:cs typeface="Consolas" pitchFamily="49" charset="0"/>
                  </a:rPr>
                  <a:t>00100</a:t>
                </a:r>
              </a:p>
            </p:txBody>
          </p:sp>
        </p:grpSp>
        <p:grpSp>
          <p:nvGrpSpPr>
            <p:cNvPr id="19480" name="Gruppieren 78"/>
            <p:cNvGrpSpPr>
              <a:grpSpLocks/>
            </p:cNvGrpSpPr>
            <p:nvPr/>
          </p:nvGrpSpPr>
          <p:grpSpPr bwMode="auto">
            <a:xfrm>
              <a:off x="5682644" y="3198802"/>
              <a:ext cx="1866317" cy="1735021"/>
              <a:chOff x="5470319" y="4994212"/>
              <a:chExt cx="1866317" cy="1735021"/>
            </a:xfrm>
          </p:grpSpPr>
          <p:grpSp>
            <p:nvGrpSpPr>
              <p:cNvPr id="19481" name="Gruppieren 79"/>
              <p:cNvGrpSpPr>
                <a:grpSpLocks/>
              </p:cNvGrpSpPr>
              <p:nvPr/>
            </p:nvGrpSpPr>
            <p:grpSpPr bwMode="auto">
              <a:xfrm>
                <a:off x="5470319" y="4994212"/>
                <a:ext cx="1866317" cy="1735021"/>
                <a:chOff x="4416539" y="4067093"/>
                <a:chExt cx="1866317" cy="1735021"/>
              </a:xfrm>
            </p:grpSpPr>
            <p:sp>
              <p:nvSpPr>
                <p:cNvPr id="19483" name="Gefaltete Ecke 83"/>
                <p:cNvSpPr>
                  <a:spLocks noChangeArrowheads="1"/>
                </p:cNvSpPr>
                <p:nvPr/>
              </p:nvSpPr>
              <p:spPr bwMode="auto">
                <a:xfrm>
                  <a:off x="5089573" y="4067093"/>
                  <a:ext cx="460853" cy="576064"/>
                </a:xfrm>
                <a:prstGeom prst="foldedCorner">
                  <a:avLst>
                    <a:gd name="adj" fmla="val 16667"/>
                  </a:avLst>
                </a:prstGeom>
                <a:solidFill>
                  <a:schemeClr val="bg1"/>
                </a:solidFill>
                <a:ln w="9525" algn="ctr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2000" b="1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endParaRPr lang="de-DE" altLang="de-DE" sz="1800" b="0"/>
                </a:p>
              </p:txBody>
            </p:sp>
            <p:sp>
              <p:nvSpPr>
                <p:cNvPr id="19484" name="Textfeld 85"/>
                <p:cNvSpPr txBox="1">
                  <a:spLocks noChangeArrowheads="1"/>
                </p:cNvSpPr>
                <p:nvPr/>
              </p:nvSpPr>
              <p:spPr bwMode="auto">
                <a:xfrm>
                  <a:off x="4416539" y="4679060"/>
                  <a:ext cx="1866317" cy="112305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2000" b="1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r>
                    <a:rPr lang="de-DE" altLang="de-DE" sz="1800" dirty="0"/>
                    <a:t>Objektcode</a:t>
                  </a:r>
                </a:p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r>
                    <a:rPr lang="de-DE" altLang="de-DE" sz="1800" b="0" dirty="0" smtClean="0"/>
                    <a:t>(</a:t>
                  </a:r>
                  <a:r>
                    <a:rPr lang="de-DE" altLang="de-DE" sz="1800" b="0" i="1" dirty="0" smtClean="0"/>
                    <a:t>*.o</a:t>
                  </a:r>
                  <a:r>
                    <a:rPr lang="de-DE" altLang="de-DE" sz="1800" b="0" dirty="0" smtClean="0"/>
                    <a:t>)</a:t>
                  </a:r>
                </a:p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r>
                    <a:rPr lang="de-DE" altLang="de-DE" sz="1800" dirty="0" smtClean="0"/>
                    <a:t>Bibliotheken</a:t>
                  </a:r>
                  <a:r>
                    <a:rPr lang="de-DE" altLang="de-DE" sz="1800" b="0" dirty="0" smtClean="0"/>
                    <a:t/>
                  </a:r>
                  <a:br>
                    <a:rPr lang="de-DE" altLang="de-DE" sz="1800" b="0" dirty="0" smtClean="0"/>
                  </a:br>
                  <a:r>
                    <a:rPr lang="de-DE" altLang="de-DE" sz="1800" b="0" dirty="0" smtClean="0"/>
                    <a:t>(*.</a:t>
                  </a:r>
                  <a:r>
                    <a:rPr lang="de-DE" altLang="de-DE" sz="1800" b="0" dirty="0" err="1" smtClean="0"/>
                    <a:t>dll</a:t>
                  </a:r>
                  <a:r>
                    <a:rPr lang="de-DE" altLang="de-DE" sz="1800" b="0" dirty="0" smtClean="0"/>
                    <a:t>, *.a, *.so)</a:t>
                  </a:r>
                  <a:endParaRPr lang="de-DE" altLang="de-DE" sz="1800" b="0" dirty="0"/>
                </a:p>
              </p:txBody>
            </p:sp>
          </p:grpSp>
          <p:sp>
            <p:nvSpPr>
              <p:cNvPr id="81" name="Textfeld 80"/>
              <p:cNvSpPr txBox="1"/>
              <p:nvPr/>
            </p:nvSpPr>
            <p:spPr>
              <a:xfrm>
                <a:off x="6113686" y="5100690"/>
                <a:ext cx="554177" cy="392177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de-DE" sz="1050" dirty="0">
                    <a:latin typeface="Consolas" pitchFamily="49" charset="0"/>
                    <a:cs typeface="Consolas" pitchFamily="49" charset="0"/>
                  </a:rPr>
                  <a:t>00011</a:t>
                </a:r>
              </a:p>
              <a:p>
                <a:pPr>
                  <a:defRPr/>
                </a:pPr>
                <a:r>
                  <a:rPr lang="de-DE" sz="1050" dirty="0">
                    <a:latin typeface="Consolas" pitchFamily="49" charset="0"/>
                    <a:cs typeface="Consolas" pitchFamily="49" charset="0"/>
                  </a:rPr>
                  <a:t>00100</a:t>
                </a:r>
              </a:p>
            </p:txBody>
          </p:sp>
        </p:grpSp>
      </p:grpSp>
      <p:sp>
        <p:nvSpPr>
          <p:cNvPr id="19474" name="Pfeil nach rechts 96"/>
          <p:cNvSpPr>
            <a:spLocks noChangeArrowheads="1"/>
          </p:cNvSpPr>
          <p:nvPr/>
        </p:nvSpPr>
        <p:spPr bwMode="auto">
          <a:xfrm>
            <a:off x="5618163" y="4040188"/>
            <a:ext cx="519112" cy="485775"/>
          </a:xfrm>
          <a:prstGeom prst="rightArrow">
            <a:avLst>
              <a:gd name="adj1" fmla="val 50000"/>
              <a:gd name="adj2" fmla="val 50047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75" name="Pfeil nach rechts 97"/>
          <p:cNvSpPr>
            <a:spLocks noChangeArrowheads="1"/>
          </p:cNvSpPr>
          <p:nvPr/>
        </p:nvSpPr>
        <p:spPr bwMode="auto">
          <a:xfrm>
            <a:off x="7164388" y="4083050"/>
            <a:ext cx="428625" cy="484188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9" name="Abgerundete rechteckige Legende 98"/>
          <p:cNvSpPr/>
          <p:nvPr/>
        </p:nvSpPr>
        <p:spPr>
          <a:xfrm>
            <a:off x="1212850" y="3963988"/>
            <a:ext cx="1846263" cy="808037"/>
          </a:xfrm>
          <a:prstGeom prst="wedgeRoundRectCallout">
            <a:avLst>
              <a:gd name="adj1" fmla="val 61966"/>
              <a:gd name="adj2" fmla="val 1527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Compiler bearbeitet </a:t>
            </a:r>
            <a:r>
              <a:rPr lang="de-DE" b="1" dirty="0">
                <a:solidFill>
                  <a:schemeClr val="bg1"/>
                </a:solidFill>
              </a:rPr>
              <a:t>jede Datei getrennt</a:t>
            </a:r>
          </a:p>
        </p:txBody>
      </p:sp>
      <p:sp>
        <p:nvSpPr>
          <p:cNvPr id="100" name="Abgerundete rechteckige Legende 99"/>
          <p:cNvSpPr/>
          <p:nvPr/>
        </p:nvSpPr>
        <p:spPr>
          <a:xfrm>
            <a:off x="5527675" y="2492375"/>
            <a:ext cx="3436938" cy="1079500"/>
          </a:xfrm>
          <a:prstGeom prst="wedgeRoundRectCallout">
            <a:avLst>
              <a:gd name="adj1" fmla="val -17970"/>
              <a:gd name="adj2" fmla="val 76773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Objektdateien müssen </a:t>
            </a:r>
            <a:r>
              <a:rPr lang="de-DE" b="1" dirty="0">
                <a:solidFill>
                  <a:schemeClr val="bg1"/>
                </a:solidFill>
              </a:rPr>
              <a:t>untereinander</a:t>
            </a:r>
            <a:r>
              <a:rPr lang="de-DE" dirty="0">
                <a:solidFill>
                  <a:schemeClr val="bg1"/>
                </a:solidFill>
              </a:rPr>
              <a:t> und auch mit </a:t>
            </a:r>
            <a:r>
              <a:rPr lang="de-DE" b="1" dirty="0">
                <a:solidFill>
                  <a:schemeClr val="bg1"/>
                </a:solidFill>
              </a:rPr>
              <a:t>Bibliotheken</a:t>
            </a:r>
            <a:r>
              <a:rPr lang="de-DE" dirty="0">
                <a:solidFill>
                  <a:schemeClr val="bg1"/>
                </a:solidFill>
              </a:rPr>
              <a:t> verlinkt werden </a:t>
            </a:r>
          </a:p>
        </p:txBody>
      </p:sp>
    </p:spTree>
    <p:extLst>
      <p:ext uri="{BB962C8B-B14F-4D97-AF65-F5344CB8AC3E}">
        <p14:creationId xmlns:p14="http://schemas.microsoft.com/office/powerpoint/2010/main" val="2885068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Statisches </a:t>
            </a:r>
            <a:r>
              <a:rPr lang="en-US" dirty="0" smtClean="0"/>
              <a:t>und </a:t>
            </a:r>
            <a:r>
              <a:rPr lang="en-US" dirty="0" err="1" smtClean="0"/>
              <a:t>dynamisches</a:t>
            </a:r>
            <a:r>
              <a:rPr lang="en-US" dirty="0" smtClean="0"/>
              <a:t> </a:t>
            </a:r>
            <a:r>
              <a:rPr lang="en-US" dirty="0" err="1" smtClean="0"/>
              <a:t>Linken</a:t>
            </a:r>
            <a:endParaRPr lang="en-US" dirty="0"/>
          </a:p>
        </p:txBody>
      </p:sp>
      <p:sp>
        <p:nvSpPr>
          <p:cNvPr id="6" name="Textplatzhalter 5"/>
          <p:cNvSpPr>
            <a:spLocks noGrp="1"/>
          </p:cNvSpPr>
          <p:nvPr>
            <p:ph type="body" idx="1"/>
          </p:nvPr>
        </p:nvSpPr>
        <p:spPr>
          <a:xfrm>
            <a:off x="457200" y="1524000"/>
            <a:ext cx="4040188" cy="752872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sz="2000" dirty="0" err="1" smtClean="0"/>
              <a:t>Statisches</a:t>
            </a:r>
            <a:r>
              <a:rPr lang="en-US" sz="2000" dirty="0" smtClean="0"/>
              <a:t> </a:t>
            </a:r>
            <a:r>
              <a:rPr lang="en-US" sz="2000" dirty="0" err="1" smtClean="0"/>
              <a:t>Linken</a:t>
            </a:r>
            <a:endParaRPr lang="en-US" sz="2000" dirty="0" smtClean="0"/>
          </a:p>
          <a:p>
            <a:pPr algn="ctr"/>
            <a:r>
              <a:rPr lang="en-US" sz="1600" b="0" dirty="0" smtClean="0"/>
              <a:t>(Static Libraries und Shared Archives)</a:t>
            </a:r>
            <a:endParaRPr lang="en-US" sz="1600" b="0" dirty="0"/>
          </a:p>
        </p:txBody>
      </p:sp>
      <p:sp>
        <p:nvSpPr>
          <p:cNvPr id="7" name="Inhaltsplatzhalter 6"/>
          <p:cNvSpPr>
            <a:spLocks noGrp="1"/>
          </p:cNvSpPr>
          <p:nvPr>
            <p:ph sz="half" idx="2"/>
          </p:nvPr>
        </p:nvSpPr>
        <p:spPr>
          <a:xfrm>
            <a:off x="457200" y="2276872"/>
            <a:ext cx="4040188" cy="3951288"/>
          </a:xfrm>
        </p:spPr>
        <p:txBody>
          <a:bodyPr>
            <a:normAutofit/>
          </a:bodyPr>
          <a:lstStyle/>
          <a:p>
            <a:r>
              <a:rPr lang="en-US" sz="2000" dirty="0" err="1" smtClean="0"/>
              <a:t>Bibliothek</a:t>
            </a:r>
            <a:r>
              <a:rPr lang="en-US" sz="2000" dirty="0" smtClean="0"/>
              <a:t> muss </a:t>
            </a:r>
            <a:r>
              <a:rPr lang="en-US" sz="2000" dirty="0" err="1" smtClean="0"/>
              <a:t>zur</a:t>
            </a:r>
            <a:r>
              <a:rPr lang="en-US" sz="2000" dirty="0" smtClean="0"/>
              <a:t> </a:t>
            </a:r>
            <a:r>
              <a:rPr lang="en-US" sz="2000" b="1" dirty="0" err="1" smtClean="0"/>
              <a:t>Linkzeit</a:t>
            </a:r>
            <a:r>
              <a:rPr lang="en-US" sz="2000" dirty="0" smtClean="0"/>
              <a:t> </a:t>
            </a:r>
            <a:r>
              <a:rPr lang="en-US" sz="2000" dirty="0" err="1" smtClean="0"/>
              <a:t>vorhanden</a:t>
            </a:r>
            <a:r>
              <a:rPr lang="en-US" sz="2000" dirty="0" smtClean="0"/>
              <a:t> sein.</a:t>
            </a:r>
            <a:br>
              <a:rPr lang="en-US" sz="2000" dirty="0" smtClean="0"/>
            </a:br>
            <a:endParaRPr lang="en-US" sz="2000" dirty="0" smtClean="0"/>
          </a:p>
          <a:p>
            <a:r>
              <a:rPr lang="en-US" sz="2000" smtClean="0"/>
              <a:t>"Kopie" </a:t>
            </a:r>
            <a:r>
              <a:rPr lang="en-US" sz="2000" dirty="0" smtClean="0"/>
              <a:t>der </a:t>
            </a:r>
            <a:r>
              <a:rPr lang="en-US" sz="2000" dirty="0" err="1" smtClean="0"/>
              <a:t>Bibliothek</a:t>
            </a:r>
            <a:r>
              <a:rPr lang="en-US" sz="2000" dirty="0" smtClean="0"/>
              <a:t> </a:t>
            </a:r>
            <a:r>
              <a:rPr lang="en-US" sz="2000" dirty="0" err="1" smtClean="0"/>
              <a:t>wird</a:t>
            </a:r>
            <a:r>
              <a:rPr lang="en-US" sz="2000" dirty="0" smtClean="0"/>
              <a:t> </a:t>
            </a:r>
            <a:r>
              <a:rPr lang="en-US" sz="2000" dirty="0" err="1" smtClean="0"/>
              <a:t>im</a:t>
            </a:r>
            <a:r>
              <a:rPr lang="en-US" sz="2000" dirty="0" smtClean="0"/>
              <a:t> </a:t>
            </a:r>
            <a:r>
              <a:rPr lang="en-US" sz="2000" dirty="0" err="1" smtClean="0"/>
              <a:t>Compilat</a:t>
            </a:r>
            <a:r>
              <a:rPr lang="en-US" sz="2000" dirty="0" smtClean="0"/>
              <a:t> (</a:t>
            </a:r>
            <a:r>
              <a:rPr lang="en-US" sz="2000" i="1" dirty="0" smtClean="0"/>
              <a:t>main.exe</a:t>
            </a:r>
            <a:r>
              <a:rPr lang="en-US" sz="2000" dirty="0" smtClean="0"/>
              <a:t>) </a:t>
            </a:r>
            <a:r>
              <a:rPr lang="en-US" sz="2000" dirty="0" err="1" smtClean="0"/>
              <a:t>abgelegt</a:t>
            </a:r>
            <a:r>
              <a:rPr lang="en-US" sz="2000" dirty="0" smtClean="0"/>
              <a:t>.</a:t>
            </a:r>
            <a:br>
              <a:rPr lang="en-US" sz="2000" dirty="0" smtClean="0"/>
            </a:br>
            <a:endParaRPr lang="en-US" sz="2000" dirty="0" smtClean="0"/>
          </a:p>
          <a:p>
            <a:r>
              <a:rPr lang="en-US" sz="2000" dirty="0" err="1" smtClean="0"/>
              <a:t>Unterschied</a:t>
            </a:r>
            <a:r>
              <a:rPr lang="en-US" sz="2000" dirty="0" smtClean="0"/>
              <a:t> </a:t>
            </a:r>
            <a:r>
              <a:rPr lang="en-US" sz="2000" dirty="0" err="1" smtClean="0"/>
              <a:t>zwischen</a:t>
            </a:r>
            <a:r>
              <a:rPr lang="en-US" sz="2000" dirty="0" smtClean="0"/>
              <a:t> SL und SA </a:t>
            </a:r>
            <a:r>
              <a:rPr lang="en-US" sz="2000" dirty="0" err="1" smtClean="0"/>
              <a:t>eher</a:t>
            </a:r>
            <a:r>
              <a:rPr lang="en-US" sz="2000" dirty="0" smtClean="0"/>
              <a:t> </a:t>
            </a:r>
            <a:r>
              <a:rPr lang="en-US" sz="2000" dirty="0" err="1" smtClean="0"/>
              <a:t>klein</a:t>
            </a:r>
            <a:endParaRPr lang="en-US" sz="2000" dirty="0" smtClean="0"/>
          </a:p>
          <a:p>
            <a:pPr marL="0" indent="0">
              <a:buNone/>
            </a:pPr>
            <a:r>
              <a:rPr lang="en-US" sz="2000" dirty="0">
                <a:sym typeface="Wingdings" panose="05000000000000000000" pitchFamily="2" charset="2"/>
              </a:rPr>
              <a:t/>
            </a:r>
            <a:br>
              <a:rPr lang="en-US" sz="2000" dirty="0">
                <a:sym typeface="Wingdings" panose="05000000000000000000" pitchFamily="2" charset="2"/>
              </a:rPr>
            </a:br>
            <a:r>
              <a:rPr lang="en-US" sz="2000" dirty="0" smtClean="0">
                <a:sym typeface="Wingdings" panose="05000000000000000000" pitchFamily="2" charset="2"/>
              </a:rPr>
              <a:t> </a:t>
            </a:r>
            <a:r>
              <a:rPr lang="en-US" sz="2000" dirty="0" err="1" smtClean="0">
                <a:sym typeface="Wingdings" panose="05000000000000000000" pitchFamily="2" charset="2"/>
              </a:rPr>
              <a:t>Compilat</a:t>
            </a:r>
            <a:r>
              <a:rPr lang="en-US" sz="2000" dirty="0" smtClean="0">
                <a:sym typeface="Wingdings" panose="05000000000000000000" pitchFamily="2" charset="2"/>
              </a:rPr>
              <a:t> </a:t>
            </a:r>
            <a:r>
              <a:rPr lang="en-US" sz="2000" err="1" smtClean="0">
                <a:sym typeface="Wingdings" panose="05000000000000000000" pitchFamily="2" charset="2"/>
              </a:rPr>
              <a:t>ist</a:t>
            </a:r>
            <a:r>
              <a:rPr lang="en-US" sz="2000" smtClean="0">
                <a:sym typeface="Wingdings" panose="05000000000000000000" pitchFamily="2" charset="2"/>
              </a:rPr>
              <a:t> "</a:t>
            </a:r>
            <a:r>
              <a:rPr lang="en-US" sz="2000" b="1" smtClean="0">
                <a:sym typeface="Wingdings" panose="05000000000000000000" pitchFamily="2" charset="2"/>
              </a:rPr>
              <a:t>standalone</a:t>
            </a:r>
            <a:r>
              <a:rPr lang="en-US" sz="2000" smtClean="0">
                <a:sym typeface="Wingdings" panose="05000000000000000000" pitchFamily="2" charset="2"/>
              </a:rPr>
              <a:t>", </a:t>
            </a:r>
            <a:r>
              <a:rPr lang="en-US" sz="2000" dirty="0" err="1" smtClean="0">
                <a:sym typeface="Wingdings" panose="05000000000000000000" pitchFamily="2" charset="2"/>
              </a:rPr>
              <a:t>aber</a:t>
            </a:r>
            <a:r>
              <a:rPr lang="en-US" sz="2000" dirty="0" smtClean="0">
                <a:sym typeface="Wingdings" panose="05000000000000000000" pitchFamily="2" charset="2"/>
              </a:rPr>
              <a:t> (oft </a:t>
            </a:r>
            <a:r>
              <a:rPr lang="en-US" sz="2000" dirty="0" err="1" smtClean="0">
                <a:sym typeface="Wingdings" panose="05000000000000000000" pitchFamily="2" charset="2"/>
              </a:rPr>
              <a:t>wesentlich</a:t>
            </a:r>
            <a:r>
              <a:rPr lang="en-US" sz="2000" dirty="0" smtClean="0">
                <a:sym typeface="Wingdings" panose="05000000000000000000" pitchFamily="2" charset="2"/>
              </a:rPr>
              <a:t>) </a:t>
            </a:r>
            <a:r>
              <a:rPr lang="en-US" sz="2000" b="1" dirty="0" err="1" smtClean="0">
                <a:sym typeface="Wingdings" panose="05000000000000000000" pitchFamily="2" charset="2"/>
              </a:rPr>
              <a:t>größer</a:t>
            </a:r>
            <a:r>
              <a:rPr lang="en-US" sz="2000" dirty="0" smtClean="0">
                <a:sym typeface="Wingdings" panose="05000000000000000000" pitchFamily="2" charset="2"/>
              </a:rPr>
              <a:t> </a:t>
            </a:r>
            <a:r>
              <a:rPr lang="en-US" sz="2000" dirty="0" err="1" smtClean="0">
                <a:sym typeface="Wingdings" panose="05000000000000000000" pitchFamily="2" charset="2"/>
              </a:rPr>
              <a:t>als</a:t>
            </a:r>
            <a:r>
              <a:rPr lang="en-US" sz="2000" dirty="0" smtClean="0">
                <a:sym typeface="Wingdings" panose="05000000000000000000" pitchFamily="2" charset="2"/>
              </a:rPr>
              <a:t> </a:t>
            </a:r>
            <a:r>
              <a:rPr lang="en-US" sz="2000" dirty="0" err="1" smtClean="0">
                <a:sym typeface="Wingdings" panose="05000000000000000000" pitchFamily="2" charset="2"/>
              </a:rPr>
              <a:t>beim</a:t>
            </a:r>
            <a:r>
              <a:rPr lang="en-US" sz="2000" dirty="0" smtClean="0">
                <a:sym typeface="Wingdings" panose="05000000000000000000" pitchFamily="2" charset="2"/>
              </a:rPr>
              <a:t> </a:t>
            </a:r>
            <a:r>
              <a:rPr lang="en-US" sz="2000" dirty="0" err="1" smtClean="0">
                <a:sym typeface="Wingdings" panose="05000000000000000000" pitchFamily="2" charset="2"/>
              </a:rPr>
              <a:t>dynamischen</a:t>
            </a:r>
            <a:r>
              <a:rPr lang="en-US" sz="2000" dirty="0" smtClean="0">
                <a:sym typeface="Wingdings" panose="05000000000000000000" pitchFamily="2" charset="2"/>
              </a:rPr>
              <a:t> </a:t>
            </a:r>
            <a:r>
              <a:rPr lang="en-US" sz="2000" dirty="0" err="1" smtClean="0">
                <a:sym typeface="Wingdings" panose="05000000000000000000" pitchFamily="2" charset="2"/>
              </a:rPr>
              <a:t>Linken</a:t>
            </a:r>
            <a:endParaRPr lang="en-US" sz="2000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3"/>
          </p:nvPr>
        </p:nvSpPr>
        <p:spPr>
          <a:xfrm>
            <a:off x="4645025" y="1524000"/>
            <a:ext cx="4041775" cy="752872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sz="2000" dirty="0" err="1" smtClean="0"/>
              <a:t>Dynamisches</a:t>
            </a:r>
            <a:r>
              <a:rPr lang="en-US" sz="2000" dirty="0" smtClean="0"/>
              <a:t> </a:t>
            </a:r>
            <a:r>
              <a:rPr lang="en-US" sz="2000" dirty="0" err="1" smtClean="0"/>
              <a:t>Linken</a:t>
            </a:r>
            <a:endParaRPr lang="en-US" sz="2000" dirty="0" smtClean="0"/>
          </a:p>
          <a:p>
            <a:pPr algn="ctr"/>
            <a:r>
              <a:rPr lang="en-US" sz="1600" b="0" dirty="0" smtClean="0"/>
              <a:t>(Shared Objects und DLLs)</a:t>
            </a:r>
            <a:endParaRPr lang="en-US" sz="1600" b="0" dirty="0"/>
          </a:p>
        </p:txBody>
      </p:sp>
      <p:sp>
        <p:nvSpPr>
          <p:cNvPr id="9" name="Inhaltsplatzhalter 8"/>
          <p:cNvSpPr>
            <a:spLocks noGrp="1"/>
          </p:cNvSpPr>
          <p:nvPr>
            <p:ph sz="quarter" idx="4"/>
          </p:nvPr>
        </p:nvSpPr>
        <p:spPr>
          <a:xfrm>
            <a:off x="4645025" y="2276872"/>
            <a:ext cx="4041775" cy="3951288"/>
          </a:xfrm>
        </p:spPr>
        <p:txBody>
          <a:bodyPr>
            <a:normAutofit lnSpcReduction="10000"/>
          </a:bodyPr>
          <a:lstStyle/>
          <a:p>
            <a:r>
              <a:rPr lang="en-US" sz="2000" i="1" dirty="0" smtClean="0"/>
              <a:t>Shared Objects </a:t>
            </a:r>
            <a:r>
              <a:rPr lang="en-US" sz="2000" dirty="0" err="1" smtClean="0"/>
              <a:t>müssen</a:t>
            </a:r>
            <a:r>
              <a:rPr lang="en-US" sz="2000" dirty="0" smtClean="0"/>
              <a:t> </a:t>
            </a:r>
            <a:r>
              <a:rPr lang="en-US" sz="2000" dirty="0" err="1" smtClean="0"/>
              <a:t>zur</a:t>
            </a:r>
            <a:r>
              <a:rPr lang="en-US" sz="2000" dirty="0" smtClean="0"/>
              <a:t> </a:t>
            </a:r>
            <a:r>
              <a:rPr lang="en-US" sz="2000" b="1" dirty="0" err="1"/>
              <a:t>Linkzeit</a:t>
            </a:r>
            <a:r>
              <a:rPr lang="en-US" sz="2000" dirty="0"/>
              <a:t> </a:t>
            </a:r>
            <a:r>
              <a:rPr lang="en-US" sz="2000" dirty="0" smtClean="0"/>
              <a:t>und </a:t>
            </a:r>
            <a:r>
              <a:rPr lang="en-US" sz="2000" dirty="0" err="1" smtClean="0"/>
              <a:t>zur</a:t>
            </a:r>
            <a:r>
              <a:rPr lang="en-US" sz="2000" dirty="0" smtClean="0"/>
              <a:t> </a:t>
            </a:r>
            <a:r>
              <a:rPr lang="en-US" sz="2000" b="1" dirty="0" err="1" smtClean="0"/>
              <a:t>Laufzeit</a:t>
            </a:r>
            <a:r>
              <a:rPr lang="en-US" sz="2000" dirty="0" smtClean="0"/>
              <a:t> </a:t>
            </a:r>
            <a:r>
              <a:rPr lang="en-US" sz="2000" dirty="0" err="1" smtClean="0"/>
              <a:t>vorhanden</a:t>
            </a:r>
            <a:r>
              <a:rPr lang="en-US" sz="2000" dirty="0" smtClean="0"/>
              <a:t> sein.</a:t>
            </a:r>
            <a:br>
              <a:rPr lang="en-US" sz="2000" dirty="0" smtClean="0"/>
            </a:br>
            <a:endParaRPr lang="en-US" sz="2000" dirty="0" smtClean="0"/>
          </a:p>
          <a:p>
            <a:r>
              <a:rPr lang="en-US" sz="2000" i="1" dirty="0" smtClean="0"/>
              <a:t>DLLs </a:t>
            </a:r>
            <a:r>
              <a:rPr lang="en-US" sz="2000" dirty="0" err="1" smtClean="0"/>
              <a:t>müssen</a:t>
            </a:r>
            <a:r>
              <a:rPr lang="en-US" sz="2000" dirty="0" smtClean="0"/>
              <a:t> </a:t>
            </a:r>
            <a:r>
              <a:rPr lang="en-US" sz="2000" b="1" dirty="0" err="1" smtClean="0"/>
              <a:t>nicht</a:t>
            </a:r>
            <a:r>
              <a:rPr lang="en-US" sz="2000" dirty="0" smtClean="0"/>
              <a:t> </a:t>
            </a:r>
            <a:r>
              <a:rPr lang="en-US" sz="2000" dirty="0" err="1" smtClean="0"/>
              <a:t>zur</a:t>
            </a:r>
            <a:r>
              <a:rPr lang="en-US" sz="2000" dirty="0" smtClean="0"/>
              <a:t> </a:t>
            </a:r>
            <a:r>
              <a:rPr lang="en-US" sz="2000" b="1" dirty="0" err="1" smtClean="0"/>
              <a:t>Linkzeit</a:t>
            </a:r>
            <a:r>
              <a:rPr lang="en-US" sz="2000" dirty="0" smtClean="0"/>
              <a:t> und </a:t>
            </a:r>
            <a:r>
              <a:rPr lang="en-US" sz="2000" b="1" dirty="0" err="1" smtClean="0"/>
              <a:t>nur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beim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konkreten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Aufruf</a:t>
            </a:r>
            <a:r>
              <a:rPr lang="en-US" sz="2000" b="1" dirty="0" smtClean="0"/>
              <a:t> </a:t>
            </a:r>
            <a:r>
              <a:rPr lang="en-US" sz="2000" dirty="0" err="1" smtClean="0"/>
              <a:t>zur</a:t>
            </a:r>
            <a:r>
              <a:rPr lang="en-US" sz="2000" dirty="0" smtClean="0"/>
              <a:t> </a:t>
            </a:r>
            <a:r>
              <a:rPr lang="en-US" sz="2000" b="1" dirty="0" err="1" smtClean="0"/>
              <a:t>Laufzeit</a:t>
            </a:r>
            <a:r>
              <a:rPr lang="en-US" sz="2000" dirty="0" smtClean="0"/>
              <a:t> </a:t>
            </a:r>
            <a:r>
              <a:rPr lang="en-US" sz="2000" dirty="0" err="1" smtClean="0"/>
              <a:t>verfügbar</a:t>
            </a:r>
            <a:r>
              <a:rPr lang="en-US" sz="2000" dirty="0" smtClean="0"/>
              <a:t> sein. </a:t>
            </a:r>
            <a:br>
              <a:rPr lang="en-US" sz="2000" dirty="0" smtClean="0"/>
            </a:br>
            <a:endParaRPr lang="en-US" sz="2000" dirty="0" smtClean="0"/>
          </a:p>
          <a:p>
            <a:endParaRPr lang="en-US" sz="2000" dirty="0"/>
          </a:p>
          <a:p>
            <a:pPr marL="0" indent="0">
              <a:buNone/>
            </a:pPr>
            <a:r>
              <a:rPr lang="en-US" sz="2000" dirty="0" smtClean="0">
                <a:sym typeface="Wingdings" panose="05000000000000000000" pitchFamily="2" charset="2"/>
              </a:rPr>
              <a:t></a:t>
            </a:r>
            <a:r>
              <a:rPr lang="en-US" sz="2000" dirty="0" err="1" smtClean="0">
                <a:sym typeface="Wingdings" panose="05000000000000000000" pitchFamily="2" charset="2"/>
              </a:rPr>
              <a:t>Compilat</a:t>
            </a:r>
            <a:r>
              <a:rPr lang="en-US" sz="2000" dirty="0" smtClean="0">
                <a:sym typeface="Wingdings" panose="05000000000000000000" pitchFamily="2" charset="2"/>
              </a:rPr>
              <a:t> </a:t>
            </a:r>
            <a:r>
              <a:rPr lang="en-US" sz="2000" err="1" smtClean="0">
                <a:sym typeface="Wingdings" panose="05000000000000000000" pitchFamily="2" charset="2"/>
              </a:rPr>
              <a:t>ist</a:t>
            </a:r>
            <a:r>
              <a:rPr lang="en-US" sz="2000" smtClean="0">
                <a:sym typeface="Wingdings" panose="05000000000000000000" pitchFamily="2" charset="2"/>
              </a:rPr>
              <a:t> "</a:t>
            </a:r>
            <a:r>
              <a:rPr lang="en-US" sz="2000" b="1" smtClean="0">
                <a:sym typeface="Wingdings" panose="05000000000000000000" pitchFamily="2" charset="2"/>
              </a:rPr>
              <a:t>minimal</a:t>
            </a:r>
            <a:r>
              <a:rPr lang="en-US" sz="2000" smtClean="0">
                <a:sym typeface="Wingdings" panose="05000000000000000000" pitchFamily="2" charset="2"/>
              </a:rPr>
              <a:t>", </a:t>
            </a:r>
            <a:r>
              <a:rPr lang="en-US" sz="2000" dirty="0" err="1" smtClean="0">
                <a:sym typeface="Wingdings" panose="05000000000000000000" pitchFamily="2" charset="2"/>
              </a:rPr>
              <a:t>braucht</a:t>
            </a:r>
            <a:r>
              <a:rPr lang="en-US" sz="2000" dirty="0" smtClean="0">
                <a:sym typeface="Wingdings" panose="05000000000000000000" pitchFamily="2" charset="2"/>
              </a:rPr>
              <a:t> </a:t>
            </a:r>
            <a:r>
              <a:rPr lang="en-US" sz="2000" dirty="0" err="1" smtClean="0">
                <a:sym typeface="Wingdings" panose="05000000000000000000" pitchFamily="2" charset="2"/>
              </a:rPr>
              <a:t>aber</a:t>
            </a:r>
            <a:r>
              <a:rPr lang="en-US" sz="2000" dirty="0" smtClean="0">
                <a:sym typeface="Wingdings" panose="05000000000000000000" pitchFamily="2" charset="2"/>
              </a:rPr>
              <a:t> </a:t>
            </a:r>
            <a:r>
              <a:rPr lang="en-US" sz="2000" dirty="0" err="1" smtClean="0">
                <a:sym typeface="Wingdings" panose="05000000000000000000" pitchFamily="2" charset="2"/>
              </a:rPr>
              <a:t>zur</a:t>
            </a:r>
            <a:r>
              <a:rPr lang="en-US" sz="2000" dirty="0" smtClean="0">
                <a:sym typeface="Wingdings" panose="05000000000000000000" pitchFamily="2" charset="2"/>
              </a:rPr>
              <a:t> </a:t>
            </a:r>
            <a:r>
              <a:rPr lang="en-US" sz="2000" dirty="0" err="1" smtClean="0">
                <a:sym typeface="Wingdings" panose="05000000000000000000" pitchFamily="2" charset="2"/>
              </a:rPr>
              <a:t>Laufzeit</a:t>
            </a:r>
            <a:r>
              <a:rPr lang="en-US" sz="2000" dirty="0" smtClean="0">
                <a:sym typeface="Wingdings" panose="05000000000000000000" pitchFamily="2" charset="2"/>
              </a:rPr>
              <a:t> </a:t>
            </a:r>
            <a:r>
              <a:rPr lang="en-US" sz="2000" b="1" dirty="0" err="1" smtClean="0">
                <a:sym typeface="Wingdings" panose="05000000000000000000" pitchFamily="2" charset="2"/>
              </a:rPr>
              <a:t>zusätzliche</a:t>
            </a:r>
            <a:r>
              <a:rPr lang="en-US" sz="2000" b="1" dirty="0" smtClean="0">
                <a:sym typeface="Wingdings" panose="05000000000000000000" pitchFamily="2" charset="2"/>
              </a:rPr>
              <a:t> </a:t>
            </a:r>
            <a:r>
              <a:rPr lang="en-US" sz="2000" b="1" dirty="0" err="1" smtClean="0">
                <a:sym typeface="Wingdings" panose="05000000000000000000" pitchFamily="2" charset="2"/>
              </a:rPr>
              <a:t>Abhängigkeiten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921386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hteck 5"/>
          <p:cNvSpPr>
            <a:spLocks noChangeArrowheads="1"/>
          </p:cNvSpPr>
          <p:nvPr/>
        </p:nvSpPr>
        <p:spPr bwMode="auto">
          <a:xfrm>
            <a:off x="611188" y="5767388"/>
            <a:ext cx="2940050" cy="257175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0483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Was genau macht der Präprozessor?</a:t>
            </a:r>
          </a:p>
        </p:txBody>
      </p:sp>
      <p:sp>
        <p:nvSpPr>
          <p:cNvPr id="20484" name="Rechteck 3"/>
          <p:cNvSpPr>
            <a:spLocks noChangeArrowheads="1"/>
          </p:cNvSpPr>
          <p:nvPr/>
        </p:nvSpPr>
        <p:spPr bwMode="auto">
          <a:xfrm>
            <a:off x="611188" y="2216442"/>
            <a:ext cx="2940050" cy="477546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0485" name="Rechteck 4"/>
          <p:cNvSpPr>
            <a:spLocks noChangeArrowheads="1"/>
          </p:cNvSpPr>
          <p:nvPr/>
        </p:nvSpPr>
        <p:spPr bwMode="auto">
          <a:xfrm>
            <a:off x="530225" y="2216442"/>
            <a:ext cx="3177679" cy="4092878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 smtClean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ifndef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 smtClean="0">
                <a:solidFill>
                  <a:srgbClr val="000000"/>
                </a:solidFill>
                <a:latin typeface="Consolas" pitchFamily="49" charset="0"/>
              </a:rPr>
              <a:t>BUILDING_HPP_</a:t>
            </a:r>
            <a:endParaRPr lang="de-DE" altLang="de-DE" sz="120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define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 smtClean="0">
                <a:solidFill>
                  <a:srgbClr val="000000"/>
                </a:solidFill>
                <a:latin typeface="Consolas" pitchFamily="49" charset="0"/>
              </a:rPr>
              <a:t>BUILDING_HPP_</a:t>
            </a:r>
            <a:endParaRPr lang="de-DE" altLang="de-DE" sz="120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200" dirty="0" err="1">
                <a:solidFill>
                  <a:srgbClr val="2A00FF"/>
                </a:solidFill>
                <a:latin typeface="Consolas" pitchFamily="49" charset="0"/>
              </a:rPr>
              <a:t>vector</a:t>
            </a:r>
            <a:r>
              <a:rPr lang="de-DE" altLang="de-DE" sz="1200" dirty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 dirty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 dirty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 Building(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 ~Building();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runSimulation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b="0" dirty="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200" b="0" dirty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200" b="0" dirty="0" err="1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5032"/>
                </a:solidFill>
                <a:latin typeface="Consolas" pitchFamily="49" charset="0"/>
              </a:rPr>
              <a:t>  Elevator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dirty="0" err="1">
                <a:solidFill>
                  <a:srgbClr val="0000C0"/>
                </a:solidFill>
                <a:latin typeface="Consolas" pitchFamily="49" charset="0"/>
              </a:rPr>
              <a:t>elevator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endif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dirty="0" smtClean="0">
                <a:solidFill>
                  <a:srgbClr val="3F7F5F"/>
                </a:solidFill>
                <a:latin typeface="Consolas" pitchFamily="49" charset="0"/>
              </a:rPr>
              <a:t>BUILDING_HPP_ </a:t>
            </a:r>
            <a:r>
              <a:rPr lang="de-DE" altLang="de-DE" sz="1200" dirty="0">
                <a:solidFill>
                  <a:srgbClr val="3F7F5F"/>
                </a:solidFill>
                <a:latin typeface="Consolas" pitchFamily="49" charset="0"/>
              </a:rPr>
              <a:t>*/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2994570" y="1709924"/>
            <a:ext cx="5753893" cy="638956"/>
          </a:xfrm>
          <a:prstGeom prst="wedgeRoundRectCallout">
            <a:avLst>
              <a:gd name="adj1" fmla="val -57914"/>
              <a:gd name="adj2" fmla="val 4886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 err="1">
                <a:solidFill>
                  <a:schemeClr val="bg1"/>
                </a:solidFill>
              </a:rPr>
              <a:t>Include</a:t>
            </a:r>
            <a:r>
              <a:rPr lang="de-DE" b="1">
                <a:solidFill>
                  <a:schemeClr val="bg1"/>
                </a:solidFill>
              </a:rPr>
              <a:t> </a:t>
            </a:r>
            <a:r>
              <a:rPr lang="de-DE" b="1" smtClean="0">
                <a:solidFill>
                  <a:schemeClr val="bg1"/>
                </a:solidFill>
              </a:rPr>
              <a:t>Guard</a:t>
            </a:r>
            <a:r>
              <a:rPr lang="de-DE" smtClean="0">
                <a:solidFill>
                  <a:schemeClr val="bg1"/>
                </a:solidFill>
              </a:rPr>
              <a:t>: schützt vor mehrmaligem Einbinden von </a:t>
            </a:r>
            <a:r>
              <a:rPr lang="de-DE" i="1" smtClean="0">
                <a:solidFill>
                  <a:schemeClr val="bg1"/>
                </a:solidFill>
              </a:rPr>
              <a:t>Building.h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8" name="Abgerundete rechteckige Legende 7"/>
          <p:cNvSpPr/>
          <p:nvPr/>
        </p:nvSpPr>
        <p:spPr>
          <a:xfrm>
            <a:off x="2994570" y="2468956"/>
            <a:ext cx="5753893" cy="601203"/>
          </a:xfrm>
          <a:prstGeom prst="wedgeRoundRectCallout">
            <a:avLst>
              <a:gd name="adj1" fmla="val -62123"/>
              <a:gd name="adj2" fmla="val 7094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Dadurch können wir </a:t>
            </a:r>
            <a:r>
              <a:rPr lang="de-DE" b="1" smtClean="0">
                <a:solidFill>
                  <a:schemeClr val="bg1"/>
                </a:solidFill>
              </a:rPr>
              <a:t>alle </a:t>
            </a:r>
            <a:r>
              <a:rPr lang="de-DE" b="1" dirty="0">
                <a:solidFill>
                  <a:schemeClr val="bg1"/>
                </a:solidFill>
              </a:rPr>
              <a:t>benötigten Header </a:t>
            </a:r>
            <a:r>
              <a:rPr lang="de-DE" b="1">
                <a:solidFill>
                  <a:schemeClr val="bg1"/>
                </a:solidFill>
              </a:rPr>
              <a:t>überall </a:t>
            </a:r>
            <a:r>
              <a:rPr lang="de-DE" b="1" smtClean="0">
                <a:solidFill>
                  <a:schemeClr val="bg1"/>
                </a:solidFill>
              </a:rPr>
              <a:t>(beliebig oft)einbinden.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20489" name="Rechteck 2"/>
          <p:cNvSpPr>
            <a:spLocks noChangeArrowheads="1"/>
          </p:cNvSpPr>
          <p:nvPr/>
        </p:nvSpPr>
        <p:spPr bwMode="auto">
          <a:xfrm>
            <a:off x="612775" y="2157413"/>
            <a:ext cx="96838" cy="1266825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endParaRPr lang="de-DE" altLang="de-DE"/>
          </a:p>
        </p:txBody>
      </p:sp>
      <p:sp>
        <p:nvSpPr>
          <p:cNvPr id="20490" name="Rechteck 10"/>
          <p:cNvSpPr>
            <a:spLocks noChangeArrowheads="1"/>
          </p:cNvSpPr>
          <p:nvPr/>
        </p:nvSpPr>
        <p:spPr bwMode="auto">
          <a:xfrm>
            <a:off x="608013" y="5767388"/>
            <a:ext cx="96837" cy="28575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endParaRPr lang="de-DE" altLang="de-DE"/>
          </a:p>
        </p:txBody>
      </p:sp>
      <p:sp>
        <p:nvSpPr>
          <p:cNvPr id="2" name="Textfeld 1"/>
          <p:cNvSpPr txBox="1"/>
          <p:nvPr/>
        </p:nvSpPr>
        <p:spPr>
          <a:xfrm>
            <a:off x="4067944" y="3284984"/>
            <a:ext cx="5076056" cy="2926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smtClean="0"/>
              <a:t>Funktionsweise:</a:t>
            </a:r>
          </a:p>
          <a:p>
            <a:pPr marL="285750" indent="-285750" algn="l">
              <a:buFontTx/>
              <a:buChar char="-"/>
            </a:pP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#define</a:t>
            </a:r>
            <a:r>
              <a:rPr lang="en-US" smtClean="0"/>
              <a:t>-Konstanten auswerten (</a:t>
            </a:r>
            <a:r>
              <a:rPr lang="en-US" smtClean="0">
                <a:sym typeface="Wingdings" panose="05000000000000000000" pitchFamily="2" charset="2"/>
              </a:rPr>
              <a:t>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#if(n)def</a:t>
            </a:r>
            <a:r>
              <a:rPr lang="en-US" smtClean="0"/>
              <a:t>) und ersetzen</a:t>
            </a:r>
          </a:p>
          <a:p>
            <a:pPr marL="285750" indent="-285750" algn="l">
              <a:buFontTx/>
              <a:buChar char="-"/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mtClean="0"/>
              <a:t>-Anweisungen </a:t>
            </a:r>
            <a:r>
              <a:rPr lang="en-US" smtClean="0">
                <a:sym typeface="Wingdings" panose="05000000000000000000" pitchFamily="2" charset="2"/>
              </a:rPr>
              <a:t>durch </a:t>
            </a:r>
            <a:r>
              <a:rPr lang="en-US" smtClean="0"/>
              <a:t>Dateiinhalt ersetzen (rekursiv!)</a:t>
            </a:r>
            <a:endParaRPr lang="en-US" b="1" smtClean="0"/>
          </a:p>
          <a:p>
            <a:pPr marL="285750" indent="-285750" algn="l">
              <a:buFontTx/>
              <a:buChar char="-"/>
            </a:pPr>
            <a:endParaRPr lang="en-US" b="1" smtClean="0"/>
          </a:p>
          <a:p>
            <a:pPr algn="l"/>
            <a:r>
              <a:rPr lang="en-US" b="1" smtClean="0"/>
              <a:t>Weitere </a:t>
            </a:r>
            <a:r>
              <a:rPr lang="en-US" b="1" dirty="0" err="1" smtClean="0"/>
              <a:t>Anwendungsfälle</a:t>
            </a:r>
            <a:r>
              <a:rPr lang="en-US" b="1" dirty="0" smtClean="0"/>
              <a:t> des </a:t>
            </a:r>
            <a:r>
              <a:rPr lang="en-US" b="1" dirty="0" err="1" smtClean="0"/>
              <a:t>Präprozessors</a:t>
            </a:r>
            <a:r>
              <a:rPr lang="en-US" b="1" dirty="0" smtClean="0"/>
              <a:t>:</a:t>
            </a:r>
          </a:p>
          <a:p>
            <a:pPr marL="285750" indent="-285750" algn="l">
              <a:buFontTx/>
              <a:buChar char="-"/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DEBUG</a:t>
            </a:r>
            <a:r>
              <a:rPr lang="en-US" smtClean="0"/>
              <a:t> vs.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NDEBUG/RELEASE</a:t>
            </a:r>
            <a:endParaRPr lang="en-US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285750" indent="-285750" algn="l">
              <a:buFontTx/>
              <a:buChar char="-"/>
            </a:pPr>
            <a:r>
              <a:rPr lang="en-US" dirty="0" err="1" smtClean="0"/>
              <a:t>Betriebssystemerkennung</a:t>
            </a:r>
            <a:r>
              <a:rPr lang="en-US" dirty="0"/>
              <a:t> </a:t>
            </a:r>
            <a:r>
              <a:rPr lang="en-US" dirty="0" smtClean="0"/>
              <a:t>(</a:t>
            </a:r>
            <a:r>
              <a:rPr lang="en-US" dirty="0" err="1" smtClean="0"/>
              <a:t>z.B</a:t>
            </a:r>
            <a:r>
              <a:rPr lang="en-US" dirty="0" smtClean="0"/>
              <a:t>. 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WIN32</a:t>
            </a:r>
            <a:r>
              <a:rPr lang="en-US" dirty="0" smtClean="0"/>
              <a:t>,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UNIX</a:t>
            </a:r>
            <a:r>
              <a:rPr lang="en-US" dirty="0" smtClean="0"/>
              <a:t>)</a:t>
            </a:r>
          </a:p>
          <a:p>
            <a:pPr marL="285750" indent="-285750" algn="l">
              <a:buFontTx/>
              <a:buChar char="-"/>
            </a:pPr>
            <a:r>
              <a:rPr lang="en-US"/>
              <a:t>Konstanten </a:t>
            </a:r>
            <a:r>
              <a:rPr lang="en-US" smtClean="0"/>
              <a:t>(</a:t>
            </a:r>
            <a:r>
              <a:rPr lang="en-US"/>
              <a:t>in C)</a:t>
            </a:r>
            <a:endParaRPr lang="en-US" dirty="0"/>
          </a:p>
        </p:txBody>
      </p:sp>
      <p:sp>
        <p:nvSpPr>
          <p:cNvPr id="3" name="Rechteck 2"/>
          <p:cNvSpPr/>
          <p:nvPr/>
        </p:nvSpPr>
        <p:spPr>
          <a:xfrm>
            <a:off x="5701771" y="6250605"/>
            <a:ext cx="3108543" cy="2640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>
                <a:hlinkClick r:id="rId3"/>
              </a:rPr>
              <a:t>https://</a:t>
            </a:r>
            <a:r>
              <a:rPr lang="en-US" sz="1200" smtClean="0">
                <a:hlinkClick r:id="rId3"/>
              </a:rPr>
              <a:t>en.wikipedia.org/wiki/Include_guard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618678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Was passiert ohne Include Guards?</a:t>
            </a:r>
          </a:p>
        </p:txBody>
      </p:sp>
      <p:sp>
        <p:nvSpPr>
          <p:cNvPr id="12" name="Textplatzhalter 11"/>
          <p:cNvSpPr>
            <a:spLocks noGrp="1"/>
          </p:cNvSpPr>
          <p:nvPr>
            <p:ph type="body" idx="1"/>
          </p:nvPr>
        </p:nvSpPr>
        <p:spPr>
          <a:xfrm>
            <a:off x="-144261" y="1490662"/>
            <a:ext cx="4040188" cy="639762"/>
          </a:xfrm>
        </p:spPr>
        <p:txBody>
          <a:bodyPr/>
          <a:lstStyle/>
          <a:p>
            <a:pPr algn="ctr"/>
            <a:r>
              <a:rPr lang="en-US" smtClean="0"/>
              <a:t>Vor dem Präprozessor</a:t>
            </a:r>
            <a:endParaRPr lang="en-US"/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3"/>
          </p:nvPr>
        </p:nvSpPr>
        <p:spPr>
          <a:xfrm>
            <a:off x="3707904" y="1490662"/>
            <a:ext cx="4041775" cy="639762"/>
          </a:xfrm>
        </p:spPr>
        <p:txBody>
          <a:bodyPr/>
          <a:lstStyle/>
          <a:p>
            <a:pPr algn="ctr"/>
            <a:r>
              <a:rPr lang="en-US" smtClean="0"/>
              <a:t>Nach dem Präprozessor</a:t>
            </a:r>
            <a:endParaRPr lang="en-US"/>
          </a:p>
        </p:txBody>
      </p:sp>
      <p:sp>
        <p:nvSpPr>
          <p:cNvPr id="6" name="Rechteck 5"/>
          <p:cNvSpPr/>
          <p:nvPr/>
        </p:nvSpPr>
        <p:spPr>
          <a:xfrm>
            <a:off x="3455876" y="6189141"/>
            <a:ext cx="5256584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>
                <a:hlinkClick r:id="rId3"/>
              </a:rPr>
              <a:t>http://</a:t>
            </a:r>
            <a:r>
              <a:rPr lang="en-US" sz="1200" smtClean="0">
                <a:hlinkClick r:id="rId3"/>
              </a:rPr>
              <a:t>en.cppreference.com/w/cpp/language/definition#One_Definition_Rule</a:t>
            </a:r>
            <a:r>
              <a:rPr lang="en-US" sz="1200" smtClean="0"/>
              <a:t> </a:t>
            </a:r>
            <a:endParaRPr lang="en-US" sz="1200"/>
          </a:p>
        </p:txBody>
      </p:sp>
      <p:sp>
        <p:nvSpPr>
          <p:cNvPr id="7" name="Abgerundete rechteckige Legende 6"/>
          <p:cNvSpPr/>
          <p:nvPr/>
        </p:nvSpPr>
        <p:spPr>
          <a:xfrm>
            <a:off x="6117940" y="3968577"/>
            <a:ext cx="2811138" cy="1210760"/>
          </a:xfrm>
          <a:prstGeom prst="wedgeRoundRectCallout">
            <a:avLst>
              <a:gd name="adj1" fmla="val -76130"/>
              <a:gd name="adj2" fmla="val -3691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One Definition Rule</a:t>
            </a:r>
            <a:r>
              <a:rPr lang="de-DE" smtClean="0">
                <a:solidFill>
                  <a:schemeClr val="bg1"/>
                </a:solidFill>
              </a:rPr>
              <a:t>:</a:t>
            </a:r>
          </a:p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Jede Klasse/Methode/… darf höchstens einmal definitert werden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8" name="Rechteck 4"/>
          <p:cNvSpPr>
            <a:spLocks noChangeArrowheads="1"/>
          </p:cNvSpPr>
          <p:nvPr/>
        </p:nvSpPr>
        <p:spPr bwMode="auto">
          <a:xfrm>
            <a:off x="278196" y="2464427"/>
            <a:ext cx="3177679" cy="1018750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Building.hpp */</a:t>
            </a: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 dirty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{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 dirty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9" name="Rechteck 4"/>
          <p:cNvSpPr>
            <a:spLocks noChangeArrowheads="1"/>
          </p:cNvSpPr>
          <p:nvPr/>
        </p:nvSpPr>
        <p:spPr bwMode="auto">
          <a:xfrm>
            <a:off x="278197" y="3648056"/>
            <a:ext cx="3177679" cy="1018750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Elevator.hpp */</a:t>
            </a: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{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 dirty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10" name="Rechteck 4"/>
          <p:cNvSpPr>
            <a:spLocks noChangeArrowheads="1"/>
          </p:cNvSpPr>
          <p:nvPr/>
        </p:nvSpPr>
        <p:spPr bwMode="auto">
          <a:xfrm>
            <a:off x="286994" y="4831686"/>
            <a:ext cx="3177679" cy="522788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Floor.hpp */</a:t>
            </a: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{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 dirty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16" name="Rechteck 4"/>
          <p:cNvSpPr>
            <a:spLocks noChangeArrowheads="1"/>
          </p:cNvSpPr>
          <p:nvPr/>
        </p:nvSpPr>
        <p:spPr bwMode="auto">
          <a:xfrm>
            <a:off x="3920040" y="2462260"/>
            <a:ext cx="3177679" cy="2544966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Building.hpp */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// #include "Floor.h"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{};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b="0" smtClean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// #include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"Elevator.hpp"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smtClean="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#include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"Floor.hpp" (recursive)</a:t>
            </a:r>
            <a:endParaRPr lang="de-DE" altLang="de-DE" sz="120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{};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{};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b="0" smtClean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{};</a:t>
            </a:r>
            <a:endParaRPr lang="de-DE" altLang="de-DE" sz="1200" b="0" dirty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17" name="Abgerundetes Rechteck 16"/>
          <p:cNvSpPr/>
          <p:nvPr/>
        </p:nvSpPr>
        <p:spPr bwMode="auto">
          <a:xfrm>
            <a:off x="3563888" y="5351448"/>
            <a:ext cx="5256584" cy="770772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en-US" b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Die meisten Probleme beim Arbeiten mit C++ gehen auf Regelverletzungen zurück.</a:t>
            </a:r>
            <a:endParaRPr lang="en-US" b="1" dirty="0" err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Rechteck 2"/>
          <p:cNvSpPr/>
          <p:nvPr/>
        </p:nvSpPr>
        <p:spPr bwMode="auto">
          <a:xfrm>
            <a:off x="7411310" y="3397600"/>
            <a:ext cx="1517768" cy="504056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6615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hteck 35"/>
          <p:cNvSpPr/>
          <p:nvPr/>
        </p:nvSpPr>
        <p:spPr bwMode="auto">
          <a:xfrm>
            <a:off x="3930491" y="4848874"/>
            <a:ext cx="897886" cy="607602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-65" charset="0"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65" charset="0"/>
              <a:ea typeface="Lucida Sans Unicode" pitchFamily="-65" charset="-52"/>
              <a:cs typeface="Lucida Sans Unicode" pitchFamily="-65" charset="-52"/>
            </a:endParaRPr>
          </a:p>
        </p:txBody>
      </p:sp>
      <p:sp>
        <p:nvSpPr>
          <p:cNvPr id="38" name="Rechteck 37"/>
          <p:cNvSpPr/>
          <p:nvPr/>
        </p:nvSpPr>
        <p:spPr bwMode="auto">
          <a:xfrm>
            <a:off x="3925875" y="5883289"/>
            <a:ext cx="1262086" cy="607602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-65" charset="0"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65" charset="0"/>
              <a:ea typeface="Lucida Sans Unicode" pitchFamily="-65" charset="-52"/>
              <a:cs typeface="Lucida Sans Unicode" pitchFamily="-65" charset="-52"/>
            </a:endParaRPr>
          </a:p>
        </p:txBody>
      </p:sp>
      <p:sp>
        <p:nvSpPr>
          <p:cNvPr id="3" name="Rechteck 2"/>
          <p:cNvSpPr/>
          <p:nvPr/>
        </p:nvSpPr>
        <p:spPr bwMode="auto">
          <a:xfrm>
            <a:off x="4040132" y="3738326"/>
            <a:ext cx="638489" cy="607602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-65" charset="0"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65" charset="0"/>
              <a:ea typeface="Lucida Sans Unicode" pitchFamily="-65" charset="-52"/>
              <a:cs typeface="Lucida Sans Unicode" pitchFamily="-65" charset="-52"/>
            </a:endParaRPr>
          </a:p>
        </p:txBody>
      </p:sp>
      <p:sp>
        <p:nvSpPr>
          <p:cNvPr id="14339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smtClean="0">
                <a:ea typeface="ＭＳ Ｐゴシック" pitchFamily="34" charset="-128"/>
              </a:rPr>
              <a:t>C, C++ und Java</a:t>
            </a:r>
          </a:p>
        </p:txBody>
      </p:sp>
      <p:sp>
        <p:nvSpPr>
          <p:cNvPr id="14340" name="Rectangle 45"/>
          <p:cNvSpPr>
            <a:spLocks noChangeArrowheads="1"/>
          </p:cNvSpPr>
          <p:nvPr/>
        </p:nvSpPr>
        <p:spPr bwMode="auto">
          <a:xfrm>
            <a:off x="2001838" y="14192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800" dirty="0"/>
              <a:t/>
            </a:r>
            <a:br>
              <a:rPr lang="en-US" altLang="de-DE" sz="1800" dirty="0"/>
            </a:br>
            <a:endParaRPr lang="en-US" altLang="de-DE" sz="1800" dirty="0"/>
          </a:p>
        </p:txBody>
      </p:sp>
      <p:sp>
        <p:nvSpPr>
          <p:cNvPr id="2" name="Textfeld 1"/>
          <p:cNvSpPr txBox="1"/>
          <p:nvPr/>
        </p:nvSpPr>
        <p:spPr>
          <a:xfrm>
            <a:off x="3925874" y="3738326"/>
            <a:ext cx="864096" cy="60760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b="1" dirty="0" smtClean="0"/>
              <a:t>C</a:t>
            </a:r>
            <a:br>
              <a:rPr lang="de-DE" b="1" dirty="0" smtClean="0"/>
            </a:br>
            <a:r>
              <a:rPr lang="de-DE" b="1" dirty="0" smtClean="0"/>
              <a:t>1972</a:t>
            </a:r>
            <a:endParaRPr lang="en-US" b="1" dirty="0"/>
          </a:p>
        </p:txBody>
      </p:sp>
      <p:sp>
        <p:nvSpPr>
          <p:cNvPr id="9" name="Textfeld 8"/>
          <p:cNvSpPr txBox="1"/>
          <p:nvPr/>
        </p:nvSpPr>
        <p:spPr>
          <a:xfrm>
            <a:off x="5187961" y="5302766"/>
            <a:ext cx="1071736" cy="607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/>
              <a:t>ANSI C</a:t>
            </a:r>
          </a:p>
          <a:p>
            <a:r>
              <a:rPr lang="de-DE" b="1" dirty="0" smtClean="0"/>
              <a:t>1989</a:t>
            </a:r>
            <a:endParaRPr lang="en-US" b="1" dirty="0"/>
          </a:p>
        </p:txBody>
      </p:sp>
      <p:sp>
        <p:nvSpPr>
          <p:cNvPr id="10" name="Textfeld 9"/>
          <p:cNvSpPr txBox="1"/>
          <p:nvPr/>
        </p:nvSpPr>
        <p:spPr>
          <a:xfrm>
            <a:off x="3851919" y="4832493"/>
            <a:ext cx="1012005" cy="607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/>
              <a:t>C++</a:t>
            </a:r>
            <a:br>
              <a:rPr lang="de-DE" b="1" dirty="0" smtClean="0"/>
            </a:br>
            <a:r>
              <a:rPr lang="de-DE" b="1" dirty="0" smtClean="0"/>
              <a:t>1980/85</a:t>
            </a:r>
            <a:endParaRPr lang="en-US" b="1" dirty="0"/>
          </a:p>
        </p:txBody>
      </p:sp>
      <p:cxnSp>
        <p:nvCxnSpPr>
          <p:cNvPr id="4" name="Gerade Verbindung mit Pfeil 3"/>
          <p:cNvCxnSpPr>
            <a:stCxn id="2" idx="2"/>
            <a:endCxn id="10" idx="0"/>
          </p:cNvCxnSpPr>
          <p:nvPr/>
        </p:nvCxnSpPr>
        <p:spPr bwMode="auto">
          <a:xfrm>
            <a:off x="4357922" y="4345928"/>
            <a:ext cx="0" cy="48656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5" name="Gerade Verbindung mit Pfeil 14"/>
          <p:cNvCxnSpPr>
            <a:stCxn id="2" idx="2"/>
            <a:endCxn id="9" idx="0"/>
          </p:cNvCxnSpPr>
          <p:nvPr/>
        </p:nvCxnSpPr>
        <p:spPr bwMode="auto">
          <a:xfrm>
            <a:off x="4357922" y="4345928"/>
            <a:ext cx="1365907" cy="95683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9" name="Gerade Verbindung mit Pfeil 18"/>
          <p:cNvCxnSpPr>
            <a:stCxn id="10" idx="2"/>
          </p:cNvCxnSpPr>
          <p:nvPr/>
        </p:nvCxnSpPr>
        <p:spPr bwMode="auto">
          <a:xfrm flipH="1">
            <a:off x="4354584" y="5440095"/>
            <a:ext cx="3338" cy="42681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2" name="Textfeld 21"/>
          <p:cNvSpPr txBox="1"/>
          <p:nvPr/>
        </p:nvSpPr>
        <p:spPr>
          <a:xfrm>
            <a:off x="3892273" y="5911538"/>
            <a:ext cx="936104" cy="607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/>
              <a:t>Java 1995</a:t>
            </a:r>
            <a:endParaRPr lang="en-US" b="1" dirty="0"/>
          </a:p>
        </p:txBody>
      </p:sp>
      <p:cxnSp>
        <p:nvCxnSpPr>
          <p:cNvPr id="32" name="Gerade Verbindung mit Pfeil 31"/>
          <p:cNvCxnSpPr>
            <a:stCxn id="10" idx="3"/>
            <a:endCxn id="9" idx="0"/>
          </p:cNvCxnSpPr>
          <p:nvPr/>
        </p:nvCxnSpPr>
        <p:spPr bwMode="auto">
          <a:xfrm>
            <a:off x="4863924" y="5118682"/>
            <a:ext cx="859905" cy="18408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7" name="Textfeld 36"/>
          <p:cNvSpPr txBox="1"/>
          <p:nvPr/>
        </p:nvSpPr>
        <p:spPr>
          <a:xfrm>
            <a:off x="3925874" y="2828208"/>
            <a:ext cx="864096" cy="607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B</a:t>
            </a:r>
            <a:r>
              <a:rPr lang="de-DE" b="1" dirty="0" smtClean="0"/>
              <a:t/>
            </a:r>
            <a:br>
              <a:rPr lang="de-DE" b="1" dirty="0" smtClean="0"/>
            </a:br>
            <a:r>
              <a:rPr lang="de-DE" b="1" dirty="0" smtClean="0"/>
              <a:t>1969</a:t>
            </a:r>
            <a:endParaRPr lang="en-US" b="1" dirty="0"/>
          </a:p>
        </p:txBody>
      </p:sp>
      <p:cxnSp>
        <p:nvCxnSpPr>
          <p:cNvPr id="31" name="Gerade Verbindung mit Pfeil 30"/>
          <p:cNvCxnSpPr>
            <a:stCxn id="37" idx="2"/>
            <a:endCxn id="2" idx="0"/>
          </p:cNvCxnSpPr>
          <p:nvPr/>
        </p:nvCxnSpPr>
        <p:spPr bwMode="auto">
          <a:xfrm>
            <a:off x="4357922" y="3435810"/>
            <a:ext cx="0" cy="30251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1" name="Textfeld 40"/>
          <p:cNvSpPr txBox="1"/>
          <p:nvPr/>
        </p:nvSpPr>
        <p:spPr>
          <a:xfrm>
            <a:off x="1547766" y="2283873"/>
            <a:ext cx="2115988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/>
              <a:t>Algol 1958/60/68</a:t>
            </a:r>
            <a:endParaRPr lang="en-US" b="1" dirty="0"/>
          </a:p>
        </p:txBody>
      </p:sp>
      <p:cxnSp>
        <p:nvCxnSpPr>
          <p:cNvPr id="42" name="Gerade Verbindung mit Pfeil 41"/>
          <p:cNvCxnSpPr>
            <a:stCxn id="41" idx="2"/>
            <a:endCxn id="2" idx="0"/>
          </p:cNvCxnSpPr>
          <p:nvPr/>
        </p:nvCxnSpPr>
        <p:spPr bwMode="auto">
          <a:xfrm>
            <a:off x="2605760" y="2633841"/>
            <a:ext cx="1752162" cy="110448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7" name="Textfeld 46"/>
          <p:cNvSpPr txBox="1"/>
          <p:nvPr/>
        </p:nvSpPr>
        <p:spPr>
          <a:xfrm>
            <a:off x="921718" y="1466118"/>
            <a:ext cx="2160240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/>
              <a:t>FORTRAN I 1957</a:t>
            </a:r>
            <a:endParaRPr lang="en-US" b="1" dirty="0"/>
          </a:p>
        </p:txBody>
      </p:sp>
      <p:cxnSp>
        <p:nvCxnSpPr>
          <p:cNvPr id="44" name="Gerade Verbindung mit Pfeil 43"/>
          <p:cNvCxnSpPr>
            <a:stCxn id="47" idx="2"/>
            <a:endCxn id="41" idx="0"/>
          </p:cNvCxnSpPr>
          <p:nvPr/>
        </p:nvCxnSpPr>
        <p:spPr bwMode="auto">
          <a:xfrm>
            <a:off x="2001838" y="1816086"/>
            <a:ext cx="603922" cy="46778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53" name="Textfeld 52"/>
          <p:cNvSpPr txBox="1"/>
          <p:nvPr/>
        </p:nvSpPr>
        <p:spPr>
          <a:xfrm>
            <a:off x="3639788" y="2280165"/>
            <a:ext cx="1436268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/>
              <a:t>BCPL1967</a:t>
            </a:r>
            <a:endParaRPr lang="en-US" b="1" dirty="0"/>
          </a:p>
        </p:txBody>
      </p:sp>
      <p:sp>
        <p:nvSpPr>
          <p:cNvPr id="54" name="Textfeld 53"/>
          <p:cNvSpPr txBox="1"/>
          <p:nvPr/>
        </p:nvSpPr>
        <p:spPr>
          <a:xfrm>
            <a:off x="3663535" y="1766493"/>
            <a:ext cx="1388774" cy="34996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DE" b="1" dirty="0" smtClean="0"/>
              <a:t>CPL 1963</a:t>
            </a:r>
            <a:endParaRPr lang="en-US" b="1" dirty="0"/>
          </a:p>
        </p:txBody>
      </p:sp>
      <p:cxnSp>
        <p:nvCxnSpPr>
          <p:cNvPr id="59" name="Gerade Verbindung mit Pfeil 58"/>
          <p:cNvCxnSpPr>
            <a:stCxn id="53" idx="2"/>
            <a:endCxn id="37" idx="0"/>
          </p:cNvCxnSpPr>
          <p:nvPr/>
        </p:nvCxnSpPr>
        <p:spPr bwMode="auto">
          <a:xfrm>
            <a:off x="4357922" y="2630133"/>
            <a:ext cx="0" cy="19807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4" name="Gerade Verbindung mit Pfeil 63"/>
          <p:cNvCxnSpPr>
            <a:stCxn id="54" idx="2"/>
            <a:endCxn id="53" idx="0"/>
          </p:cNvCxnSpPr>
          <p:nvPr/>
        </p:nvCxnSpPr>
        <p:spPr bwMode="auto">
          <a:xfrm>
            <a:off x="4357922" y="2116461"/>
            <a:ext cx="0" cy="16370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28676" name="Picture 4" descr="http://upload.wikimedia.org/wikipedia/commons/thumb/9/95/The_C_Programming_Language%2C_First_Edition_Cover_%282%29.svg/546px-The_C_Programming_Language%2C_First_Edition_Cover_%282%29.svg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4583" y="3589165"/>
            <a:ext cx="675483" cy="948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Abgerundete rechteckige Legende 70"/>
          <p:cNvSpPr/>
          <p:nvPr/>
        </p:nvSpPr>
        <p:spPr>
          <a:xfrm>
            <a:off x="5889714" y="3825343"/>
            <a:ext cx="2448272" cy="539579"/>
          </a:xfrm>
          <a:prstGeom prst="wedgeRoundRectCallout">
            <a:avLst>
              <a:gd name="adj1" fmla="val -67727"/>
              <a:gd name="adj2" fmla="val -29444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600" i="1" dirty="0" smtClean="0">
                <a:solidFill>
                  <a:schemeClr val="bg1"/>
                </a:solidFill>
              </a:rPr>
              <a:t>The White Book</a:t>
            </a:r>
            <a:r>
              <a:rPr lang="de-DE" sz="1600" dirty="0" smtClean="0">
                <a:solidFill>
                  <a:schemeClr val="bg1"/>
                </a:solidFill>
              </a:rPr>
              <a:t> von </a:t>
            </a:r>
            <a:r>
              <a:rPr lang="de-DE" sz="1600" dirty="0" err="1" smtClean="0">
                <a:solidFill>
                  <a:schemeClr val="bg1"/>
                </a:solidFill>
              </a:rPr>
              <a:t>Kernighan</a:t>
            </a:r>
            <a:r>
              <a:rPr lang="de-DE" sz="1600" dirty="0" smtClean="0">
                <a:solidFill>
                  <a:schemeClr val="bg1"/>
                </a:solidFill>
              </a:rPr>
              <a:t> &amp; </a:t>
            </a:r>
            <a:r>
              <a:rPr lang="de-DE" sz="1600" dirty="0" err="1" smtClean="0">
                <a:solidFill>
                  <a:schemeClr val="bg1"/>
                </a:solidFill>
              </a:rPr>
              <a:t>Ritchie</a:t>
            </a:r>
            <a:endParaRPr lang="de-DE" sz="1600" i="1" dirty="0">
              <a:solidFill>
                <a:schemeClr val="bg1"/>
              </a:solidFill>
            </a:endParaRPr>
          </a:p>
        </p:txBody>
      </p:sp>
      <p:sp>
        <p:nvSpPr>
          <p:cNvPr id="72" name="Abgerundete rechteckige Legende 71"/>
          <p:cNvSpPr/>
          <p:nvPr/>
        </p:nvSpPr>
        <p:spPr>
          <a:xfrm>
            <a:off x="5222018" y="2671051"/>
            <a:ext cx="2374318" cy="430057"/>
          </a:xfrm>
          <a:prstGeom prst="wedgeRoundRectCallout">
            <a:avLst>
              <a:gd name="adj1" fmla="val -79828"/>
              <a:gd name="adj2" fmla="val 2801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600" dirty="0" smtClean="0">
                <a:solidFill>
                  <a:schemeClr val="bg1"/>
                </a:solidFill>
              </a:rPr>
              <a:t>Ken Thompson; erste Fassung von Unix</a:t>
            </a:r>
            <a:endParaRPr lang="de-DE" sz="1600" dirty="0">
              <a:solidFill>
                <a:schemeClr val="bg1"/>
              </a:solidFill>
            </a:endParaRPr>
          </a:p>
        </p:txBody>
      </p:sp>
      <p:pic>
        <p:nvPicPr>
          <p:cNvPr id="28678" name="Picture 6" descr="http://www.cs.uah.edu/%7Ercoleman/Common/History/Images/CPPHistory07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972"/>
          <a:stretch/>
        </p:blipFill>
        <p:spPr bwMode="auto">
          <a:xfrm>
            <a:off x="3258889" y="4617293"/>
            <a:ext cx="659373" cy="932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4" name="Abgerundete rechteckige Legende 73"/>
          <p:cNvSpPr/>
          <p:nvPr/>
        </p:nvSpPr>
        <p:spPr>
          <a:xfrm>
            <a:off x="370624" y="4596909"/>
            <a:ext cx="2392213" cy="769899"/>
          </a:xfrm>
          <a:prstGeom prst="wedgeRoundRectCallout">
            <a:avLst>
              <a:gd name="adj1" fmla="val 68510"/>
              <a:gd name="adj2" fmla="val -15993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600" i="1" dirty="0" smtClean="0">
                <a:solidFill>
                  <a:schemeClr val="bg1"/>
                </a:solidFill>
              </a:rPr>
              <a:t>The C++ </a:t>
            </a:r>
            <a:r>
              <a:rPr lang="de-DE" sz="1600" i="1" dirty="0" err="1" smtClean="0">
                <a:solidFill>
                  <a:schemeClr val="bg1"/>
                </a:solidFill>
              </a:rPr>
              <a:t>Programming</a:t>
            </a:r>
            <a:r>
              <a:rPr lang="de-DE" sz="1600" i="1" dirty="0" smtClean="0">
                <a:solidFill>
                  <a:schemeClr val="bg1"/>
                </a:solidFill>
              </a:rPr>
              <a:t> Language</a:t>
            </a:r>
            <a:r>
              <a:rPr lang="de-DE" sz="1600" dirty="0" smtClean="0">
                <a:solidFill>
                  <a:schemeClr val="bg1"/>
                </a:solidFill>
              </a:rPr>
              <a:t> von Bjarne </a:t>
            </a:r>
            <a:r>
              <a:rPr lang="de-DE" sz="1600" dirty="0" err="1" smtClean="0">
                <a:solidFill>
                  <a:schemeClr val="bg1"/>
                </a:solidFill>
              </a:rPr>
              <a:t>Stroustroup</a:t>
            </a:r>
            <a:endParaRPr lang="de-DE" sz="1600" i="1" dirty="0">
              <a:solidFill>
                <a:schemeClr val="bg1"/>
              </a:solidFill>
            </a:endParaRPr>
          </a:p>
        </p:txBody>
      </p:sp>
      <p:sp>
        <p:nvSpPr>
          <p:cNvPr id="81" name="Abgerundete rechteckige Legende 80"/>
          <p:cNvSpPr/>
          <p:nvPr/>
        </p:nvSpPr>
        <p:spPr>
          <a:xfrm>
            <a:off x="96535" y="2897613"/>
            <a:ext cx="2208685" cy="658589"/>
          </a:xfrm>
          <a:prstGeom prst="wedgeRoundRectCallout">
            <a:avLst>
              <a:gd name="adj1" fmla="val -5283"/>
              <a:gd name="adj2" fmla="val -189661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600" dirty="0" smtClean="0">
                <a:solidFill>
                  <a:schemeClr val="bg1"/>
                </a:solidFill>
              </a:rPr>
              <a:t>Erste höhere Programmiersprache – lebt bis heute!</a:t>
            </a:r>
            <a:endParaRPr lang="de-DE" sz="1600" dirty="0">
              <a:solidFill>
                <a:schemeClr val="bg1"/>
              </a:solidFill>
            </a:endParaRPr>
          </a:p>
        </p:txBody>
      </p:sp>
      <p:sp>
        <p:nvSpPr>
          <p:cNvPr id="82" name="Abgerundete rechteckige Legende 81"/>
          <p:cNvSpPr/>
          <p:nvPr/>
        </p:nvSpPr>
        <p:spPr>
          <a:xfrm>
            <a:off x="5360956" y="5991936"/>
            <a:ext cx="3661154" cy="399787"/>
          </a:xfrm>
          <a:prstGeom prst="wedgeRoundRectCallout">
            <a:avLst>
              <a:gd name="adj1" fmla="val -54571"/>
              <a:gd name="adj2" fmla="val -3308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600" dirty="0" smtClean="0">
                <a:solidFill>
                  <a:schemeClr val="bg1"/>
                </a:solidFill>
              </a:rPr>
              <a:t>James </a:t>
            </a:r>
            <a:r>
              <a:rPr lang="de-DE" sz="1600" dirty="0" err="1" smtClean="0">
                <a:solidFill>
                  <a:schemeClr val="bg1"/>
                </a:solidFill>
              </a:rPr>
              <a:t>Gosling</a:t>
            </a:r>
            <a:r>
              <a:rPr lang="de-DE" sz="1600" dirty="0" smtClean="0">
                <a:solidFill>
                  <a:schemeClr val="bg1"/>
                </a:solidFill>
              </a:rPr>
              <a:t>, Bill Joy et al. @ SUN</a:t>
            </a:r>
            <a:endParaRPr lang="de-DE" sz="1600" dirty="0">
              <a:solidFill>
                <a:schemeClr val="bg1"/>
              </a:solidFill>
            </a:endParaRPr>
          </a:p>
        </p:txBody>
      </p:sp>
      <p:sp>
        <p:nvSpPr>
          <p:cNvPr id="29" name="Textfeld 28"/>
          <p:cNvSpPr txBox="1"/>
          <p:nvPr/>
        </p:nvSpPr>
        <p:spPr>
          <a:xfrm>
            <a:off x="2583415" y="3984161"/>
            <a:ext cx="1080120" cy="607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err="1" smtClean="0"/>
              <a:t>Simula</a:t>
            </a:r>
            <a:r>
              <a:rPr lang="de-DE" b="1" dirty="0" smtClean="0"/>
              <a:t> 67</a:t>
            </a:r>
            <a:endParaRPr lang="en-US" b="1" dirty="0"/>
          </a:p>
        </p:txBody>
      </p:sp>
      <p:cxnSp>
        <p:nvCxnSpPr>
          <p:cNvPr id="30" name="Gerade Verbindung mit Pfeil 29"/>
          <p:cNvCxnSpPr>
            <a:stCxn id="29" idx="3"/>
          </p:cNvCxnSpPr>
          <p:nvPr/>
        </p:nvCxnSpPr>
        <p:spPr bwMode="auto">
          <a:xfrm>
            <a:off x="3663535" y="4287962"/>
            <a:ext cx="548425" cy="53638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3" name="Textfeld 32"/>
          <p:cNvSpPr txBox="1"/>
          <p:nvPr/>
        </p:nvSpPr>
        <p:spPr>
          <a:xfrm>
            <a:off x="2374390" y="5549478"/>
            <a:ext cx="1226082" cy="607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/>
              <a:t>Smalltalk</a:t>
            </a:r>
            <a:br>
              <a:rPr lang="de-DE" b="1" dirty="0" smtClean="0"/>
            </a:br>
            <a:r>
              <a:rPr lang="de-DE" b="1" dirty="0" smtClean="0"/>
              <a:t>1972</a:t>
            </a:r>
            <a:endParaRPr lang="en-US" b="1" dirty="0"/>
          </a:p>
        </p:txBody>
      </p:sp>
      <p:cxnSp>
        <p:nvCxnSpPr>
          <p:cNvPr id="34" name="Gerade Verbindung mit Pfeil 33"/>
          <p:cNvCxnSpPr>
            <a:stCxn id="33" idx="3"/>
          </p:cNvCxnSpPr>
          <p:nvPr/>
        </p:nvCxnSpPr>
        <p:spPr bwMode="auto">
          <a:xfrm>
            <a:off x="3600472" y="5853279"/>
            <a:ext cx="289398" cy="5708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28674" name="Picture 2" descr="http://upload.wikimedia.org/wikipedia/de/thumb/e/e1/Java-Logo.svg/100px-Java-Logo.svg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926"/>
          <a:stretch/>
        </p:blipFill>
        <p:spPr bwMode="auto">
          <a:xfrm>
            <a:off x="4678621" y="5853279"/>
            <a:ext cx="439154" cy="579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http://upload.wikimedia.org/wikipedia/de/2/28/Smalltalk-powered.gif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881" y="5590305"/>
            <a:ext cx="1476375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081469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86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286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8" grpId="0" animBg="1"/>
      <p:bldP spid="9" grpId="0"/>
      <p:bldP spid="10" grpId="0"/>
      <p:bldP spid="22" grpId="0"/>
      <p:bldP spid="37" grpId="0"/>
      <p:bldP spid="41" grpId="0"/>
      <p:bldP spid="47" grpId="0"/>
      <p:bldP spid="53" grpId="0"/>
      <p:bldP spid="54" grpId="0" animBg="1"/>
      <p:bldP spid="72" grpId="0" animBg="1"/>
      <p:bldP spid="74" grpId="0" animBg="1"/>
      <p:bldP spid="81" grpId="0" animBg="1"/>
      <p:bldP spid="82" grpId="0" animBg="1"/>
      <p:bldP spid="29" grpId="0"/>
      <p:bldP spid="33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Was passiert ohne Include Guards</a:t>
            </a:r>
            <a:r>
              <a:rPr lang="en-US" smtClean="0"/>
              <a:t>? Lösung.</a:t>
            </a:r>
            <a:endParaRPr lang="en-US"/>
          </a:p>
        </p:txBody>
      </p:sp>
      <p:sp>
        <p:nvSpPr>
          <p:cNvPr id="12" name="Textplatzhalter 11"/>
          <p:cNvSpPr>
            <a:spLocks noGrp="1"/>
          </p:cNvSpPr>
          <p:nvPr>
            <p:ph type="body" idx="1"/>
          </p:nvPr>
        </p:nvSpPr>
        <p:spPr>
          <a:xfrm>
            <a:off x="-144261" y="1490662"/>
            <a:ext cx="4040188" cy="639762"/>
          </a:xfrm>
        </p:spPr>
        <p:txBody>
          <a:bodyPr/>
          <a:lstStyle/>
          <a:p>
            <a:pPr algn="ctr"/>
            <a:r>
              <a:rPr lang="en-US" smtClean="0"/>
              <a:t>Vor dem Präprozessor</a:t>
            </a:r>
            <a:endParaRPr lang="en-US"/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3"/>
          </p:nvPr>
        </p:nvSpPr>
        <p:spPr>
          <a:xfrm>
            <a:off x="3707904" y="1490662"/>
            <a:ext cx="4041775" cy="639762"/>
          </a:xfrm>
        </p:spPr>
        <p:txBody>
          <a:bodyPr/>
          <a:lstStyle/>
          <a:p>
            <a:pPr algn="ctr"/>
            <a:r>
              <a:rPr lang="en-US" smtClean="0"/>
              <a:t>Nach dem Präprozessor</a:t>
            </a:r>
            <a:endParaRPr lang="en-US"/>
          </a:p>
        </p:txBody>
      </p:sp>
      <p:sp>
        <p:nvSpPr>
          <p:cNvPr id="8" name="Rechteck 4"/>
          <p:cNvSpPr>
            <a:spLocks noChangeArrowheads="1"/>
          </p:cNvSpPr>
          <p:nvPr/>
        </p:nvSpPr>
        <p:spPr bwMode="auto">
          <a:xfrm>
            <a:off x="278196" y="2464427"/>
            <a:ext cx="3177679" cy="1018750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Building.hpp */</a:t>
            </a:r>
            <a:endParaRPr lang="de-DE" altLang="de-DE" sz="12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 dirty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{};</a:t>
            </a:r>
            <a:endParaRPr lang="de-DE" altLang="de-DE" sz="1200" b="0" dirty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9" name="Rechteck 4"/>
          <p:cNvSpPr>
            <a:spLocks noChangeArrowheads="1"/>
          </p:cNvSpPr>
          <p:nvPr/>
        </p:nvSpPr>
        <p:spPr bwMode="auto">
          <a:xfrm>
            <a:off x="278197" y="3648056"/>
            <a:ext cx="3177679" cy="1018750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Elevator.hpp */</a:t>
            </a: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{};</a:t>
            </a:r>
            <a:endParaRPr lang="de-DE" altLang="de-DE" sz="1200" b="0" dirty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10" name="Rechteck 4"/>
          <p:cNvSpPr>
            <a:spLocks noChangeArrowheads="1"/>
          </p:cNvSpPr>
          <p:nvPr/>
        </p:nvSpPr>
        <p:spPr bwMode="auto">
          <a:xfrm>
            <a:off x="286994" y="4831686"/>
            <a:ext cx="3177679" cy="1352752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Floor.hpp */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#ifndef FLOOR_HPP_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#define FLOOR_HPP_ </a:t>
            </a: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{};</a:t>
            </a:r>
            <a:b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</a:br>
            <a:endParaRPr lang="de-DE" altLang="de-DE" sz="12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#endif </a:t>
            </a:r>
            <a:endParaRPr lang="de-DE" altLang="de-DE" sz="1200" b="0" dirty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16" name="Rechteck 4"/>
          <p:cNvSpPr>
            <a:spLocks noChangeArrowheads="1"/>
          </p:cNvSpPr>
          <p:nvPr/>
        </p:nvSpPr>
        <p:spPr bwMode="auto">
          <a:xfrm>
            <a:off x="3920040" y="2462260"/>
            <a:ext cx="3177679" cy="2544966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Building.hpp */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// #include "Floor.h"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// FLOOR_HPP_ undefined -&gt; defined</a:t>
            </a:r>
            <a:endParaRPr lang="de-DE" altLang="de-DE" sz="120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{};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b="0" smtClean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// #include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"Elevator.hpp"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smtClean="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#include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"Floor.hpp" (recursive)</a:t>
            </a:r>
            <a:endParaRPr lang="de-DE" altLang="de-DE" sz="120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{};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b="0" smtClean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{};</a:t>
            </a:r>
            <a:endParaRPr lang="de-DE" altLang="de-DE" sz="1200" b="0" dirty="0">
              <a:solidFill>
                <a:srgbClr val="000000"/>
              </a:solidFill>
              <a:latin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9295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Include Guards: #ifndef vs. #pragma once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Anstelle der Klammer aus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#ifndef</a:t>
            </a:r>
            <a:r>
              <a:rPr lang="en-US" smtClean="0"/>
              <a:t>,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#define</a:t>
            </a:r>
            <a:r>
              <a:rPr lang="en-US" smtClean="0"/>
              <a:t>,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#endif</a:t>
            </a:r>
            <a:r>
              <a:rPr lang="en-US" smtClean="0"/>
              <a:t> kann man auch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#pragma once</a:t>
            </a:r>
            <a:r>
              <a:rPr lang="en-US" smtClean="0"/>
              <a:t> verwenden </a:t>
            </a:r>
            <a:r>
              <a:rPr lang="en-US" smtClean="0">
                <a:sym typeface="Wingdings" panose="05000000000000000000" pitchFamily="2" charset="2"/>
              </a:rPr>
              <a:t></a:t>
            </a:r>
            <a:r>
              <a:rPr lang="en-US" b="1" smtClean="0"/>
              <a:t>kompakter, weniger fehleranfällig</a:t>
            </a:r>
          </a:p>
          <a:p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#pragma once</a:t>
            </a:r>
            <a:r>
              <a:rPr lang="en-US" smtClean="0"/>
              <a:t> ist </a:t>
            </a:r>
            <a:r>
              <a:rPr lang="en-US" b="1" smtClean="0"/>
              <a:t>(noch) nicht im Standard</a:t>
            </a:r>
            <a:r>
              <a:rPr lang="en-US" smtClean="0"/>
              <a:t>, wird aber von den meisten Compilern unterstützt.</a:t>
            </a:r>
          </a:p>
          <a:p>
            <a:r>
              <a:rPr lang="de-DE"/>
              <a:t>Liste von kompatiblen Compilern: </a:t>
            </a:r>
            <a:r>
              <a:rPr lang="de-DE">
                <a:hlinkClick r:id="rId3"/>
              </a:rPr>
              <a:t>https://</a:t>
            </a:r>
            <a:r>
              <a:rPr lang="de-DE" smtClean="0">
                <a:hlinkClick r:id="rId3"/>
              </a:rPr>
              <a:t>en.wikipedia.org/wiki/Pragma_once#Portability</a:t>
            </a:r>
            <a:r>
              <a:rPr lang="de-DE" smtClean="0"/>
              <a:t> </a:t>
            </a:r>
            <a:endParaRPr lang="de-DE"/>
          </a:p>
          <a:p>
            <a:endParaRPr lang="en-US" smtClean="0"/>
          </a:p>
          <a:p>
            <a:endParaRPr lang="en-US"/>
          </a:p>
        </p:txBody>
      </p:sp>
      <p:sp>
        <p:nvSpPr>
          <p:cNvPr id="20485" name="Rechteck 4"/>
          <p:cNvSpPr>
            <a:spLocks noChangeArrowheads="1"/>
          </p:cNvSpPr>
          <p:nvPr/>
        </p:nvSpPr>
        <p:spPr bwMode="auto">
          <a:xfrm>
            <a:off x="467544" y="3533639"/>
            <a:ext cx="3177679" cy="2848989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 smtClean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ifndef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 smtClean="0">
                <a:solidFill>
                  <a:srgbClr val="000000"/>
                </a:solidFill>
                <a:latin typeface="Consolas" pitchFamily="49" charset="0"/>
              </a:rPr>
              <a:t>BUILDING_HPP_</a:t>
            </a:r>
            <a:endParaRPr lang="de-DE" altLang="de-DE" sz="120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define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 smtClean="0">
                <a:solidFill>
                  <a:srgbClr val="000000"/>
                </a:solidFill>
                <a:latin typeface="Consolas" pitchFamily="49" charset="0"/>
              </a:rPr>
              <a:t>BUILDING_HPP_</a:t>
            </a:r>
            <a:endParaRPr lang="de-DE" altLang="de-DE" sz="120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200" err="1">
                <a:solidFill>
                  <a:srgbClr val="2A00FF"/>
                </a:solidFill>
                <a:latin typeface="Consolas" pitchFamily="49" charset="0"/>
              </a:rPr>
              <a:t>vector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&gt;</a:t>
            </a: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 dirty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 Building(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 ~Building();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runSimulation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endif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dirty="0" smtClean="0">
                <a:solidFill>
                  <a:srgbClr val="3F7F5F"/>
                </a:solidFill>
                <a:latin typeface="Consolas" pitchFamily="49" charset="0"/>
              </a:rPr>
              <a:t>BUILDING_HPP_ </a:t>
            </a:r>
            <a:r>
              <a:rPr lang="de-DE" altLang="de-DE" sz="1200" dirty="0">
                <a:solidFill>
                  <a:srgbClr val="3F7F5F"/>
                </a:solidFill>
                <a:latin typeface="Consolas" pitchFamily="49" charset="0"/>
              </a:rPr>
              <a:t>*/</a:t>
            </a:r>
          </a:p>
        </p:txBody>
      </p:sp>
      <p:sp>
        <p:nvSpPr>
          <p:cNvPr id="14" name="Rechteck 4"/>
          <p:cNvSpPr>
            <a:spLocks noChangeArrowheads="1"/>
          </p:cNvSpPr>
          <p:nvPr/>
        </p:nvSpPr>
        <p:spPr bwMode="auto">
          <a:xfrm>
            <a:off x="4788024" y="3533639"/>
            <a:ext cx="3177679" cy="2848989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#pragma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once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200" err="1">
                <a:solidFill>
                  <a:srgbClr val="2A00FF"/>
                </a:solidFill>
                <a:latin typeface="Consolas" pitchFamily="49" charset="0"/>
              </a:rPr>
              <a:t>vector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&gt;</a:t>
            </a: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 dirty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 Building(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 ~Building();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runSimulation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2567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Anwendungsmöglichkeiten von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#define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Konstanten sollten per Konvention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ALL_UPPER_CASE</a:t>
            </a:r>
            <a:r>
              <a:rPr lang="en-US" smtClean="0"/>
              <a:t> sein</a:t>
            </a:r>
          </a:p>
          <a:p>
            <a:r>
              <a:rPr lang="en-US" smtClean="0"/>
              <a:t>Die Direktive #define kann auf drei Arten eingesetzt werden</a:t>
            </a:r>
          </a:p>
          <a:p>
            <a:pPr lvl="1"/>
            <a:r>
              <a:rPr lang="en-US" sz="200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#define BUILDING_HPP</a:t>
            </a:r>
            <a:r>
              <a:rPr lang="en-US" smtClean="0"/>
              <a:t> : Das Symbol </a:t>
            </a:r>
            <a:r>
              <a:rPr lang="en-US" sz="200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BUILDING_HPP</a:t>
            </a:r>
            <a:r>
              <a:rPr lang="en-US" smtClean="0"/>
              <a:t> existiert (ohne Wert).</a:t>
            </a:r>
          </a:p>
          <a:p>
            <a:pPr lvl="1"/>
            <a:r>
              <a:rPr lang="en-US" sz="200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#define BUILDING_HPP 1</a:t>
            </a:r>
            <a:r>
              <a:rPr lang="en-US" smtClean="0"/>
              <a:t> : Alle Auftreten von </a:t>
            </a:r>
            <a:r>
              <a:rPr lang="en-US" sz="200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BUILDING_HPP</a:t>
            </a:r>
            <a:r>
              <a:rPr lang="en-US" smtClean="0"/>
              <a:t> werden mit 1 ersetzt</a:t>
            </a:r>
          </a:p>
          <a:p>
            <a:pPr lvl="1"/>
            <a:r>
              <a:rPr lang="en-US" sz="200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#define MAX(a,b) ((a &lt; b) ? (b) : (a)) </a:t>
            </a:r>
          </a:p>
          <a:p>
            <a:pPr lvl="2"/>
            <a:r>
              <a:rPr lang="en-US" smtClean="0"/>
              <a:t>Verwendung: </a:t>
            </a:r>
            <a:r>
              <a:rPr lang="en-US" sz="200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std::cout &lt;&lt; </a:t>
            </a:r>
            <a:r>
              <a:rPr lang="en-US" sz="200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"MAX(1,2)	: </a:t>
            </a:r>
            <a:r>
              <a:rPr lang="en-US" sz="200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" &lt;&lt; MAX(1,2) &lt;&lt; std::endl</a:t>
            </a:r>
            <a:r>
              <a:rPr lang="en-US" sz="200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;</a:t>
            </a:r>
          </a:p>
          <a:p>
            <a:r>
              <a:rPr lang="en-US" smtClean="0"/>
              <a:t>Ternärer Operator </a:t>
            </a:r>
          </a:p>
          <a:p>
            <a:pPr lvl="1"/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If-Condition ? Then-Value : Else-Value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80518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Intermezzo</a:t>
            </a:r>
          </a:p>
        </p:txBody>
      </p:sp>
      <p:sp>
        <p:nvSpPr>
          <p:cNvPr id="15364" name="Textfeld 4"/>
          <p:cNvSpPr txBox="1">
            <a:spLocks noChangeArrowheads="1"/>
          </p:cNvSpPr>
          <p:nvPr/>
        </p:nvSpPr>
        <p:spPr bwMode="auto">
          <a:xfrm>
            <a:off x="468312" y="1987550"/>
            <a:ext cx="5183807" cy="13805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Warum ist </a:t>
            </a:r>
            <a:r>
              <a:rPr lang="de-DE" altLang="de-DE" sz="1800" b="0" dirty="0" smtClean="0"/>
              <a:t>die </a:t>
            </a:r>
            <a:r>
              <a:rPr lang="de-DE" altLang="de-DE" sz="1800" b="0" dirty="0"/>
              <a:t>Trennung in Header- und </a:t>
            </a:r>
            <a:r>
              <a:rPr lang="de-DE" altLang="de-DE" sz="1800" b="0" dirty="0" smtClean="0"/>
              <a:t>Implementierungsdateien </a:t>
            </a:r>
            <a:r>
              <a:rPr lang="de-DE" altLang="de-DE" sz="1800" dirty="0" smtClean="0"/>
              <a:t>hilfreich</a:t>
            </a:r>
            <a:r>
              <a:rPr lang="de-DE" altLang="de-DE" sz="1800" b="0"/>
              <a:t>? </a:t>
            </a:r>
            <a:endParaRPr lang="de-DE" altLang="de-DE" sz="1800" b="0" smtClean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/>
              <a:t>Warum ist die Trennung in Header- und Implementierungsdateien </a:t>
            </a:r>
            <a:r>
              <a:rPr lang="de-DE" altLang="de-DE" sz="1800" smtClean="0"/>
              <a:t>eine Fehlerquelle</a:t>
            </a:r>
            <a:r>
              <a:rPr lang="de-DE" altLang="de-DE" sz="1800" b="0" smtClean="0"/>
              <a:t>? </a:t>
            </a: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440593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Exkurs: Fortgeschrittene Verwendung des Präprozessors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dirty="0" smtClean="0"/>
              <a:t>Schlüsselwort </a:t>
            </a:r>
            <a:r>
              <a:rPr lang="de-DE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de-DE" b="1" dirty="0" smtClean="0"/>
              <a:t> neu definieren: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/>
            </a:r>
            <a:br>
              <a:rPr lang="de-DE" dirty="0" smtClean="0"/>
            </a:br>
            <a:r>
              <a:rPr lang="en-US" b="0" kern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en-US" b="0" kern="1200" dirty="0">
                <a:latin typeface="Courier New" panose="02070309020205020404" pitchFamily="49" charset="0"/>
                <a:cs typeface="Courier New" panose="02070309020205020404" pitchFamily="49" charset="0"/>
              </a:rPr>
              <a:t>define </a:t>
            </a:r>
            <a:r>
              <a:rPr lang="en-US" b="0" kern="1200"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lang="en-US" b="0" kern="1200" smtClean="0">
                <a:latin typeface="Courier New" panose="02070309020205020404" pitchFamily="49" charset="0"/>
                <a:cs typeface="Courier New" panose="02070309020205020404" pitchFamily="49" charset="0"/>
              </a:rPr>
              <a:t>DoSomeStackCheckStuff</a:t>
            </a:r>
            <a:r>
              <a:rPr lang="en-US" kern="12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lang="en-US" b="0" kern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0" kern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br>
              <a:rPr lang="en-US" b="0" kern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b="0" kern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b="0" kern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b="0" kern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b="0" kern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b="0" kern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b="0" kern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b="0" kern="12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kern="1200" dirty="0" err="1" smtClean="0">
                <a:latin typeface="+mj-lt"/>
                <a:cs typeface="Courier New" panose="02070309020205020404" pitchFamily="49" charset="0"/>
              </a:rPr>
              <a:t>Auswertung</a:t>
            </a:r>
            <a:r>
              <a:rPr lang="en-US" b="1" kern="1200" dirty="0" smtClean="0">
                <a:latin typeface="+mj-lt"/>
                <a:cs typeface="Courier New" panose="02070309020205020404" pitchFamily="49" charset="0"/>
              </a:rPr>
              <a:t> von </a:t>
            </a:r>
            <a:r>
              <a:rPr lang="en-US" b="1" kern="1200" dirty="0" err="1" smtClean="0">
                <a:latin typeface="+mj-lt"/>
                <a:cs typeface="Courier New" panose="02070309020205020404" pitchFamily="49" charset="0"/>
              </a:rPr>
              <a:t>Ausdrücken</a:t>
            </a:r>
            <a:r>
              <a:rPr lang="en-US" b="1" kern="1200" dirty="0" smtClean="0">
                <a:latin typeface="+mj-lt"/>
                <a:cs typeface="Courier New" panose="02070309020205020404" pitchFamily="49" charset="0"/>
              </a:rPr>
              <a:t> </a:t>
            </a:r>
            <a:r>
              <a:rPr lang="en-US" b="1" kern="1200" dirty="0" err="1" smtClean="0">
                <a:latin typeface="+mj-lt"/>
                <a:cs typeface="Courier New" panose="02070309020205020404" pitchFamily="49" charset="0"/>
              </a:rPr>
              <a:t>zur</a:t>
            </a:r>
            <a:r>
              <a:rPr lang="en-US" b="1" kern="1200" dirty="0" smtClean="0">
                <a:latin typeface="+mj-lt"/>
                <a:cs typeface="Courier New" panose="02070309020205020404" pitchFamily="49" charset="0"/>
              </a:rPr>
              <a:t> Compile-</a:t>
            </a:r>
            <a:r>
              <a:rPr lang="en-US" b="1" kern="1200" dirty="0" err="1" smtClean="0">
                <a:latin typeface="+mj-lt"/>
                <a:cs typeface="Courier New" panose="02070309020205020404" pitchFamily="49" charset="0"/>
              </a:rPr>
              <a:t>Zeit</a:t>
            </a:r>
            <a:r>
              <a:rPr lang="en-US" b="1" kern="1200" dirty="0" smtClean="0">
                <a:latin typeface="+mj-lt"/>
                <a:cs typeface="Courier New" panose="02070309020205020404" pitchFamily="49" charset="0"/>
              </a:rPr>
              <a:t>:</a:t>
            </a:r>
            <a:r>
              <a:rPr lang="en-US" kern="1200" dirty="0" smtClean="0">
                <a:latin typeface="+mj-lt"/>
                <a:cs typeface="Courier New" panose="02070309020205020404" pitchFamily="49" charset="0"/>
              </a:rPr>
              <a:t/>
            </a:r>
            <a:br>
              <a:rPr lang="en-US" kern="1200" dirty="0" smtClean="0">
                <a:latin typeface="+mj-lt"/>
                <a:cs typeface="Courier New" panose="02070309020205020404" pitchFamily="49" charset="0"/>
              </a:rPr>
            </a:br>
            <a:r>
              <a:rPr lang="en-US" b="0" kern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b="0" kern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b="0" kern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/* </a:t>
            </a:r>
            <a:r>
              <a:rPr lang="en-US" b="0" kern="1200" dirty="0">
                <a:latin typeface="Courier New" panose="02070309020205020404" pitchFamily="49" charset="0"/>
                <a:cs typeface="Courier New" panose="02070309020205020404" pitchFamily="49" charset="0"/>
              </a:rPr>
              <a:t>Force a compilation error if condition is true </a:t>
            </a:r>
            <a:r>
              <a:rPr lang="en-US" b="0" kern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*/</a:t>
            </a:r>
            <a:br>
              <a:rPr lang="en-US" b="0" kern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b="0" kern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en-US" b="0" kern="1200" dirty="0">
                <a:latin typeface="Courier New" panose="02070309020205020404" pitchFamily="49" charset="0"/>
                <a:cs typeface="Courier New" panose="02070309020205020404" pitchFamily="49" charset="0"/>
              </a:rPr>
              <a:t>define BUILD_BUG_ON(condition) ((void)</a:t>
            </a:r>
            <a:r>
              <a:rPr lang="en-US" b="0" kern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sizeof</a:t>
            </a:r>
            <a:r>
              <a:rPr lang="en-US" b="0" kern="1200" dirty="0">
                <a:latin typeface="Courier New" panose="02070309020205020404" pitchFamily="49" charset="0"/>
                <a:cs typeface="Courier New" panose="02070309020205020404" pitchFamily="49" charset="0"/>
              </a:rPr>
              <a:t>(char[1 - 2*!!(condition)]))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2784958" y="980729"/>
            <a:ext cx="3299209" cy="338562"/>
          </a:xfrm>
          <a:prstGeom prst="wedgeRoundRectCallout">
            <a:avLst>
              <a:gd name="adj1" fmla="val -56475"/>
              <a:gd name="adj2" fmla="val -1690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 dirty="0" smtClean="0">
                <a:solidFill>
                  <a:schemeClr val="bg1"/>
                </a:solidFill>
              </a:rPr>
              <a:t>(Do not) Try </a:t>
            </a:r>
            <a:r>
              <a:rPr lang="de-DE" b="1" dirty="0" err="1" smtClean="0">
                <a:solidFill>
                  <a:schemeClr val="bg1"/>
                </a:solidFill>
              </a:rPr>
              <a:t>this</a:t>
            </a:r>
            <a:r>
              <a:rPr lang="de-DE" b="1" dirty="0" smtClean="0">
                <a:solidFill>
                  <a:schemeClr val="bg1"/>
                </a:solidFill>
              </a:rPr>
              <a:t> at </a:t>
            </a:r>
            <a:r>
              <a:rPr lang="de-DE" b="1" dirty="0" err="1" smtClean="0">
                <a:solidFill>
                  <a:schemeClr val="bg1"/>
                </a:solidFill>
              </a:rPr>
              <a:t>home</a:t>
            </a:r>
            <a:r>
              <a:rPr lang="de-DE" b="1" dirty="0" smtClean="0">
                <a:solidFill>
                  <a:schemeClr val="bg1"/>
                </a:solidFill>
              </a:rPr>
              <a:t>! </a:t>
            </a:r>
            <a:r>
              <a:rPr lang="de-DE" b="1" dirty="0" smtClean="0">
                <a:solidFill>
                  <a:schemeClr val="bg1"/>
                </a:solidFill>
                <a:sym typeface="Wingdings" panose="05000000000000000000" pitchFamily="2" charset="2"/>
              </a:rPr>
              <a:t>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2987825" y="5229200"/>
            <a:ext cx="4608512" cy="720080"/>
          </a:xfrm>
          <a:prstGeom prst="wedgeRoundRectCallout">
            <a:avLst>
              <a:gd name="adj1" fmla="val -42049"/>
              <a:gd name="adj2" fmla="val -9561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Im </a:t>
            </a:r>
            <a:r>
              <a:rPr lang="de-DE" dirty="0" smtClean="0">
                <a:solidFill>
                  <a:schemeClr val="bg1"/>
                </a:solidFill>
              </a:rPr>
              <a:t>Linux-Kernel verwendet, um </a:t>
            </a:r>
            <a:r>
              <a:rPr lang="de-DE" b="1" dirty="0" err="1" smtClean="0">
                <a:solidFill>
                  <a:schemeClr val="bg1"/>
                </a:solidFill>
              </a:rPr>
              <a:t>Asserts</a:t>
            </a:r>
            <a:r>
              <a:rPr lang="de-DE" b="1" dirty="0" smtClean="0">
                <a:solidFill>
                  <a:schemeClr val="bg1"/>
                </a:solidFill>
              </a:rPr>
              <a:t> zur </a:t>
            </a:r>
            <a:r>
              <a:rPr lang="de-DE" b="1" dirty="0" err="1" smtClean="0">
                <a:solidFill>
                  <a:schemeClr val="bg1"/>
                </a:solidFill>
              </a:rPr>
              <a:t>Compile</a:t>
            </a:r>
            <a:r>
              <a:rPr lang="de-DE" b="1" dirty="0" smtClean="0">
                <a:solidFill>
                  <a:schemeClr val="bg1"/>
                </a:solidFill>
              </a:rPr>
              <a:t>-Zeit</a:t>
            </a:r>
            <a:r>
              <a:rPr lang="de-DE" dirty="0" smtClean="0">
                <a:solidFill>
                  <a:schemeClr val="bg1"/>
                </a:solidFill>
              </a:rPr>
              <a:t> durchzuführen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0" name="Abgerundete rechteckige Legende 9"/>
          <p:cNvSpPr/>
          <p:nvPr/>
        </p:nvSpPr>
        <p:spPr>
          <a:xfrm>
            <a:off x="3059832" y="2636912"/>
            <a:ext cx="5400601" cy="720080"/>
          </a:xfrm>
          <a:prstGeom prst="wedgeRoundRectCallout">
            <a:avLst>
              <a:gd name="adj1" fmla="val -39997"/>
              <a:gd name="adj2" fmla="val -74241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Behandelt "return" als </a:t>
            </a:r>
            <a:r>
              <a:rPr lang="de-DE" b="1" smtClean="0">
                <a:solidFill>
                  <a:schemeClr val="bg1"/>
                </a:solidFill>
              </a:rPr>
              <a:t>Konstante(!!)</a:t>
            </a:r>
            <a:r>
              <a:rPr lang="de-DE" smtClean="0">
                <a:solidFill>
                  <a:schemeClr val="bg1"/>
                </a:solidFill>
              </a:rPr>
              <a:t>, die mit "DoSomeStackCheckStuff; return" ersetzt werden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1" name="Rechteck 10"/>
          <p:cNvSpPr/>
          <p:nvPr/>
        </p:nvSpPr>
        <p:spPr>
          <a:xfrm>
            <a:off x="2236574" y="6203440"/>
            <a:ext cx="6499225" cy="2497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b="1" dirty="0" err="1" smtClean="0">
                <a:solidFill>
                  <a:schemeClr val="bg1">
                    <a:lumMod val="65000"/>
                  </a:schemeClr>
                </a:solidFill>
              </a:rPr>
              <a:t>Quelle</a:t>
            </a:r>
            <a:r>
              <a:rPr lang="en-US" sz="1100" b="1" dirty="0" smtClean="0">
                <a:solidFill>
                  <a:schemeClr val="bg1">
                    <a:lumMod val="65000"/>
                  </a:schemeClr>
                </a:solidFill>
              </a:rPr>
              <a:t>: http</a:t>
            </a:r>
            <a:r>
              <a:rPr lang="en-US" sz="1100" b="1" dirty="0">
                <a:solidFill>
                  <a:schemeClr val="bg1">
                    <a:lumMod val="65000"/>
                  </a:schemeClr>
                </a:solidFill>
              </a:rPr>
              <a:t>://stackoverflow.com/questions/599365/what-is-your-favorite-c-programming-trick</a:t>
            </a:r>
          </a:p>
        </p:txBody>
      </p:sp>
    </p:spTree>
    <p:extLst>
      <p:ext uri="{BB962C8B-B14F-4D97-AF65-F5344CB8AC3E}">
        <p14:creationId xmlns:p14="http://schemas.microsoft.com/office/powerpoint/2010/main" val="3491807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Definition vs. Deklaration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752999"/>
          </a:xfrm>
        </p:spPr>
        <p:txBody>
          <a:bodyPr>
            <a:normAutofit fontScale="92500" lnSpcReduction="10000"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b="1" smtClean="0"/>
              <a:t>Grundlegendes Konzept</a:t>
            </a:r>
            <a:r>
              <a:rPr lang="en-US" smtClean="0"/>
              <a:t> in den meisten Programmiersprachen!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b="1" smtClean="0"/>
              <a:t>Deklaration</a:t>
            </a:r>
          </a:p>
          <a:p>
            <a:pPr marL="692150" lvl="1" indent="-342900"/>
            <a:r>
              <a:rPr lang="en-US" smtClean="0"/>
              <a:t>… gibt an, dass ein Element (z.B. Variable, Funktion, Klasse) </a:t>
            </a:r>
            <a:r>
              <a:rPr lang="en-US" b="1" smtClean="0"/>
              <a:t>existiert</a:t>
            </a:r>
            <a:r>
              <a:rPr lang="en-US" smtClean="0"/>
              <a:t> (</a:t>
            </a:r>
            <a:r>
              <a:rPr lang="en-US" smtClean="0">
                <a:sym typeface="Wingdings" panose="05000000000000000000" pitchFamily="2" charset="2"/>
              </a:rPr>
              <a:t>Größe im Speicher etc.)</a:t>
            </a:r>
            <a:r>
              <a:rPr lang="en-US" smtClean="0"/>
              <a:t> </a:t>
            </a:r>
            <a:r>
              <a:rPr lang="en-US" b="1" smtClean="0"/>
              <a:t>ohne</a:t>
            </a:r>
            <a:r>
              <a:rPr lang="en-US" smtClean="0"/>
              <a:t> ihm dabei einen </a:t>
            </a:r>
            <a:r>
              <a:rPr lang="en-US" b="1" smtClean="0"/>
              <a:t>konkreten Wert </a:t>
            </a:r>
            <a:r>
              <a:rPr lang="en-US" smtClean="0"/>
              <a:t>zuzuweisen.</a:t>
            </a:r>
          </a:p>
          <a:p>
            <a:pPr marL="692150" lvl="1" indent="-342900"/>
            <a:r>
              <a:rPr lang="en-US" smtClean="0"/>
              <a:t>Beispiele: </a:t>
            </a:r>
            <a:r>
              <a:rPr lang="en-US" kern="120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int x; void myFunction(); class MyClass</a:t>
            </a:r>
            <a:r>
              <a:rPr lang="en-US" kern="120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;</a:t>
            </a:r>
          </a:p>
          <a:p>
            <a:pPr marL="692150" lvl="1" indent="-342900"/>
            <a:endParaRPr lang="en-US" kern="1200">
              <a:latin typeface="Consolas" panose="020B0609020204030204" pitchFamily="49" charset="0"/>
              <a:ea typeface="Lucida Sans Unicode" pitchFamily="34" charset="0"/>
              <a:cs typeface="Consolas" panose="020B0609020204030204" pitchFamily="49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b="1" smtClean="0"/>
              <a:t>Definition</a:t>
            </a:r>
          </a:p>
          <a:p>
            <a:pPr marL="692150" lvl="1" indent="-342900"/>
            <a:r>
              <a:rPr lang="en-US" smtClean="0"/>
              <a:t>…belegt ein Element mit einem </a:t>
            </a:r>
            <a:r>
              <a:rPr lang="en-US" b="1" smtClean="0"/>
              <a:t>konkreten Wert</a:t>
            </a:r>
          </a:p>
          <a:p>
            <a:pPr marL="692150" lvl="1" indent="-342900"/>
            <a:r>
              <a:rPr lang="en-US" smtClean="0"/>
              <a:t>Je nach Element ist eine Redefinition möglich</a:t>
            </a:r>
          </a:p>
          <a:p>
            <a:pPr marL="692150" lvl="1" indent="-342900"/>
            <a:r>
              <a:rPr lang="en-US" smtClean="0"/>
              <a:t>Beispiele: </a:t>
            </a:r>
            <a:r>
              <a:rPr lang="en-US" kern="120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x=3; void </a:t>
            </a:r>
            <a:r>
              <a:rPr lang="en-US" kern="120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myFunction</a:t>
            </a:r>
            <a:r>
              <a:rPr lang="en-US" kern="120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() {/* function def. */}; </a:t>
            </a:r>
            <a:br>
              <a:rPr lang="en-US" kern="120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</a:br>
            <a:r>
              <a:rPr lang="en-US" kern="120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class MyClass {/* class def. */};</a:t>
            </a:r>
          </a:p>
          <a:p>
            <a:pPr marL="692150" lvl="1" indent="-342900"/>
            <a:endParaRPr lang="en-US" kern="1200">
              <a:latin typeface="Consolas" panose="020B0609020204030204" pitchFamily="49" charset="0"/>
              <a:ea typeface="Lucida Sans Unicode" pitchFamily="34" charset="0"/>
              <a:cs typeface="Consolas" panose="020B0609020204030204" pitchFamily="49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mtClean="0"/>
              <a:t>Deklaration und Definition können </a:t>
            </a:r>
            <a:r>
              <a:rPr lang="en-US" b="1" smtClean="0"/>
              <a:t>gleichzeitig geschehen</a:t>
            </a:r>
          </a:p>
          <a:p>
            <a:pPr marL="692150" lvl="1" indent="-342900"/>
            <a:r>
              <a:rPr lang="en-US" smtClean="0"/>
              <a:t>Wenn möglich, vorzuziehen!</a:t>
            </a:r>
          </a:p>
          <a:p>
            <a:pPr marL="692150" lvl="1" indent="-342900"/>
            <a:r>
              <a:rPr lang="en-US" smtClean="0"/>
              <a:t>Trennung erlaubt es aber, </a:t>
            </a:r>
            <a:r>
              <a:rPr lang="en-US" b="1" smtClean="0"/>
              <a:t>zyklische Abhängigkeiten aufzubrechen</a:t>
            </a:r>
            <a:r>
              <a:rPr lang="en-US" smtClean="0"/>
              <a:t>.</a:t>
            </a:r>
          </a:p>
          <a:p>
            <a:pPr marL="692150" lvl="1" indent="-342900"/>
            <a:r>
              <a:rPr lang="en-US" smtClean="0"/>
              <a:t>z.B. </a:t>
            </a:r>
            <a:r>
              <a:rPr lang="en-US" kern="120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int x = 3;</a:t>
            </a:r>
            <a:r>
              <a:rPr lang="en-US" smtClean="0"/>
              <a:t> (Rest gleich wie bei Definition)</a:t>
            </a:r>
          </a:p>
          <a:p>
            <a:pPr marL="692150" lvl="1" indent="-342900"/>
            <a:endParaRPr lang="en-US"/>
          </a:p>
        </p:txBody>
      </p:sp>
      <p:sp>
        <p:nvSpPr>
          <p:cNvPr id="4" name="Rechteck 3"/>
          <p:cNvSpPr/>
          <p:nvPr/>
        </p:nvSpPr>
        <p:spPr>
          <a:xfrm>
            <a:off x="3275856" y="6237312"/>
            <a:ext cx="5868144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smtClean="0"/>
              <a:t>Praktisches Beispiel: </a:t>
            </a:r>
            <a:r>
              <a:rPr lang="en-US" sz="1200" smtClean="0">
                <a:hlinkClick r:id="rId2"/>
              </a:rPr>
              <a:t>http</a:t>
            </a:r>
            <a:r>
              <a:rPr lang="en-US" sz="1200">
                <a:hlinkClick r:id="rId2"/>
              </a:rPr>
              <a:t>://</a:t>
            </a:r>
            <a:r>
              <a:rPr lang="en-US" sz="1200" smtClean="0">
                <a:hlinkClick r:id="rId2"/>
              </a:rPr>
              <a:t>www.cprogramming.com/declare_vs_define.html</a:t>
            </a:r>
            <a:r>
              <a:rPr lang="en-US" sz="1200" smtClean="0"/>
              <a:t> </a:t>
            </a:r>
            <a:endParaRPr lang="en-US" sz="1200"/>
          </a:p>
        </p:txBody>
      </p:sp>
      <p:sp>
        <p:nvSpPr>
          <p:cNvPr id="5" name="Rechteck 4"/>
          <p:cNvSpPr/>
          <p:nvPr/>
        </p:nvSpPr>
        <p:spPr bwMode="auto">
          <a:xfrm>
            <a:off x="5385015" y="711252"/>
            <a:ext cx="1850810" cy="393595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172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Inlining </a:t>
            </a:r>
            <a:r>
              <a:rPr lang="de-DE" altLang="de-DE" dirty="0" smtClean="0"/>
              <a:t>und Code-Optimierung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>
          <a:xfrm>
            <a:off x="4211960" y="1484313"/>
            <a:ext cx="4679628" cy="4968875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inline</a:t>
            </a:r>
            <a:r>
              <a:rPr lang="en-US" dirty="0" smtClean="0"/>
              <a:t> </a:t>
            </a:r>
            <a:r>
              <a:rPr lang="en-US" dirty="0" err="1" smtClean="0"/>
              <a:t>zeigt</a:t>
            </a:r>
            <a:r>
              <a:rPr lang="en-US" dirty="0" smtClean="0"/>
              <a:t> an, </a:t>
            </a:r>
            <a:r>
              <a:rPr lang="en-US" dirty="0" err="1" smtClean="0"/>
              <a:t>dass</a:t>
            </a:r>
            <a:r>
              <a:rPr lang="en-US" dirty="0" smtClean="0"/>
              <a:t> </a:t>
            </a:r>
            <a:r>
              <a:rPr lang="en-US" dirty="0" err="1" smtClean="0"/>
              <a:t>statt</a:t>
            </a:r>
            <a:r>
              <a:rPr lang="en-US" dirty="0" smtClean="0"/>
              <a:t> </a:t>
            </a:r>
            <a:r>
              <a:rPr lang="en-US" dirty="0" err="1" smtClean="0"/>
              <a:t>eines</a:t>
            </a:r>
            <a:r>
              <a:rPr lang="en-US" dirty="0" smtClean="0"/>
              <a:t> </a:t>
            </a:r>
            <a:r>
              <a:rPr lang="en-US" dirty="0" err="1" smtClean="0"/>
              <a:t>Methoden</a:t>
            </a:r>
            <a:r>
              <a:rPr lang="en-US" dirty="0" smtClean="0"/>
              <a:t>-/</a:t>
            </a:r>
            <a:r>
              <a:rPr lang="en-US" dirty="0" err="1" smtClean="0"/>
              <a:t>Funktionsaufrufs</a:t>
            </a:r>
            <a:r>
              <a:rPr lang="en-US" dirty="0" smtClean="0"/>
              <a:t> </a:t>
            </a:r>
            <a:r>
              <a:rPr lang="en-US" dirty="0" err="1" smtClean="0"/>
              <a:t>direkt</a:t>
            </a:r>
            <a:r>
              <a:rPr lang="en-US" dirty="0" smtClean="0"/>
              <a:t> der Code an </a:t>
            </a:r>
            <a:r>
              <a:rPr lang="en-US" dirty="0" err="1" smtClean="0"/>
              <a:t>jeder</a:t>
            </a:r>
            <a:r>
              <a:rPr lang="en-US" dirty="0" smtClean="0"/>
              <a:t> </a:t>
            </a:r>
            <a:r>
              <a:rPr lang="en-US" dirty="0" err="1" smtClean="0"/>
              <a:t>Aufrufstelle</a:t>
            </a:r>
            <a:r>
              <a:rPr lang="en-US" dirty="0" smtClean="0"/>
              <a:t> </a:t>
            </a:r>
            <a:r>
              <a:rPr lang="en-US" dirty="0" err="1" smtClean="0"/>
              <a:t>eingefügt</a:t>
            </a:r>
            <a:r>
              <a:rPr lang="en-US" dirty="0" smtClean="0"/>
              <a:t> </a:t>
            </a:r>
            <a:r>
              <a:rPr lang="en-US" dirty="0" err="1" smtClean="0"/>
              <a:t>werden</a:t>
            </a:r>
            <a:r>
              <a:rPr lang="en-US" dirty="0" smtClean="0"/>
              <a:t> </a:t>
            </a:r>
            <a:r>
              <a:rPr lang="en-US" dirty="0" err="1" smtClean="0"/>
              <a:t>soll</a:t>
            </a:r>
            <a:r>
              <a:rPr lang="en-US" dirty="0" smtClean="0"/>
              <a:t>. </a:t>
            </a:r>
            <a:br>
              <a:rPr lang="en-US" dirty="0" smtClean="0"/>
            </a:br>
            <a:endParaRPr lang="en-US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b="1" smtClean="0"/>
              <a:t>Heutzutage:</a:t>
            </a:r>
            <a:r>
              <a:rPr lang="en-US" smtClean="0"/>
              <a:t> Nur </a:t>
            </a:r>
            <a:r>
              <a:rPr lang="en-US" dirty="0" err="1" smtClean="0"/>
              <a:t>ein</a:t>
            </a:r>
            <a:r>
              <a:rPr lang="en-US" dirty="0" smtClean="0"/>
              <a:t> </a:t>
            </a:r>
            <a:r>
              <a:rPr lang="en-US" b="1" dirty="0" err="1" smtClean="0"/>
              <a:t>Hinweis</a:t>
            </a:r>
            <a:r>
              <a:rPr lang="en-US" dirty="0" smtClean="0"/>
              <a:t> an den Compiler – </a:t>
            </a:r>
            <a:r>
              <a:rPr lang="en-US" err="1" smtClean="0"/>
              <a:t>nicht</a:t>
            </a:r>
            <a:r>
              <a:rPr lang="en-US" smtClean="0"/>
              <a:t> "verpflichtend".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 err="1" smtClean="0"/>
              <a:t>Heute</a:t>
            </a:r>
            <a:r>
              <a:rPr lang="en-US" dirty="0" smtClean="0"/>
              <a:t> </a:t>
            </a:r>
            <a:r>
              <a:rPr lang="en-US" b="1" dirty="0" err="1" smtClean="0"/>
              <a:t>nicht</a:t>
            </a:r>
            <a:r>
              <a:rPr lang="en-US" b="1" dirty="0" smtClean="0"/>
              <a:t> </a:t>
            </a:r>
            <a:r>
              <a:rPr lang="en-US" b="1" dirty="0" err="1" smtClean="0"/>
              <a:t>mehr</a:t>
            </a:r>
            <a:r>
              <a:rPr lang="en-US" b="1" dirty="0" smtClean="0"/>
              <a:t> </a:t>
            </a:r>
            <a:r>
              <a:rPr lang="en-US" b="1" dirty="0" err="1" smtClean="0"/>
              <a:t>notwendig</a:t>
            </a:r>
            <a:r>
              <a:rPr lang="en-US" dirty="0" smtClean="0"/>
              <a:t>, da der Compiler </a:t>
            </a:r>
            <a:r>
              <a:rPr lang="en-US" dirty="0" err="1" smtClean="0"/>
              <a:t>automatisch</a:t>
            </a:r>
            <a:r>
              <a:rPr lang="en-US" dirty="0" smtClean="0"/>
              <a:t> </a:t>
            </a:r>
            <a:r>
              <a:rPr lang="en-US" dirty="0" err="1" smtClean="0"/>
              <a:t>über</a:t>
            </a:r>
            <a:r>
              <a:rPr lang="en-US" dirty="0" smtClean="0"/>
              <a:t> </a:t>
            </a:r>
            <a:r>
              <a:rPr lang="en-US" dirty="0" err="1" smtClean="0"/>
              <a:t>Optimierungen</a:t>
            </a:r>
            <a:r>
              <a:rPr lang="en-US" dirty="0" smtClean="0"/>
              <a:t> </a:t>
            </a:r>
            <a:r>
              <a:rPr lang="en-US" err="1" smtClean="0"/>
              <a:t>entscheidet</a:t>
            </a:r>
            <a:r>
              <a:rPr lang="en-US" smtClean="0"/>
              <a:t> </a:t>
            </a:r>
            <a:br>
              <a:rPr lang="en-US" smtClean="0"/>
            </a:br>
            <a:r>
              <a:rPr lang="en-US" smtClean="0"/>
              <a:t>(</a:t>
            </a:r>
            <a:r>
              <a:rPr lang="en-US" dirty="0" smtClean="0"/>
              <a:t>Flags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-O1</a:t>
            </a:r>
            <a:r>
              <a:rPr lang="en-US" dirty="0" smtClean="0"/>
              <a:t>,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-O2</a:t>
            </a:r>
            <a:r>
              <a:rPr lang="en-US" dirty="0" smtClean="0"/>
              <a:t>, 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-O3</a:t>
            </a:r>
            <a:r>
              <a:rPr lang="en-US" dirty="0" smtClean="0"/>
              <a:t>, …)</a:t>
            </a:r>
            <a:endParaRPr lang="en-US" dirty="0"/>
          </a:p>
        </p:txBody>
      </p:sp>
      <p:sp>
        <p:nvSpPr>
          <p:cNvPr id="10244" name="Rechteck 4"/>
          <p:cNvSpPr>
            <a:spLocks noChangeArrowheads="1"/>
          </p:cNvSpPr>
          <p:nvPr/>
        </p:nvSpPr>
        <p:spPr bwMode="auto">
          <a:xfrm>
            <a:off x="179710" y="1700808"/>
            <a:ext cx="4032250" cy="3593954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 Floor(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number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 Floor(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&amp; </a:t>
            </a: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 ~Floor();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de-DE" altLang="de-DE" sz="1200" dirty="0" smtClean="0">
                <a:solidFill>
                  <a:srgbClr val="7F0055"/>
                </a:solidFill>
                <a:latin typeface="Consolas" pitchFamily="49" charset="0"/>
              </a:rPr>
              <a:t> inline</a:t>
            </a:r>
            <a:r>
              <a:rPr lang="de-DE" altLang="de-DE" sz="120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 err="1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getNumber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    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 err="1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 }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  inline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setNumber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n)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C0"/>
                </a:solidFill>
                <a:latin typeface="Consolas" pitchFamily="49" charset="0"/>
              </a:rPr>
              <a:t>    </a:t>
            </a:r>
            <a:r>
              <a:rPr lang="de-DE" altLang="de-DE" sz="1200" b="0" dirty="0" err="1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= n;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 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 err="1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2" name="Rechteck 1"/>
          <p:cNvSpPr/>
          <p:nvPr/>
        </p:nvSpPr>
        <p:spPr bwMode="auto">
          <a:xfrm>
            <a:off x="3222279" y="1700808"/>
            <a:ext cx="986408" cy="50405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Floor.hpp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4" name="Rechteck 3"/>
          <p:cNvSpPr>
            <a:spLocks noChangeArrowheads="1"/>
          </p:cNvSpPr>
          <p:nvPr/>
        </p:nvSpPr>
        <p:spPr bwMode="auto">
          <a:xfrm>
            <a:off x="339293" y="2708920"/>
            <a:ext cx="3744416" cy="1296144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5" name="Rechteck 14"/>
          <p:cNvSpPr/>
          <p:nvPr/>
        </p:nvSpPr>
        <p:spPr>
          <a:xfrm>
            <a:off x="4875292" y="6235308"/>
            <a:ext cx="4016296" cy="435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3"/>
              </a:rPr>
              <a:t>https://</a:t>
            </a:r>
            <a:r>
              <a:rPr lang="en-US" sz="1200" smtClean="0">
                <a:hlinkClick r:id="rId3"/>
              </a:rPr>
              <a:t>en.wikipedia.org/wiki/Inline_function</a:t>
            </a:r>
            <a:r>
              <a:rPr lang="en-US" sz="1200" smtClean="0"/>
              <a:t> </a:t>
            </a:r>
            <a:endParaRPr lang="en-US" sz="1200"/>
          </a:p>
          <a:p>
            <a:pPr algn="r"/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482913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mtClean="0"/>
              <a:t> vs.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struct</a:t>
            </a:r>
            <a:r>
              <a:rPr lang="en-US"/>
              <a:t> vs.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union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5977359" cy="4968875"/>
          </a:xfrm>
        </p:spPr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mtClean="0"/>
              <a:t>In C++ gibt es (mind.) drei Wege zur Impl. </a:t>
            </a:r>
            <a:r>
              <a:rPr lang="en-US" b="1" smtClean="0"/>
              <a:t>"komplexer Datentypen"</a:t>
            </a:r>
            <a:r>
              <a:rPr lang="en-US" smtClean="0"/>
              <a:t>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b="1" smtClean="0">
                <a:latin typeface="Consolas" panose="020B0609020204030204" pitchFamily="49" charset="0"/>
                <a:cs typeface="Consolas" panose="020B0609020204030204" pitchFamily="49" charset="0"/>
              </a:rPr>
              <a:t>struct</a:t>
            </a:r>
          </a:p>
          <a:p>
            <a:pPr marL="692150" lvl="1" indent="-342900"/>
            <a:r>
              <a:rPr lang="en-US" b="1" smtClean="0"/>
              <a:t>Geerbt von C</a:t>
            </a:r>
            <a:r>
              <a:rPr lang="en-US" smtClean="0"/>
              <a:t> (</a:t>
            </a:r>
            <a:r>
              <a:rPr lang="en-US" smtClean="0">
                <a:sym typeface="Wingdings" panose="05000000000000000000" pitchFamily="2" charset="2"/>
              </a:rPr>
              <a:t> µC-Teil), u.a. für  Binärkompatibilität (z.B. &lt;ctime&gt;)</a:t>
            </a:r>
          </a:p>
          <a:p>
            <a:pPr marL="692150" lvl="1" indent="-342900"/>
            <a:r>
              <a:rPr lang="en-US" smtClean="0"/>
              <a:t>In C++: </a:t>
            </a:r>
            <a:r>
              <a:rPr lang="en-US" b="1" smtClean="0"/>
              <a:t>Konstruktor</a:t>
            </a:r>
            <a:r>
              <a:rPr lang="en-US" smtClean="0"/>
              <a:t>, </a:t>
            </a:r>
            <a:r>
              <a:rPr lang="en-US" b="1" smtClean="0"/>
              <a:t>Methoden</a:t>
            </a:r>
            <a:r>
              <a:rPr lang="en-US" smtClean="0"/>
              <a:t> und </a:t>
            </a:r>
            <a:r>
              <a:rPr lang="en-US" b="1" smtClean="0"/>
              <a:t>Vererbung </a:t>
            </a:r>
            <a:r>
              <a:rPr lang="en-US" smtClean="0"/>
              <a:t>möglich; Unterschied zu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mtClean="0"/>
              <a:t>: standardmäßig </a:t>
            </a:r>
            <a:r>
              <a:rPr lang="en-US"/>
              <a:t>sind alle Member </a:t>
            </a:r>
            <a:r>
              <a:rPr lang="en-US" b="1" smtClean="0"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b="1" smtClean="0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endParaRPr lang="en-US"/>
          </a:p>
          <a:p>
            <a:pPr marL="692150" lvl="1" indent="-342900"/>
            <a:r>
              <a:rPr lang="en-US" smtClean="0"/>
              <a:t>Standardmittel in C++</a:t>
            </a:r>
            <a:endParaRPr lang="en-US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b="1" smtClean="0">
                <a:latin typeface="Consolas" panose="020B0609020204030204" pitchFamily="49" charset="0"/>
                <a:cs typeface="Consolas" panose="020B0609020204030204" pitchFamily="49" charset="0"/>
              </a:rPr>
              <a:t>union</a:t>
            </a:r>
            <a:r>
              <a:rPr lang="en-US"/>
              <a:t> [eher exotisch]</a:t>
            </a:r>
            <a:endParaRPr lang="en-US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/>
            <a:r>
              <a:rPr lang="en-US" b="1"/>
              <a:t>Spezialdatentyp</a:t>
            </a:r>
            <a:r>
              <a:rPr lang="en-US"/>
              <a:t>, </a:t>
            </a:r>
            <a:r>
              <a:rPr lang="en-US" smtClean="0"/>
              <a:t>zur Speicherung "alternativer" Member; Belegung ist klar vom Kontext.</a:t>
            </a:r>
          </a:p>
          <a:p>
            <a:pPr marL="692150" lvl="1" indent="-342900"/>
            <a:r>
              <a:rPr lang="en-US"/>
              <a:t>Höhere </a:t>
            </a:r>
            <a:r>
              <a:rPr lang="en-US" b="1"/>
              <a:t>Effizienz</a:t>
            </a:r>
            <a:r>
              <a:rPr lang="en-US"/>
              <a:t> durch </a:t>
            </a:r>
            <a:r>
              <a:rPr lang="en-US" smtClean="0"/>
              <a:t>gemeinsame Speichernutzung</a:t>
            </a:r>
            <a:endParaRPr lang="en-US"/>
          </a:p>
          <a:p>
            <a:pPr marL="692150" lvl="1" indent="-342900"/>
            <a:endParaRPr lang="en-US"/>
          </a:p>
        </p:txBody>
      </p:sp>
      <p:sp>
        <p:nvSpPr>
          <p:cNvPr id="4" name="Rechteck 4"/>
          <p:cNvSpPr>
            <a:spLocks noChangeArrowheads="1"/>
          </p:cNvSpPr>
          <p:nvPr/>
        </p:nvSpPr>
        <p:spPr bwMode="auto">
          <a:xfrm>
            <a:off x="6228184" y="1628800"/>
            <a:ext cx="2736304" cy="1622350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struct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RawVector3D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{</a:t>
            </a:r>
            <a:endParaRPr lang="de-DE" altLang="de-DE" sz="120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  int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00C0"/>
                </a:solidFill>
                <a:latin typeface="Consolas" pitchFamily="49" charset="0"/>
              </a:rPr>
              <a:t>x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 int </a:t>
            </a:r>
            <a:r>
              <a:rPr lang="de-DE" altLang="de-DE" sz="1200" smtClean="0">
                <a:solidFill>
                  <a:srgbClr val="0000C0"/>
                </a:solidFill>
                <a:latin typeface="Consolas" pitchFamily="49" charset="0"/>
              </a:rPr>
              <a:t>y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 int </a:t>
            </a:r>
            <a:r>
              <a:rPr lang="de-DE" altLang="de-DE" sz="1200">
                <a:solidFill>
                  <a:srgbClr val="0000C0"/>
                </a:solidFill>
                <a:latin typeface="Consolas" pitchFamily="49" charset="0"/>
              </a:rPr>
              <a:t>z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20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RawVector3D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myVec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myVec.</a:t>
            </a:r>
            <a:r>
              <a:rPr lang="de-DE" altLang="de-DE" sz="1200">
                <a:solidFill>
                  <a:srgbClr val="0000C0"/>
                </a:solidFill>
                <a:latin typeface="Consolas" pitchFamily="49" charset="0"/>
              </a:rPr>
              <a:t>x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= 5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5" name="Rechteck 4"/>
          <p:cNvSpPr>
            <a:spLocks noChangeArrowheads="1"/>
          </p:cNvSpPr>
          <p:nvPr/>
        </p:nvSpPr>
        <p:spPr bwMode="auto">
          <a:xfrm>
            <a:off x="6228184" y="4293096"/>
            <a:ext cx="2736304" cy="1622350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union </a:t>
            </a:r>
            <a:r>
              <a:rPr lang="en-US" altLang="de-DE" sz="1200">
                <a:solidFill>
                  <a:srgbClr val="005032"/>
                </a:solidFill>
                <a:latin typeface="Consolas" pitchFamily="49" charset="0"/>
              </a:rPr>
              <a:t>ResultValue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int </a:t>
            </a:r>
            <a:r>
              <a:rPr lang="en-US" altLang="de-DE" sz="1200">
                <a:solidFill>
                  <a:srgbClr val="0000C0"/>
                </a:solidFill>
                <a:latin typeface="Consolas" pitchFamily="49" charset="0"/>
              </a:rPr>
              <a:t>exitCode</a:t>
            </a: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bool </a:t>
            </a:r>
            <a:r>
              <a:rPr lang="en-US" altLang="de-DE" sz="1200">
                <a:solidFill>
                  <a:srgbClr val="0000C0"/>
                </a:solidFill>
                <a:latin typeface="Consolas" pitchFamily="49" charset="0"/>
              </a:rPr>
              <a:t>flag</a:t>
            </a: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ResultValue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result1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result1.</a:t>
            </a:r>
            <a:r>
              <a:rPr lang="de-DE" altLang="de-DE" sz="1200">
                <a:solidFill>
                  <a:srgbClr val="0000C0"/>
                </a:solidFill>
                <a:latin typeface="Consolas" pitchFamily="49" charset="0"/>
              </a:rPr>
              <a:t>exitCode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= 3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result1.</a:t>
            </a:r>
            <a:r>
              <a:rPr lang="de-DE" altLang="de-DE" sz="1200">
                <a:solidFill>
                  <a:srgbClr val="0000C0"/>
                </a:solidFill>
                <a:latin typeface="Consolas" pitchFamily="49" charset="0"/>
              </a:rPr>
              <a:t>flag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= true;</a:t>
            </a:r>
            <a:endParaRPr lang="de-DE" altLang="de-DE" sz="1200" dirty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6" name="Rechteck 5"/>
          <p:cNvSpPr/>
          <p:nvPr/>
        </p:nvSpPr>
        <p:spPr>
          <a:xfrm>
            <a:off x="2411760" y="6017428"/>
            <a:ext cx="6390456" cy="435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2"/>
              </a:rPr>
              <a:t>https://blogs.mentor.com/colinwalls/blog/2014/06/02/struct-vs-class-in-c</a:t>
            </a:r>
            <a:r>
              <a:rPr lang="en-US" sz="1200" smtClean="0">
                <a:hlinkClick r:id="rId2"/>
              </a:rPr>
              <a:t>/</a:t>
            </a:r>
            <a:r>
              <a:rPr lang="en-US" sz="1200" smtClean="0"/>
              <a:t> </a:t>
            </a:r>
          </a:p>
          <a:p>
            <a:pPr algn="r"/>
            <a:r>
              <a:rPr lang="en-US" sz="1200">
                <a:hlinkClick r:id="rId3"/>
              </a:rPr>
              <a:t>http://</a:t>
            </a:r>
            <a:r>
              <a:rPr lang="en-US" sz="1200" smtClean="0">
                <a:hlinkClick r:id="rId3"/>
              </a:rPr>
              <a:t>en.cppreference.com/w/cpp/language/union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890578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Intermezzo</a:t>
            </a:r>
          </a:p>
        </p:txBody>
      </p:sp>
      <p:sp>
        <p:nvSpPr>
          <p:cNvPr id="21509" name="Textfeld 5"/>
          <p:cNvSpPr txBox="1">
            <a:spLocks noChangeArrowheads="1"/>
          </p:cNvSpPr>
          <p:nvPr/>
        </p:nvSpPr>
        <p:spPr bwMode="auto">
          <a:xfrm>
            <a:off x="251520" y="1601867"/>
            <a:ext cx="6048672" cy="4214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 smtClean="0"/>
              <a:t>Wie ist </a:t>
            </a:r>
            <a:r>
              <a:rPr lang="de-DE" altLang="de-DE" sz="1800" b="0" dirty="0"/>
              <a:t>es möglich, dass man erfolgreich </a:t>
            </a:r>
            <a:r>
              <a:rPr lang="de-DE" altLang="de-DE" sz="1800" dirty="0"/>
              <a:t>kompilieren</a:t>
            </a:r>
            <a:r>
              <a:rPr lang="de-DE" altLang="de-DE" sz="1800" b="0" dirty="0"/>
              <a:t> aber </a:t>
            </a:r>
            <a:r>
              <a:rPr lang="de-DE" altLang="de-DE" sz="1800" dirty="0"/>
              <a:t>nicht linken </a:t>
            </a:r>
            <a:r>
              <a:rPr lang="de-DE" altLang="de-DE" sz="1800" b="0" dirty="0"/>
              <a:t>kann</a:t>
            </a:r>
            <a:r>
              <a:rPr lang="de-DE" altLang="de-DE" sz="1800" b="0" dirty="0" smtClean="0"/>
              <a:t>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 smtClean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/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 dirty="0"/>
              <a:t>Wozu braucht man einen </a:t>
            </a:r>
            <a:r>
              <a:rPr lang="de-DE" altLang="de-DE" sz="1800" dirty="0"/>
              <a:t>Präprozessor</a:t>
            </a:r>
            <a:r>
              <a:rPr lang="de-DE" altLang="de-DE" sz="1800" b="0" dirty="0" smtClean="0"/>
              <a:t>?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 dirty="0"/>
              <a:t/>
            </a:r>
            <a:br>
              <a:rPr lang="de-DE" altLang="de-DE" sz="1800" b="0" dirty="0"/>
            </a:br>
            <a:r>
              <a:rPr lang="de-DE" altLang="de-DE" sz="1800" b="0" dirty="0" smtClean="0"/>
              <a:t>Gibt es bei </a:t>
            </a:r>
            <a:r>
              <a:rPr lang="de-DE" altLang="de-DE" sz="1800" dirty="0" smtClean="0"/>
              <a:t>anderen Sprachen </a:t>
            </a:r>
            <a:r>
              <a:rPr lang="de-DE" altLang="de-DE" sz="1800" b="0" dirty="0" smtClean="0"/>
              <a:t>ebenfalls einen Präprozessor?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800" b="0" dirty="0" smtClean="0"/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800" b="0" dirty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 smtClean="0"/>
              <a:t>Welche </a:t>
            </a:r>
            <a:r>
              <a:rPr lang="de-DE" altLang="de-DE" sz="1800" dirty="0" smtClean="0"/>
              <a:t>Konsequenzen zieht eine Änderung </a:t>
            </a:r>
            <a:r>
              <a:rPr lang="de-DE" altLang="de-DE" sz="1800" b="0" dirty="0" smtClean="0"/>
              <a:t>an </a:t>
            </a:r>
            <a:r>
              <a:rPr lang="de-DE" altLang="de-DE" sz="1800" b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inline</a:t>
            </a:r>
            <a:r>
              <a:rPr lang="de-DE" altLang="de-DE" sz="1800" b="0" dirty="0" smtClean="0"/>
              <a:t>-Methoden (im Header) </a:t>
            </a:r>
            <a:r>
              <a:rPr lang="de-DE" altLang="de-DE" sz="1800" dirty="0" smtClean="0"/>
              <a:t>nach sich</a:t>
            </a:r>
            <a:r>
              <a:rPr lang="de-DE" altLang="de-DE" sz="1800" b="0" dirty="0" smtClean="0"/>
              <a:t> im Vergleich zu Änderungen in </a:t>
            </a:r>
            <a:r>
              <a:rPr lang="de-DE" altLang="de-DE" sz="1800" b="0" smtClean="0"/>
              <a:t>der .cpp-Datei?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Wo sollte man eigentlich dokumentieren:</a:t>
            </a:r>
            <a:br>
              <a:rPr lang="de-DE" altLang="de-DE" sz="1800" b="0" smtClean="0"/>
            </a:br>
            <a:r>
              <a:rPr lang="de-DE" altLang="de-DE" sz="1800" b="0" smtClean="0"/>
              <a:t>Im Header oder in der Implementierungsdatei?</a:t>
            </a:r>
            <a:endParaRPr lang="de-DE" altLang="de-DE" sz="1800" b="0" dirty="0"/>
          </a:p>
        </p:txBody>
      </p:sp>
    </p:spTree>
    <p:extLst>
      <p:ext uri="{BB962C8B-B14F-4D97-AF65-F5344CB8AC3E}">
        <p14:creationId xmlns:p14="http://schemas.microsoft.com/office/powerpoint/2010/main" val="1836473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smtClean="0"/>
              <a:t>Programmstart</a:t>
            </a:r>
          </a:p>
        </p:txBody>
      </p:sp>
    </p:spTree>
    <p:extLst>
      <p:ext uri="{BB962C8B-B14F-4D97-AF65-F5344CB8AC3E}">
        <p14:creationId xmlns:p14="http://schemas.microsoft.com/office/powerpoint/2010/main" val="1498835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hteck 30"/>
          <p:cNvSpPr/>
          <p:nvPr/>
        </p:nvSpPr>
        <p:spPr bwMode="auto">
          <a:xfrm>
            <a:off x="4724736" y="2951072"/>
            <a:ext cx="2523247" cy="47647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7" name="Rechteck 26"/>
          <p:cNvSpPr/>
          <p:nvPr/>
        </p:nvSpPr>
        <p:spPr bwMode="auto">
          <a:xfrm>
            <a:off x="1766372" y="2304450"/>
            <a:ext cx="2664296" cy="47647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9" name="Pfeil nach unten 28"/>
          <p:cNvSpPr/>
          <p:nvPr/>
        </p:nvSpPr>
        <p:spPr bwMode="auto">
          <a:xfrm>
            <a:off x="7043515" y="2949416"/>
            <a:ext cx="864096" cy="3535044"/>
          </a:xfrm>
          <a:prstGeom prst="downArrow">
            <a:avLst>
              <a:gd name="adj1" fmla="val 50000"/>
              <a:gd name="adj2" fmla="val 35818"/>
            </a:avLst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8" name="Pfeil nach unten 27"/>
          <p:cNvSpPr/>
          <p:nvPr/>
        </p:nvSpPr>
        <p:spPr bwMode="auto">
          <a:xfrm>
            <a:off x="4155518" y="2304450"/>
            <a:ext cx="864096" cy="4180010"/>
          </a:xfrm>
          <a:prstGeom prst="downArrow">
            <a:avLst>
              <a:gd name="adj1" fmla="val 50000"/>
              <a:gd name="adj2" fmla="val 35818"/>
            </a:avLst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6" name="Pfeil nach unten 25"/>
          <p:cNvSpPr/>
          <p:nvPr/>
        </p:nvSpPr>
        <p:spPr bwMode="auto">
          <a:xfrm>
            <a:off x="1118831" y="1510350"/>
            <a:ext cx="864096" cy="4974110"/>
          </a:xfrm>
          <a:prstGeom prst="downArrow">
            <a:avLst>
              <a:gd name="adj1" fmla="val 50000"/>
              <a:gd name="adj2" fmla="val 35818"/>
            </a:avLst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Zusammenhang zwischen C</a:t>
            </a:r>
            <a:r>
              <a:rPr lang="en-US" dirty="0" smtClean="0"/>
              <a:t>, C++ und Java</a:t>
            </a:r>
            <a:endParaRPr lang="en-US" dirty="0"/>
          </a:p>
        </p:txBody>
      </p:sp>
      <p:sp>
        <p:nvSpPr>
          <p:cNvPr id="7" name="Textfeld 6"/>
          <p:cNvSpPr txBox="1"/>
          <p:nvPr/>
        </p:nvSpPr>
        <p:spPr>
          <a:xfrm>
            <a:off x="816397" y="1685337"/>
            <a:ext cx="1581228" cy="60760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b="1" smtClean="0"/>
              <a:t>C "1.0" </a:t>
            </a:r>
            <a:r>
              <a:rPr lang="de-DE" b="1" dirty="0" smtClean="0"/>
              <a:t>(1972)</a:t>
            </a:r>
            <a:endParaRPr lang="en-US" b="1" dirty="0"/>
          </a:p>
        </p:txBody>
      </p:sp>
      <p:sp>
        <p:nvSpPr>
          <p:cNvPr id="9" name="Textfeld 8"/>
          <p:cNvSpPr txBox="1"/>
          <p:nvPr/>
        </p:nvSpPr>
        <p:spPr>
          <a:xfrm>
            <a:off x="457536" y="2704509"/>
            <a:ext cx="2338550" cy="865237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b="1" dirty="0" smtClean="0"/>
              <a:t>ANSI C/C89 (1989)</a:t>
            </a:r>
            <a:r>
              <a:rPr lang="de-DE" b="1" smtClean="0"/>
              <a:t/>
            </a:r>
            <a:br>
              <a:rPr lang="de-DE" b="1" smtClean="0"/>
            </a:br>
            <a:r>
              <a:rPr lang="de-DE" b="1" smtClean="0"/>
              <a:t>"</a:t>
            </a:r>
            <a:r>
              <a:rPr lang="en-US" smtClean="0"/>
              <a:t>Programming </a:t>
            </a:r>
            <a:r>
              <a:rPr lang="en-US"/>
              <a:t>Language </a:t>
            </a:r>
            <a:r>
              <a:rPr lang="en-US" smtClean="0"/>
              <a:t>C"</a:t>
            </a:r>
            <a:endParaRPr lang="en-US" b="1" dirty="0"/>
          </a:p>
        </p:txBody>
      </p:sp>
      <p:sp>
        <p:nvSpPr>
          <p:cNvPr id="10" name="Textfeld 9"/>
          <p:cNvSpPr txBox="1"/>
          <p:nvPr/>
        </p:nvSpPr>
        <p:spPr>
          <a:xfrm>
            <a:off x="816397" y="4163238"/>
            <a:ext cx="1581228" cy="34996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b="1" dirty="0" smtClean="0"/>
              <a:t>C99 (1999)</a:t>
            </a:r>
            <a:endParaRPr lang="en-US" b="1" dirty="0"/>
          </a:p>
        </p:txBody>
      </p:sp>
      <p:sp>
        <p:nvSpPr>
          <p:cNvPr id="11" name="Textfeld 10"/>
          <p:cNvSpPr txBox="1"/>
          <p:nvPr/>
        </p:nvSpPr>
        <p:spPr>
          <a:xfrm>
            <a:off x="816397" y="5573922"/>
            <a:ext cx="1581228" cy="34996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b="1"/>
            </a:lvl1pPr>
          </a:lstStyle>
          <a:p>
            <a:r>
              <a:rPr lang="de-DE" dirty="0" smtClean="0"/>
              <a:t>C11 (2011)</a:t>
            </a:r>
            <a:endParaRPr lang="en-US" dirty="0"/>
          </a:p>
        </p:txBody>
      </p:sp>
      <p:sp>
        <p:nvSpPr>
          <p:cNvPr id="12" name="Textfeld 11"/>
          <p:cNvSpPr txBox="1"/>
          <p:nvPr/>
        </p:nvSpPr>
        <p:spPr>
          <a:xfrm>
            <a:off x="816397" y="3594710"/>
            <a:ext cx="1581228" cy="34996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b="1" dirty="0" smtClean="0"/>
              <a:t>C95 (1995)</a:t>
            </a:r>
            <a:endParaRPr lang="en-US" b="1" dirty="0"/>
          </a:p>
        </p:txBody>
      </p:sp>
      <p:grpSp>
        <p:nvGrpSpPr>
          <p:cNvPr id="5" name="Gruppieren 4"/>
          <p:cNvGrpSpPr/>
          <p:nvPr/>
        </p:nvGrpSpPr>
        <p:grpSpPr>
          <a:xfrm>
            <a:off x="3039337" y="2105213"/>
            <a:ext cx="2438469" cy="4244884"/>
            <a:chOff x="3039337" y="2105213"/>
            <a:chExt cx="2438469" cy="4244884"/>
          </a:xfrm>
        </p:grpSpPr>
        <p:sp>
          <p:nvSpPr>
            <p:cNvPr id="13" name="Textfeld 12"/>
            <p:cNvSpPr txBox="1"/>
            <p:nvPr/>
          </p:nvSpPr>
          <p:spPr>
            <a:xfrm>
              <a:off x="3694374" y="4040855"/>
              <a:ext cx="1782048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C</a:t>
              </a:r>
              <a:r>
                <a:rPr lang="de-DE" dirty="0" smtClean="0"/>
                <a:t>++98 (1998)</a:t>
              </a:r>
              <a:endParaRPr lang="en-US" dirty="0"/>
            </a:p>
          </p:txBody>
        </p:sp>
        <p:sp>
          <p:nvSpPr>
            <p:cNvPr id="14" name="Textfeld 13"/>
            <p:cNvSpPr txBox="1"/>
            <p:nvPr/>
          </p:nvSpPr>
          <p:spPr>
            <a:xfrm>
              <a:off x="3694374" y="4590211"/>
              <a:ext cx="1783432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C</a:t>
              </a:r>
              <a:r>
                <a:rPr lang="de-DE" dirty="0" smtClean="0"/>
                <a:t>++03 (2003)</a:t>
              </a:r>
              <a:endParaRPr lang="en-US" dirty="0"/>
            </a:p>
          </p:txBody>
        </p:sp>
        <p:sp>
          <p:nvSpPr>
            <p:cNvPr id="15" name="Textfeld 14"/>
            <p:cNvSpPr txBox="1"/>
            <p:nvPr/>
          </p:nvSpPr>
          <p:spPr>
            <a:xfrm>
              <a:off x="3694374" y="5573922"/>
              <a:ext cx="1782048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C</a:t>
              </a:r>
              <a:r>
                <a:rPr lang="de-DE" dirty="0" smtClean="0"/>
                <a:t>++11 (2011)</a:t>
              </a:r>
              <a:endParaRPr lang="en-US" dirty="0"/>
            </a:p>
          </p:txBody>
        </p:sp>
        <p:grpSp>
          <p:nvGrpSpPr>
            <p:cNvPr id="23" name="Gruppieren 22"/>
            <p:cNvGrpSpPr/>
            <p:nvPr/>
          </p:nvGrpSpPr>
          <p:grpSpPr>
            <a:xfrm>
              <a:off x="3039337" y="2105213"/>
              <a:ext cx="2437085" cy="932185"/>
              <a:chOff x="3340312" y="1911050"/>
              <a:chExt cx="2437085" cy="932185"/>
            </a:xfrm>
          </p:grpSpPr>
          <p:sp>
            <p:nvSpPr>
              <p:cNvPr id="6" name="Textfeld 5"/>
              <p:cNvSpPr txBox="1"/>
              <p:nvPr/>
            </p:nvSpPr>
            <p:spPr>
              <a:xfrm>
                <a:off x="3995349" y="2110287"/>
                <a:ext cx="1782048" cy="607602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b="1"/>
                </a:lvl1pPr>
              </a:lstStyle>
              <a:p>
                <a:r>
                  <a:rPr lang="de-DE" dirty="0"/>
                  <a:t>C</a:t>
                </a:r>
                <a:r>
                  <a:rPr lang="de-DE" smtClean="0"/>
                  <a:t>++ "1.0" </a:t>
                </a:r>
                <a:r>
                  <a:rPr lang="de-DE" dirty="0" smtClean="0"/>
                  <a:t>(1980~85)</a:t>
                </a:r>
                <a:endParaRPr lang="en-US" dirty="0"/>
              </a:p>
            </p:txBody>
          </p:sp>
          <p:pic>
            <p:nvPicPr>
              <p:cNvPr id="16" name="Picture 6" descr="http://www.cs.uah.edu/%7Ercoleman/Common/History/Images/CPPHistory07.jpg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8972"/>
              <a:stretch/>
            </p:blipFill>
            <p:spPr bwMode="auto">
              <a:xfrm>
                <a:off x="3340312" y="1911050"/>
                <a:ext cx="659373" cy="93218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7" name="Textfeld 16"/>
            <p:cNvSpPr txBox="1"/>
            <p:nvPr/>
          </p:nvSpPr>
          <p:spPr>
            <a:xfrm>
              <a:off x="3694374" y="6000129"/>
              <a:ext cx="1783432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C</a:t>
              </a:r>
              <a:r>
                <a:rPr lang="de-DE" dirty="0" smtClean="0"/>
                <a:t>++14 (2014)</a:t>
              </a:r>
              <a:endParaRPr lang="en-US" dirty="0"/>
            </a:p>
          </p:txBody>
        </p:sp>
      </p:grpSp>
      <p:grpSp>
        <p:nvGrpSpPr>
          <p:cNvPr id="18" name="Gruppieren 17"/>
          <p:cNvGrpSpPr/>
          <p:nvPr/>
        </p:nvGrpSpPr>
        <p:grpSpPr>
          <a:xfrm>
            <a:off x="6379596" y="2933288"/>
            <a:ext cx="2203743" cy="3416809"/>
            <a:chOff x="6379596" y="2933288"/>
            <a:chExt cx="2203743" cy="3416809"/>
          </a:xfrm>
        </p:grpSpPr>
        <p:sp>
          <p:nvSpPr>
            <p:cNvPr id="19" name="Textfeld 18"/>
            <p:cNvSpPr txBox="1"/>
            <p:nvPr/>
          </p:nvSpPr>
          <p:spPr>
            <a:xfrm>
              <a:off x="6379596" y="4747647"/>
              <a:ext cx="2191934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Java </a:t>
              </a:r>
              <a:r>
                <a:rPr lang="de-DE" dirty="0" smtClean="0"/>
                <a:t>1.5 (2004)</a:t>
              </a:r>
              <a:endParaRPr lang="en-US" dirty="0"/>
            </a:p>
          </p:txBody>
        </p:sp>
        <p:sp>
          <p:nvSpPr>
            <p:cNvPr id="20" name="Textfeld 19"/>
            <p:cNvSpPr txBox="1"/>
            <p:nvPr/>
          </p:nvSpPr>
          <p:spPr>
            <a:xfrm>
              <a:off x="6379596" y="5158916"/>
              <a:ext cx="2191934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Java </a:t>
              </a:r>
              <a:r>
                <a:rPr lang="de-DE" dirty="0" smtClean="0"/>
                <a:t>SE 6 (2006)</a:t>
              </a:r>
              <a:endParaRPr lang="en-US" dirty="0"/>
            </a:p>
          </p:txBody>
        </p:sp>
        <p:sp>
          <p:nvSpPr>
            <p:cNvPr id="21" name="Textfeld 20"/>
            <p:cNvSpPr txBox="1"/>
            <p:nvPr/>
          </p:nvSpPr>
          <p:spPr>
            <a:xfrm>
              <a:off x="6379596" y="5585403"/>
              <a:ext cx="2191934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Java </a:t>
              </a:r>
              <a:r>
                <a:rPr lang="de-DE" dirty="0" smtClean="0"/>
                <a:t>SE 7 (2011)</a:t>
              </a:r>
              <a:endParaRPr lang="en-US" dirty="0"/>
            </a:p>
          </p:txBody>
        </p:sp>
        <p:sp>
          <p:nvSpPr>
            <p:cNvPr id="22" name="Textfeld 21"/>
            <p:cNvSpPr txBox="1"/>
            <p:nvPr/>
          </p:nvSpPr>
          <p:spPr>
            <a:xfrm>
              <a:off x="6391405" y="6000129"/>
              <a:ext cx="2191934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Java </a:t>
              </a:r>
              <a:r>
                <a:rPr lang="de-DE" dirty="0" smtClean="0"/>
                <a:t>SE 8 (2014)</a:t>
              </a:r>
              <a:endParaRPr lang="en-US" dirty="0"/>
            </a:p>
          </p:txBody>
        </p:sp>
        <p:grpSp>
          <p:nvGrpSpPr>
            <p:cNvPr id="25" name="Gruppieren 24"/>
            <p:cNvGrpSpPr/>
            <p:nvPr/>
          </p:nvGrpSpPr>
          <p:grpSpPr>
            <a:xfrm>
              <a:off x="6388453" y="2933288"/>
              <a:ext cx="2191934" cy="1086200"/>
              <a:chOff x="6388453" y="2933288"/>
              <a:chExt cx="2191934" cy="1086200"/>
            </a:xfrm>
          </p:grpSpPr>
          <p:grpSp>
            <p:nvGrpSpPr>
              <p:cNvPr id="8" name="Gruppieren 7"/>
              <p:cNvGrpSpPr/>
              <p:nvPr/>
            </p:nvGrpSpPr>
            <p:grpSpPr>
              <a:xfrm>
                <a:off x="6388453" y="3013648"/>
                <a:ext cx="2191934" cy="1005840"/>
                <a:chOff x="620137" y="2638958"/>
                <a:chExt cx="2191934" cy="1005840"/>
              </a:xfrm>
            </p:grpSpPr>
            <p:sp>
              <p:nvSpPr>
                <p:cNvPr id="3" name="Textfeld 2"/>
                <p:cNvSpPr txBox="1"/>
                <p:nvPr/>
              </p:nvSpPr>
              <p:spPr>
                <a:xfrm>
                  <a:off x="620137" y="3294830"/>
                  <a:ext cx="2191934" cy="349968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>
                    <a:defRPr b="1"/>
                  </a:lvl1pPr>
                </a:lstStyle>
                <a:p>
                  <a:r>
                    <a:rPr lang="de-DE" dirty="0"/>
                    <a:t>Java </a:t>
                  </a:r>
                  <a:r>
                    <a:rPr lang="de-DE" dirty="0" smtClean="0"/>
                    <a:t>1.0 (1996)</a:t>
                  </a:r>
                  <a:endParaRPr lang="en-US" dirty="0"/>
                </a:p>
              </p:txBody>
            </p:sp>
            <p:pic>
              <p:nvPicPr>
                <p:cNvPr id="4" name="Picture 2" descr="http://upload.wikimedia.org/wikipedia/de/thumb/e/e1/Java-Logo.svg/100px-Java-Logo.svg.png"/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32926"/>
                <a:stretch/>
              </p:blipFill>
              <p:spPr bwMode="auto">
                <a:xfrm>
                  <a:off x="1746713" y="2638958"/>
                  <a:ext cx="439154" cy="57935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1746" name="Picture 2" descr="https://upload.wikimedia.org/wikipedia/commons/thumb/4/40/Wave.svg/170px-Wave.svg.png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948264" y="2933288"/>
                <a:ext cx="384175" cy="69151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pic>
        <p:nvPicPr>
          <p:cNvPr id="24" name="Picture 4" descr="http://upload.wikimedia.org/wikipedia/commons/thumb/9/95/The_C_Programming_Language%2C_First_Edition_Cover_%282%29.svg/546px-The_C_Programming_Language%2C_First_Edition_Cover_%282%29.svg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61" y="1514691"/>
            <a:ext cx="675483" cy="948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0516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Systemstart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1512639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en-US" dirty="0" smtClean="0">
                <a:latin typeface="+mj-lt"/>
                <a:cs typeface="Courier New" panose="02070309020205020404" pitchFamily="49" charset="0"/>
              </a:rPr>
              <a:t>-</a:t>
            </a:r>
            <a:r>
              <a:rPr lang="en-US" dirty="0" err="1" smtClean="0">
                <a:latin typeface="+mj-lt"/>
                <a:cs typeface="Courier New" panose="02070309020205020404" pitchFamily="49" charset="0"/>
              </a:rPr>
              <a:t>Funktion</a:t>
            </a:r>
            <a:r>
              <a:rPr lang="en-US" dirty="0" smtClean="0">
                <a:latin typeface="+mj-lt"/>
                <a:cs typeface="Courier New" panose="02070309020205020404" pitchFamily="49" charset="0"/>
              </a:rPr>
              <a:t> in C++</a:t>
            </a:r>
            <a:r>
              <a:rPr lang="en-US" dirty="0" smtClean="0"/>
              <a:t> </a:t>
            </a:r>
            <a:r>
              <a:rPr lang="en-US" dirty="0" err="1" smtClean="0"/>
              <a:t>entspricht</a:t>
            </a:r>
            <a:r>
              <a:rPr lang="en-US" dirty="0" smtClean="0"/>
              <a:t> 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en-US" dirty="0" smtClean="0"/>
              <a:t>-</a:t>
            </a:r>
            <a:r>
              <a:rPr lang="en-US" dirty="0" err="1" smtClean="0"/>
              <a:t>Methode</a:t>
            </a:r>
            <a:r>
              <a:rPr lang="en-US" dirty="0" smtClean="0"/>
              <a:t> in Java.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 err="1" smtClean="0"/>
              <a:t>Zwei</a:t>
            </a:r>
            <a:r>
              <a:rPr lang="en-US" dirty="0" smtClean="0"/>
              <a:t> </a:t>
            </a:r>
            <a:r>
              <a:rPr lang="en-US" dirty="0" err="1" smtClean="0"/>
              <a:t>Formen</a:t>
            </a:r>
            <a:r>
              <a:rPr lang="en-US" dirty="0" smtClean="0"/>
              <a:t>:</a:t>
            </a:r>
          </a:p>
          <a:p>
            <a:pPr marL="692150" lvl="1" indent="-342900"/>
            <a:r>
              <a:rPr lang="en-US" dirty="0" err="1" smtClean="0"/>
              <a:t>parameterlos</a:t>
            </a:r>
            <a:endParaRPr lang="en-US" dirty="0" smtClean="0"/>
          </a:p>
          <a:p>
            <a:pPr marL="692150" lvl="1" indent="-342900"/>
            <a:r>
              <a:rPr lang="en-US" dirty="0" err="1" smtClean="0"/>
              <a:t>mit</a:t>
            </a:r>
            <a:r>
              <a:rPr lang="en-US" dirty="0" smtClean="0"/>
              <a:t> </a:t>
            </a:r>
            <a:r>
              <a:rPr lang="en-US" dirty="0" err="1" smtClean="0"/>
              <a:t>Kommandozeilenparametern</a:t>
            </a:r>
            <a:r>
              <a:rPr lang="en-US" dirty="0" smtClean="0"/>
              <a:t> (</a:t>
            </a: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[0]</a:t>
            </a:r>
            <a:r>
              <a:rPr lang="en-US" dirty="0" smtClean="0"/>
              <a:t> </a:t>
            </a:r>
            <a:r>
              <a:rPr lang="en-US" dirty="0" err="1" smtClean="0"/>
              <a:t>enthält</a:t>
            </a:r>
            <a:r>
              <a:rPr lang="en-US" dirty="0" smtClean="0"/>
              <a:t> </a:t>
            </a:r>
            <a:r>
              <a:rPr lang="en-US" dirty="0" err="1" smtClean="0"/>
              <a:t>Pfad</a:t>
            </a:r>
            <a:r>
              <a:rPr lang="en-US" dirty="0" smtClean="0"/>
              <a:t> </a:t>
            </a:r>
            <a:r>
              <a:rPr lang="en-US" dirty="0" err="1" smtClean="0"/>
              <a:t>zum</a:t>
            </a:r>
            <a:r>
              <a:rPr lang="en-US" dirty="0" smtClean="0"/>
              <a:t> </a:t>
            </a:r>
            <a:r>
              <a:rPr lang="en-US" dirty="0" err="1" smtClean="0"/>
              <a:t>Programm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23555" name="Rechteck 2"/>
          <p:cNvSpPr>
            <a:spLocks noChangeArrowheads="1"/>
          </p:cNvSpPr>
          <p:nvPr/>
        </p:nvSpPr>
        <p:spPr bwMode="auto">
          <a:xfrm>
            <a:off x="354623" y="2924944"/>
            <a:ext cx="5262562" cy="1296144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 smtClean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2A00FF"/>
                </a:solidFill>
                <a:latin typeface="Consolas" pitchFamily="49" charset="0"/>
              </a:rPr>
              <a:t>"Building.hpp"</a:t>
            </a:r>
            <a:endParaRPr lang="de-DE" altLang="de-DE" sz="1400" dirty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dirty="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 err="1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 smtClean="0">
                <a:solidFill>
                  <a:srgbClr val="005032"/>
                </a:solidFill>
                <a:latin typeface="Consolas" pitchFamily="49" charset="0"/>
              </a:rPr>
              <a:t>  Building</a:t>
            </a:r>
            <a: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 err="1" smtClean="0">
                <a:solidFill>
                  <a:srgbClr val="000000"/>
                </a:solidFill>
                <a:latin typeface="Consolas" pitchFamily="49" charset="0"/>
              </a:rPr>
              <a:t>building</a:t>
            </a:r>
            <a: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(3);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building.runSimulation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26" name="Abgerundete rechteckige Legende 25"/>
          <p:cNvSpPr/>
          <p:nvPr/>
        </p:nvSpPr>
        <p:spPr>
          <a:xfrm>
            <a:off x="5796136" y="3742670"/>
            <a:ext cx="3024336" cy="747316"/>
          </a:xfrm>
          <a:prstGeom prst="wedgeRoundRectCallout">
            <a:avLst>
              <a:gd name="adj1" fmla="val -155116"/>
              <a:gd name="adj2" fmla="val -1480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>
                <a:solidFill>
                  <a:schemeClr val="bg1"/>
                </a:solidFill>
              </a:rPr>
              <a:t>Kein </a:t>
            </a:r>
            <a:r>
              <a:rPr lang="de-DE" b="1">
                <a:solidFill>
                  <a:schemeClr val="bg1"/>
                </a:solidFill>
              </a:rPr>
              <a:t>Rückgabewert </a:t>
            </a:r>
            <a:r>
              <a:rPr lang="de-DE" b="1" smtClean="0">
                <a:solidFill>
                  <a:schemeClr val="bg1"/>
                </a:solidFill>
              </a:rPr>
              <a:t/>
            </a:r>
            <a:br>
              <a:rPr lang="de-DE" b="1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</a:rPr>
              <a:t>(= </a:t>
            </a:r>
            <a:r>
              <a:rPr lang="de-DE" dirty="0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de-DE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0;</a:t>
            </a:r>
            <a:r>
              <a:rPr lang="de-DE" dirty="0" smtClean="0">
                <a:solidFill>
                  <a:schemeClr val="bg1"/>
                </a:solidFill>
              </a:rPr>
              <a:t> = alle OK)</a:t>
            </a:r>
            <a:endParaRPr lang="de-DE" i="1" dirty="0">
              <a:solidFill>
                <a:schemeClr val="bg1"/>
              </a:solidFill>
            </a:endParaRPr>
          </a:p>
        </p:txBody>
      </p:sp>
      <p:sp>
        <p:nvSpPr>
          <p:cNvPr id="15" name="Gefaltete Ecke 14"/>
          <p:cNvSpPr/>
          <p:nvPr/>
        </p:nvSpPr>
        <p:spPr>
          <a:xfrm>
            <a:off x="358775" y="4406181"/>
            <a:ext cx="5258410" cy="2047155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/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dirty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400" b="1" dirty="0" err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iostream</a:t>
            </a:r>
            <a:r>
              <a:rPr lang="en-US" sz="1400" b="1" dirty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 algn="l"/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dirty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400" b="1" dirty="0" err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cstdlib</a:t>
            </a:r>
            <a:r>
              <a:rPr lang="en-US" sz="1400" b="1" dirty="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include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"Building.h"</a:t>
            </a: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dirty="0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</a:t>
            </a:r>
            <a:r>
              <a:rPr lang="en-US" sz="1400" b="1" dirty="0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argc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**</a:t>
            </a:r>
            <a:r>
              <a:rPr lang="en-US" sz="1400" b="1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){</a:t>
            </a:r>
          </a:p>
          <a:p>
            <a:pPr algn="l"/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dirty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if</a:t>
            </a:r>
            <a:r>
              <a:rPr lang="en-US" sz="1400" b="1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b="1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argc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&gt;= 2) 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da-DK" sz="1400" b="1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a-DK" sz="1400" b="1" dirty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unsigned</a:t>
            </a:r>
            <a:r>
              <a:rPr lang="da-DK" sz="1400" b="1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a-DK" sz="1400" b="1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a-DK" sz="14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levels = std::</a:t>
            </a:r>
            <a:r>
              <a:rPr lang="da-DK" sz="1400" b="1" dirty="0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atoi</a:t>
            </a:r>
            <a:r>
              <a:rPr lang="da-DK" sz="14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(argv[1]);</a:t>
            </a:r>
          </a:p>
          <a:p>
            <a:pPr algn="l"/>
            <a:r>
              <a:rPr lang="en-US" sz="1400" dirty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Building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hbi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(levels</a:t>
            </a:r>
            <a:r>
              <a:rPr lang="en-US" sz="1400" b="1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en-US" sz="1400" b="1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building.runSimulation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}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5798016" y="4697680"/>
            <a:ext cx="3022456" cy="538024"/>
          </a:xfrm>
          <a:prstGeom prst="wedgeRoundRectCallout">
            <a:avLst>
              <a:gd name="adj1" fmla="val -124673"/>
              <a:gd name="adj2" fmla="val 4181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Arrays</a:t>
            </a:r>
            <a:endParaRPr lang="de-DE" i="1" dirty="0">
              <a:solidFill>
                <a:schemeClr val="bg1"/>
              </a:solidFill>
            </a:endParaRPr>
          </a:p>
        </p:txBody>
      </p:sp>
      <p:sp>
        <p:nvSpPr>
          <p:cNvPr id="8" name="Abgerundete rechteckige Legende 7"/>
          <p:cNvSpPr/>
          <p:nvPr/>
        </p:nvSpPr>
        <p:spPr>
          <a:xfrm>
            <a:off x="5796136" y="5589240"/>
            <a:ext cx="3024336" cy="792088"/>
          </a:xfrm>
          <a:prstGeom prst="wedgeRoundRectCallout">
            <a:avLst>
              <a:gd name="adj1" fmla="val -125439"/>
              <a:gd name="adj2" fmla="val -3394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C++-Datentypen können </a:t>
            </a:r>
            <a:r>
              <a:rPr lang="de-DE" b="1" smtClean="0">
                <a:solidFill>
                  <a:schemeClr val="bg1"/>
                </a:solidFill>
              </a:rPr>
              <a:t>vorzeichenlos (</a:t>
            </a:r>
            <a:r>
              <a:rPr lang="de-DE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</a:t>
            </a:r>
            <a:r>
              <a:rPr lang="de-DE" b="1" smtClean="0">
                <a:solidFill>
                  <a:schemeClr val="bg1"/>
                </a:solidFill>
              </a:rPr>
              <a:t>) </a:t>
            </a:r>
            <a:r>
              <a:rPr lang="de-DE" smtClean="0">
                <a:solidFill>
                  <a:schemeClr val="bg1"/>
                </a:solidFill>
              </a:rPr>
              <a:t>sein</a:t>
            </a:r>
            <a:r>
              <a:rPr lang="de-DE" b="1" smtClean="0">
                <a:solidFill>
                  <a:schemeClr val="bg1"/>
                </a:solidFill>
              </a:rPr>
              <a:t>.</a:t>
            </a:r>
            <a:endParaRPr lang="de-DE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2981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In C(++) ist die Reihenfolge wichtig!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mtClean="0"/>
              <a:t>Der C++-Compiler analysiert ganze dumm (dafür effizient) jede Datei von </a:t>
            </a:r>
            <a:r>
              <a:rPr lang="en-US" b="1" smtClean="0"/>
              <a:t>vorne nach hinten</a:t>
            </a:r>
            <a:r>
              <a:rPr lang="en-US" smtClean="0"/>
              <a:t>. (In Java: beliebige Reihenfolge)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US"/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US" smtClean="0"/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US"/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US" smtClean="0"/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b="1" smtClean="0"/>
              <a:t>Abilfe</a:t>
            </a:r>
            <a:r>
              <a:rPr lang="en-US" smtClean="0"/>
              <a:t>: Aufrufende Funktions ans Ende stellen (geht nicht immer) oder Funktion deklarieren.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US"/>
          </a:p>
        </p:txBody>
      </p:sp>
      <p:sp>
        <p:nvSpPr>
          <p:cNvPr id="4" name="Rechteck 2"/>
          <p:cNvSpPr>
            <a:spLocks noChangeArrowheads="1"/>
          </p:cNvSpPr>
          <p:nvPr/>
        </p:nvSpPr>
        <p:spPr bwMode="auto">
          <a:xfrm>
            <a:off x="755576" y="2276872"/>
            <a:ext cx="2520975" cy="1080120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 myFunction();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myFunction()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{}</a:t>
            </a:r>
            <a:endParaRPr lang="de-DE" altLang="de-DE" sz="1400" b="0" dirty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5" name="Rechteck 2"/>
          <p:cNvSpPr>
            <a:spLocks noChangeArrowheads="1"/>
          </p:cNvSpPr>
          <p:nvPr/>
        </p:nvSpPr>
        <p:spPr bwMode="auto">
          <a:xfrm>
            <a:off x="755576" y="4365029"/>
            <a:ext cx="3168352" cy="1908179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Declaration of myFunction</a:t>
            </a:r>
            <a:endParaRPr lang="de-DE" altLang="de-DE" sz="120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myFunction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()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 myFunction();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400" smtClean="0">
                <a:solidFill>
                  <a:srgbClr val="3F7F5F"/>
                </a:solidFill>
                <a:latin typeface="Consolas" pitchFamily="49" charset="0"/>
              </a:rPr>
              <a:t>Definition of 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myFunction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myFunction()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{}</a:t>
            </a:r>
            <a:endParaRPr lang="de-DE" altLang="de-DE" sz="1400" b="0" dirty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5082271" y="4945461"/>
            <a:ext cx="2514065" cy="427756"/>
          </a:xfrm>
          <a:prstGeom prst="wedgeRoundRectCallout">
            <a:avLst>
              <a:gd name="adj1" fmla="val -145404"/>
              <a:gd name="adj2" fmla="val -11243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Funktionsprototyp</a:t>
            </a:r>
            <a:endParaRPr lang="de-DE" i="1" dirty="0">
              <a:solidFill>
                <a:schemeClr val="bg1"/>
              </a:solidFill>
            </a:endParaRPr>
          </a:p>
        </p:txBody>
      </p:sp>
      <p:sp>
        <p:nvSpPr>
          <p:cNvPr id="8" name="Rechteck 7"/>
          <p:cNvSpPr/>
          <p:nvPr/>
        </p:nvSpPr>
        <p:spPr bwMode="auto">
          <a:xfrm>
            <a:off x="6837452" y="4651953"/>
            <a:ext cx="1517768" cy="322770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3419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Unterschiede zwischen Java- und C/C++-Compiler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smtClean="0"/>
              <a:t>Java</a:t>
            </a:r>
            <a:endParaRPr lang="en-US" smtClean="0"/>
          </a:p>
          <a:p>
            <a:pPr marL="342900" indent="-342900">
              <a:buFont typeface="Arial" panose="020B0604020202020204" pitchFamily="34" charset="0"/>
              <a:buChar char="─"/>
            </a:pPr>
            <a:r>
              <a:rPr lang="en-US" smtClean="0"/>
              <a:t>Java-Code </a:t>
            </a:r>
            <a:r>
              <a:rPr lang="en-US" smtClean="0">
                <a:sym typeface="Wingdings" panose="05000000000000000000" pitchFamily="2" charset="2"/>
              </a:rPr>
              <a:t> Java-Bytecode (relativ ähnliche Struktur)</a:t>
            </a:r>
          </a:p>
          <a:p>
            <a:pPr marL="514350" lvl="1" indent="-342900">
              <a:buFont typeface="Arial" panose="020B0604020202020204" pitchFamily="34" charset="0"/>
              <a:buChar char="─"/>
            </a:pPr>
            <a:r>
              <a:rPr lang="en-US" smtClean="0">
                <a:sym typeface="Wingdings" panose="05000000000000000000" pitchFamily="2" charset="2"/>
              </a:rPr>
              <a:t>1:1-Beziehung zwischen .java- und .class-Dateien  inkrementelle Compilierung</a:t>
            </a:r>
          </a:p>
          <a:p>
            <a:pPr marL="342900" indent="-342900">
              <a:buFont typeface="Arial" panose="020B0604020202020204" pitchFamily="34" charset="0"/>
              <a:buChar char="─"/>
            </a:pPr>
            <a:r>
              <a:rPr lang="en-US" smtClean="0">
                <a:sym typeface="Wingdings" panose="05000000000000000000" pitchFamily="2" charset="2"/>
              </a:rPr>
              <a:t>Sprachumfang von Java deutlich kleiner als C++</a:t>
            </a:r>
          </a:p>
          <a:p>
            <a:pPr marL="342900" indent="-342900">
              <a:buFont typeface="Arial" panose="020B0604020202020204" pitchFamily="34" charset="0"/>
              <a:buChar char="─"/>
            </a:pPr>
            <a:r>
              <a:rPr lang="en-US" smtClean="0">
                <a:sym typeface="Wingdings" panose="05000000000000000000" pitchFamily="2" charset="2"/>
              </a:rPr>
              <a:t>Keine Optimierungen – werden von der JVM zur Laufzeit durchgeführt</a:t>
            </a:r>
          </a:p>
          <a:p>
            <a:pPr marL="342900" indent="-342900">
              <a:buFont typeface="Arial" panose="020B0604020202020204" pitchFamily="34" charset="0"/>
              <a:buChar char="─"/>
            </a:pPr>
            <a:r>
              <a:rPr lang="en-US" smtClean="0">
                <a:sym typeface="Wingdings" panose="05000000000000000000" pitchFamily="2" charset="2"/>
              </a:rPr>
              <a:t>Auflösung externer Abhängigkeiten über Java Classpath ("Lookup")</a:t>
            </a:r>
            <a:endParaRPr lang="en-US" smtClean="0"/>
          </a:p>
          <a:p>
            <a:pPr marL="0" indent="0">
              <a:buNone/>
            </a:pPr>
            <a:r>
              <a:rPr lang="en-US" b="1" smtClean="0"/>
              <a:t>C/C++</a:t>
            </a:r>
            <a:endParaRPr lang="en-US" smtClean="0"/>
          </a:p>
          <a:p>
            <a:pPr marL="342900" indent="-342900">
              <a:buFont typeface="Arial" panose="020B0604020202020204" pitchFamily="34" charset="0"/>
              <a:buChar char="─"/>
            </a:pPr>
            <a:r>
              <a:rPr lang="en-US" smtClean="0"/>
              <a:t>C/C++-Code </a:t>
            </a:r>
            <a:r>
              <a:rPr lang="en-US" smtClean="0">
                <a:sym typeface="Wingdings" panose="05000000000000000000" pitchFamily="2" charset="2"/>
              </a:rPr>
              <a:t> Assembler-Code</a:t>
            </a:r>
          </a:p>
          <a:p>
            <a:pPr marL="692150" lvl="1" indent="-342900">
              <a:buFont typeface="Arial" panose="020B0604020202020204" pitchFamily="34" charset="0"/>
              <a:buChar char="─"/>
            </a:pPr>
            <a:r>
              <a:rPr lang="en-US" smtClean="0">
                <a:sym typeface="Wingdings" panose="05000000000000000000" pitchFamily="2" charset="2"/>
              </a:rPr>
              <a:t>Komplexere Transformation, (Oft) inklusive Linken</a:t>
            </a:r>
          </a:p>
          <a:p>
            <a:pPr marL="692150" lvl="1" indent="-342900">
              <a:buFont typeface="Arial" panose="020B0604020202020204" pitchFamily="34" charset="0"/>
              <a:buChar char="─"/>
            </a:pPr>
            <a:r>
              <a:rPr lang="en-US" smtClean="0">
                <a:sym typeface="Wingdings" panose="05000000000000000000" pitchFamily="2" charset="2"/>
              </a:rPr>
              <a:t>Im einfachsten Fall: eine "fette" Datei als Ergebnis  keine Inkrementalität</a:t>
            </a:r>
          </a:p>
          <a:p>
            <a:pPr marL="342900" indent="-342900">
              <a:buFont typeface="Arial" panose="020B0604020202020204" pitchFamily="34" charset="0"/>
              <a:buChar char="─"/>
            </a:pPr>
            <a:r>
              <a:rPr lang="en-US" smtClean="0"/>
              <a:t>Auflösung von externen Abhängigkeiten über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#include </a:t>
            </a:r>
            <a:r>
              <a:rPr lang="en-US" smtClean="0"/>
              <a:t>(Compile-Schritt) und statisches/dynamische Linken (Link-Schritt)</a:t>
            </a:r>
          </a:p>
          <a:p>
            <a:pPr marL="342900" indent="-342900">
              <a:buFont typeface="Arial" panose="020B0604020202020204" pitchFamily="34" charset="0"/>
              <a:buChar char="─"/>
            </a:pPr>
            <a:r>
              <a:rPr lang="en-US" smtClean="0"/>
              <a:t>Zusätzliche Optimierungen zur Compile-Zeit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143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Weitere Konzepte in C++</a:t>
            </a:r>
            <a:endParaRPr lang="en-US"/>
          </a:p>
        </p:txBody>
      </p:sp>
      <p:sp>
        <p:nvSpPr>
          <p:cNvPr id="2" name="Textplatzhalt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Eine lose Übersicht…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769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Enumerationen</a:t>
            </a:r>
            <a:endParaRPr lang="en-US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Enumerationen sind </a:t>
            </a:r>
            <a:r>
              <a:rPr lang="en-US" b="1" smtClean="0"/>
              <a:t>Typen mit einer beschränkten Anzahl von Instanzen</a:t>
            </a:r>
            <a:endParaRPr lang="en-US"/>
          </a:p>
          <a:p>
            <a:r>
              <a:rPr lang="en-US" smtClean="0"/>
              <a:t>Enum-Konstanten können </a:t>
            </a:r>
            <a:r>
              <a:rPr lang="en-US" b="1" smtClean="0"/>
              <a:t>ganzzahlige Werte zugewiesen werden </a:t>
            </a:r>
            <a:r>
              <a:rPr lang="en-US" smtClean="0"/>
              <a:t>(</a:t>
            </a:r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DOWN=-1</a:t>
            </a:r>
            <a:r>
              <a:rPr lang="en-US" smtClean="0"/>
              <a:t>)</a:t>
            </a:r>
          </a:p>
          <a:p>
            <a:r>
              <a:rPr lang="en-US" smtClean="0"/>
              <a:t>Es existieren auch </a:t>
            </a:r>
            <a:r>
              <a:rPr lang="en-US" b="1" smtClean="0"/>
              <a:t>anonyme Enumerationen</a:t>
            </a:r>
          </a:p>
          <a:p>
            <a:pPr lvl="1"/>
            <a:r>
              <a:rPr lang="en-US" smtClean="0"/>
              <a:t>z.B. </a:t>
            </a:r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enum {UP, DOWN} elevatorButton;</a:t>
            </a:r>
            <a:r>
              <a:rPr lang="en-US" smtClean="0"/>
              <a:t> (führt Variable </a:t>
            </a:r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elevatorButton</a:t>
            </a:r>
            <a:r>
              <a:rPr lang="en-US" smtClean="0"/>
              <a:t> ein)</a:t>
            </a:r>
          </a:p>
          <a:p>
            <a:r>
              <a:rPr lang="en-US" b="1" smtClean="0"/>
              <a:t>Java: </a:t>
            </a:r>
            <a:r>
              <a:rPr lang="en-US" smtClean="0"/>
              <a:t>Enumerationen können zusätzlich Konstruktoren, Methoden, Felder haben</a:t>
            </a:r>
          </a:p>
        </p:txBody>
      </p:sp>
      <p:sp>
        <p:nvSpPr>
          <p:cNvPr id="3" name="Gefaltete Ecke 2"/>
          <p:cNvSpPr/>
          <p:nvPr/>
        </p:nvSpPr>
        <p:spPr>
          <a:xfrm>
            <a:off x="358774" y="3601709"/>
            <a:ext cx="6085434" cy="2637662"/>
          </a:xfrm>
          <a:prstGeom prst="foldedCorner">
            <a:avLst>
              <a:gd name="adj" fmla="val 10052"/>
            </a:avLst>
          </a:prstGeo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#include </a:t>
            </a:r>
            <a:r>
              <a:rPr lang="en-US" sz="10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sz="1000">
                <a:solidFill>
                  <a:srgbClr val="40015A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iostream</a:t>
            </a:r>
            <a:r>
              <a:rPr lang="en-US" sz="10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enum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Button 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UP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DOWN = -1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};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>
                <a:solidFill>
                  <a:srgbClr val="4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main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Button d 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UP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0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switch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0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Traditional style, may conflict with preprocessor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0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case </a:t>
            </a:r>
            <a:r>
              <a:rPr lang="en-US" sz="1000">
                <a:solidFill>
                  <a:srgbClr val="7D004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UP</a:t>
            </a:r>
            <a:r>
              <a:rPr lang="en-US" sz="1000">
                <a:solidFill>
                  <a:srgbClr val="E34AD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sz="10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std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 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00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Up!</a:t>
            </a:r>
            <a:r>
              <a:rPr lang="en-US" sz="10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break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0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Since C++11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0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case </a:t>
            </a:r>
            <a:r>
              <a:rPr lang="en-US" sz="1000">
                <a:solidFill>
                  <a:srgbClr val="7D004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Button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000">
                <a:solidFill>
                  <a:srgbClr val="7D004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DOWN</a:t>
            </a:r>
            <a:r>
              <a:rPr lang="en-US" sz="1000">
                <a:solidFill>
                  <a:srgbClr val="E34AD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 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00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Down!</a:t>
            </a:r>
            <a:r>
              <a:rPr lang="en-US" sz="10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break</a:t>
            </a:r>
            <a:r>
              <a:rPr lang="en-US" sz="100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 b="1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default</a:t>
            </a:r>
            <a:r>
              <a:rPr lang="en-US" sz="1000">
                <a:solidFill>
                  <a:srgbClr val="E34AD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std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 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000" smtClean="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Cannot handle this!</a:t>
            </a:r>
            <a:r>
              <a:rPr lang="en-US" sz="1000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0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1000" b="1" smtClean="0">
              <a:solidFill>
                <a:srgbClr val="800000"/>
              </a:solidFill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en-US" sz="110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4040479" y="6239370"/>
            <a:ext cx="4572000" cy="249748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100">
                <a:hlinkClick r:id="rId2"/>
              </a:rPr>
              <a:t>http://</a:t>
            </a:r>
            <a:r>
              <a:rPr lang="en-US" sz="1100" smtClean="0">
                <a:hlinkClick r:id="rId2"/>
              </a:rPr>
              <a:t>en.cppreference.com/w/cpp/language/enum</a:t>
            </a:r>
            <a:r>
              <a:rPr lang="en-US" sz="110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2422729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Switch-Case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Als Bedingung von switch-case sind in C++ nur ganzzahlige Typen und Enumerationen möglich (auch Referenzen darauf).</a:t>
            </a:r>
          </a:p>
          <a:p>
            <a:r>
              <a:rPr lang="en-US" b="1" smtClean="0"/>
              <a:t>Falldefinition </a:t>
            </a:r>
            <a:r>
              <a:rPr lang="en-US" smtClean="0"/>
              <a:t>mittels 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case:</a:t>
            </a:r>
            <a:r>
              <a:rPr lang="en-US" smtClean="0"/>
              <a:t>-Label (z.B. </a:t>
            </a:r>
            <a:r>
              <a:rPr lang="en-US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case </a:t>
            </a:r>
            <a:r>
              <a:rPr lang="en-US" smtClean="0">
                <a:solidFill>
                  <a:srgbClr val="7D004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UP</a:t>
            </a:r>
            <a:r>
              <a:rPr lang="en-US" smtClean="0">
                <a:solidFill>
                  <a:srgbClr val="E34AD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/>
              <a:t>)</a:t>
            </a:r>
            <a:r>
              <a:rPr lang="en-US" smtClean="0"/>
              <a:t> </a:t>
            </a:r>
          </a:p>
          <a:p>
            <a:r>
              <a:rPr lang="en-US" smtClean="0"/>
              <a:t>Jeder </a:t>
            </a:r>
            <a:r>
              <a:rPr lang="en-US" b="1" smtClean="0"/>
              <a:t>Fall </a:t>
            </a:r>
            <a:r>
              <a:rPr lang="en-US" smtClean="0"/>
              <a:t>sollte beendet werden mittels </a:t>
            </a:r>
            <a:r>
              <a:rPr lang="en-US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break</a:t>
            </a:r>
            <a:r>
              <a:rPr lang="en-US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/>
              <a:t> (sonst </a:t>
            </a:r>
            <a:r>
              <a:rPr lang="en-US" b="1"/>
              <a:t>"fall through</a:t>
            </a:r>
            <a:r>
              <a:rPr lang="en-US" b="1" smtClean="0"/>
              <a:t>"</a:t>
            </a:r>
            <a:r>
              <a:rPr lang="en-US" smtClean="0"/>
              <a:t>)</a:t>
            </a:r>
          </a:p>
          <a:p>
            <a:r>
              <a:rPr lang="en-US" smtClean="0"/>
              <a:t>Falls kein Fall zutrifft, </a:t>
            </a:r>
            <a:r>
              <a:rPr lang="en-US" i="1" smtClean="0"/>
              <a:t>kann</a:t>
            </a:r>
            <a:r>
              <a:rPr lang="en-US" smtClean="0"/>
              <a:t> man </a:t>
            </a:r>
            <a:r>
              <a:rPr lang="en-US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default</a:t>
            </a:r>
            <a:r>
              <a:rPr lang="en-US" smtClean="0">
                <a:solidFill>
                  <a:srgbClr val="E34AD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/>
              <a:t> als Standarfall </a:t>
            </a:r>
            <a:r>
              <a:rPr lang="en-US" smtClean="0"/>
              <a:t>nutzen.</a:t>
            </a:r>
          </a:p>
          <a:p>
            <a:r>
              <a:rPr lang="en-US" b="1" smtClean="0"/>
              <a:t>In Java:</a:t>
            </a:r>
            <a:r>
              <a:rPr lang="en-US" smtClean="0"/>
              <a:t> Seit 1.7 zusätzlich auch Strings möglich.</a:t>
            </a:r>
            <a:endParaRPr lang="en-US" b="1" smtClean="0"/>
          </a:p>
          <a:p>
            <a:endParaRPr lang="en-US"/>
          </a:p>
        </p:txBody>
      </p:sp>
      <p:sp>
        <p:nvSpPr>
          <p:cNvPr id="4" name="Gefaltete Ecke 3"/>
          <p:cNvSpPr/>
          <p:nvPr/>
        </p:nvSpPr>
        <p:spPr>
          <a:xfrm>
            <a:off x="358774" y="3601708"/>
            <a:ext cx="6085434" cy="2851479"/>
          </a:xfrm>
          <a:prstGeom prst="foldedCorner">
            <a:avLst>
              <a:gd name="adj" fmla="val 10052"/>
            </a:avLst>
          </a:prstGeo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#include </a:t>
            </a:r>
            <a:r>
              <a:rPr lang="en-US" sz="10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sz="1000">
                <a:solidFill>
                  <a:srgbClr val="40015A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iostream</a:t>
            </a:r>
            <a:r>
              <a:rPr lang="en-US" sz="10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enum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Button 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UP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DOWN = -1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};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>
                <a:solidFill>
                  <a:srgbClr val="4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main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Button d 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UP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0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switch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0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Traditional style, may conflict with preprocessor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0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case </a:t>
            </a:r>
            <a:r>
              <a:rPr lang="en-US" sz="1000">
                <a:solidFill>
                  <a:srgbClr val="7D004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UP</a:t>
            </a:r>
            <a:r>
              <a:rPr lang="en-US" sz="1000">
                <a:solidFill>
                  <a:srgbClr val="E34AD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sz="10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std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 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00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Up!</a:t>
            </a:r>
            <a:r>
              <a:rPr lang="en-US" sz="10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break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0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Since C++11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0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case </a:t>
            </a:r>
            <a:r>
              <a:rPr lang="en-US" sz="1000">
                <a:solidFill>
                  <a:srgbClr val="7D004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Button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000">
                <a:solidFill>
                  <a:srgbClr val="7D004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DOWN</a:t>
            </a:r>
            <a:r>
              <a:rPr lang="en-US" sz="1000">
                <a:solidFill>
                  <a:srgbClr val="E34AD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 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00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Down!</a:t>
            </a:r>
            <a:r>
              <a:rPr lang="en-US" sz="10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break</a:t>
            </a:r>
            <a:r>
              <a:rPr lang="en-US" sz="100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 b="1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default</a:t>
            </a:r>
            <a:r>
              <a:rPr lang="en-US" sz="1000">
                <a:solidFill>
                  <a:srgbClr val="E34AD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std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 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000" smtClean="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Cannot handle this!</a:t>
            </a:r>
            <a:r>
              <a:rPr lang="en-US" sz="1000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0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1000" b="1" smtClean="0">
              <a:solidFill>
                <a:srgbClr val="800000"/>
              </a:solidFill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en-US" sz="110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381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Namenskonflikte vermeiden mit Namespaces</a:t>
            </a:r>
            <a:endParaRPr lang="en-US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smtClean="0"/>
              <a:t>Java</a:t>
            </a:r>
            <a:r>
              <a:rPr lang="en-US" smtClean="0"/>
              <a:t>: package x.y.z; class X; </a:t>
            </a:r>
          </a:p>
          <a:p>
            <a:pPr lvl="1"/>
            <a:r>
              <a:rPr lang="en-US" b="1" smtClean="0"/>
              <a:t>Zugriff</a:t>
            </a:r>
            <a:r>
              <a:rPr lang="en-US" smtClean="0"/>
              <a:t>: import und import static in Java</a:t>
            </a:r>
          </a:p>
          <a:p>
            <a:pPr lvl="1"/>
            <a:r>
              <a:rPr lang="en-US" b="1" smtClean="0"/>
              <a:t>Standardnamensraum</a:t>
            </a:r>
            <a:r>
              <a:rPr lang="en-US" smtClean="0"/>
              <a:t>: [leer]</a:t>
            </a:r>
          </a:p>
          <a:p>
            <a:r>
              <a:rPr lang="en-US" b="1" smtClean="0"/>
              <a:t>C++</a:t>
            </a:r>
            <a:r>
              <a:rPr lang="en-US" smtClean="0"/>
              <a:t>: namespace x{};, class X{};, struct X{};</a:t>
            </a:r>
          </a:p>
          <a:p>
            <a:pPr lvl="1"/>
            <a:r>
              <a:rPr lang="en-US" b="1" smtClean="0"/>
              <a:t>Zugriff</a:t>
            </a:r>
            <a:r>
              <a:rPr lang="en-US" smtClean="0"/>
              <a:t>: using-Direktive zum Importieren</a:t>
            </a:r>
          </a:p>
          <a:p>
            <a:pPr lvl="1"/>
            <a:r>
              <a:rPr lang="en-US" b="1" smtClean="0"/>
              <a:t>Standardnamensraum</a:t>
            </a:r>
            <a:r>
              <a:rPr lang="en-US" smtClean="0"/>
              <a:t>: namespace{} </a:t>
            </a:r>
            <a:r>
              <a:rPr lang="en-US" smtClean="0">
                <a:sym typeface="Wingdings" panose="05000000000000000000" pitchFamily="2" charset="2"/>
              </a:rPr>
              <a:t> </a:t>
            </a:r>
            <a:r>
              <a:rPr lang="en-US" smtClean="0"/>
              <a:t>::sum(1,2);</a:t>
            </a:r>
          </a:p>
          <a:p>
            <a:endParaRPr lang="en-US"/>
          </a:p>
        </p:txBody>
      </p:sp>
      <p:sp>
        <p:nvSpPr>
          <p:cNvPr id="8" name="Rechteck 7"/>
          <p:cNvSpPr/>
          <p:nvPr/>
        </p:nvSpPr>
        <p:spPr>
          <a:xfrm>
            <a:off x="4860032" y="6165304"/>
            <a:ext cx="4016296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solidFill>
                  <a:schemeClr val="bg1"/>
                </a:solidFill>
                <a:hlinkClick r:id="rId3"/>
              </a:rPr>
              <a:t>http://en.cppreference.com/w/cpp/language/namespace</a:t>
            </a:r>
            <a:r>
              <a:rPr lang="en-US" sz="120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50658" y="3379221"/>
            <a:ext cx="4033143" cy="3075852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sum(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a,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b)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{ return a+b; }</a:t>
            </a: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namespace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my_utils {</a:t>
            </a:r>
          </a:p>
          <a:p>
            <a:pPr algn="l"/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sum(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a,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b)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  { return a+b; }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MyUtils {</a:t>
            </a: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sum(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a,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b);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MyUtils::sum(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a,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b)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{ return a+b; }</a:t>
            </a:r>
          </a:p>
        </p:txBody>
      </p:sp>
      <p:sp>
        <p:nvSpPr>
          <p:cNvPr id="10" name="Textfeld 9"/>
          <p:cNvSpPr txBox="1"/>
          <p:nvPr/>
        </p:nvSpPr>
        <p:spPr>
          <a:xfrm>
            <a:off x="4571123" y="3379221"/>
            <a:ext cx="4393365" cy="2304256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main1() {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 sum(1,2);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 my_utils::sum(1,2);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using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my_utils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::sum; //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ERROR&lt;-conflict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main2() {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using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my_utils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::sum;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 sum(1,2);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1127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Sichtbarkeitsmodifikatoren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tabLst>
                <a:tab pos="2065338" algn="l"/>
              </a:tabLst>
            </a:pPr>
            <a:r>
              <a:rPr lang="en-US" b="1" smtClean="0"/>
              <a:t>Bereichsweise</a:t>
            </a:r>
            <a:r>
              <a:rPr lang="en-US" b="1"/>
              <a:t>, nicht attribute-/</a:t>
            </a:r>
            <a:r>
              <a:rPr lang="en-US" b="1" smtClean="0"/>
              <a:t>methodenweise, Nur </a:t>
            </a:r>
            <a:r>
              <a:rPr lang="en-US" b="1"/>
              <a:t>innerhalb einer </a:t>
            </a:r>
            <a:r>
              <a:rPr lang="en-US" b="1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b="1"/>
              <a:t>-Definition, für Attribute und </a:t>
            </a:r>
            <a:r>
              <a:rPr lang="en-US" b="1" smtClean="0"/>
              <a:t>Methoden (A+M)</a:t>
            </a:r>
            <a:endParaRPr lang="en-US" b="1"/>
          </a:p>
          <a:p>
            <a:pPr marL="463550" indent="-285750">
              <a:tabLst>
                <a:tab pos="2065338" algn="l"/>
              </a:tabLst>
            </a:pPr>
            <a:r>
              <a:rPr lang="en-US" b="1" smtClean="0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lang="en-US" smtClean="0"/>
              <a:t> 	alle folgenden A+M sind unbegrenzt nutzbar</a:t>
            </a:r>
          </a:p>
          <a:p>
            <a:pPr marL="463550" indent="-285750">
              <a:tabLst>
                <a:tab pos="2065338" algn="l"/>
              </a:tabLst>
            </a:pPr>
            <a:r>
              <a:rPr lang="en-US" b="1" smtClean="0">
                <a:solidFill>
                  <a:srgbClr val="7F0055"/>
                </a:solidFill>
                <a:latin typeface="Courier New" panose="02070309020205020404" pitchFamily="49" charset="0"/>
              </a:rPr>
              <a:t>protected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:	</a:t>
            </a:r>
            <a:r>
              <a:rPr lang="en-US" smtClean="0"/>
              <a:t>alle folgende A+M sind nur in dieser und Unterklassen nutzbar</a:t>
            </a:r>
          </a:p>
          <a:p>
            <a:pPr marL="463550" indent="-285750">
              <a:tabLst>
                <a:tab pos="2065338" algn="l"/>
              </a:tabLst>
            </a:pPr>
            <a:r>
              <a:rPr lang="en-US" b="1" smtClean="0">
                <a:solidFill>
                  <a:srgbClr val="7F0055"/>
                </a:solidFill>
                <a:latin typeface="Courier New" panose="02070309020205020404" pitchFamily="49" charset="0"/>
              </a:rPr>
              <a:t>private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lang="en-US" smtClean="0"/>
              <a:t> 	alle folgenden A+M sind nur in dieser Klasse nutzbar</a:t>
            </a:r>
          </a:p>
          <a:p>
            <a:pPr marL="463550" indent="-285750">
              <a:tabLst>
                <a:tab pos="2065338" algn="l"/>
              </a:tabLst>
            </a:pPr>
            <a:r>
              <a:rPr lang="en-US" b="1" smtClean="0">
                <a:solidFill>
                  <a:srgbClr val="7F0055"/>
                </a:solidFill>
                <a:latin typeface="Courier New" panose="02070309020205020404" pitchFamily="49" charset="0"/>
              </a:rPr>
              <a:t>friend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f()</a:t>
            </a:r>
            <a:r>
              <a:rPr lang="en-US" smtClean="0"/>
              <a:t> erlaubt Funktion/Methode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f() </a:t>
            </a:r>
            <a:r>
              <a:rPr lang="en-US" smtClean="0"/>
              <a:t>auf private A+M dieser Klasse</a:t>
            </a:r>
          </a:p>
          <a:p>
            <a:pPr marL="635000" lvl="1" indent="-285750">
              <a:tabLst>
                <a:tab pos="2065338" algn="l"/>
              </a:tabLst>
            </a:pPr>
            <a:endParaRPr lang="en-US" smtClean="0"/>
          </a:p>
          <a:p>
            <a:pPr>
              <a:tabLst>
                <a:tab pos="2065338" algn="l"/>
              </a:tabLst>
            </a:pPr>
            <a:r>
              <a:rPr lang="en-US" b="1"/>
              <a:t>A</a:t>
            </a:r>
            <a:r>
              <a:rPr lang="en-US" b="1" smtClean="0"/>
              <a:t>nders als in Java</a:t>
            </a:r>
            <a:r>
              <a:rPr lang="en-US" smtClean="0"/>
              <a:t>: keine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package-</a:t>
            </a:r>
            <a:r>
              <a:rPr lang="en-US" smtClean="0"/>
              <a:t>/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default</a:t>
            </a:r>
            <a:r>
              <a:rPr lang="en-US" smtClean="0"/>
              <a:t>-Sichtbarkeit</a:t>
            </a:r>
          </a:p>
          <a:p>
            <a:pPr marL="463550" indent="-285750">
              <a:tabLst>
                <a:tab pos="2065338" algn="l"/>
              </a:tabLst>
            </a:pPr>
            <a:r>
              <a:rPr lang="en-US" smtClean="0"/>
              <a:t>via </a:t>
            </a:r>
            <a:r>
              <a:rPr lang="en-US" b="1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mtClean="0"/>
              <a:t>-Operator oder </a:t>
            </a:r>
            <a:r>
              <a:rPr lang="de-DE" altLang="de-DE">
                <a:solidFill>
                  <a:srgbClr val="7F0055"/>
                </a:solidFill>
                <a:latin typeface="Consolas" pitchFamily="49" charset="0"/>
              </a:rPr>
              <a:t>using </a:t>
            </a:r>
            <a:r>
              <a:rPr lang="en-US" smtClean="0"/>
              <a:t>können alle Funktionen und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mtClean="0"/>
              <a:t>-Methoden genutzt werden</a:t>
            </a:r>
          </a:p>
        </p:txBody>
      </p:sp>
    </p:spTree>
    <p:extLst>
      <p:ext uri="{BB962C8B-B14F-4D97-AF65-F5344CB8AC3E}">
        <p14:creationId xmlns:p14="http://schemas.microsoft.com/office/powerpoint/2010/main" val="28692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Strings in C++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smtClean="0"/>
              <a:t>Java </a:t>
            </a:r>
          </a:p>
          <a:p>
            <a:pPr marL="463550" indent="-285750"/>
            <a:r>
              <a:rPr lang="en-US" smtClean="0"/>
              <a:t>Quote-Literale werden zu </a:t>
            </a:r>
            <a:r>
              <a:rPr lang="en-US" b="1" smtClean="0"/>
              <a:t>java.lang.String</a:t>
            </a:r>
            <a:r>
              <a:rPr lang="en-US" smtClean="0"/>
              <a:t>s </a:t>
            </a:r>
          </a:p>
          <a:p>
            <a:pPr marL="463550" indent="-285750"/>
            <a:r>
              <a:rPr lang="en-US"/>
              <a:t>Beispiel: </a:t>
            </a:r>
            <a:endParaRPr lang="en-US" smtClean="0"/>
          </a:p>
          <a:p>
            <a:pPr marL="635000" lvl="1" indent="-285750"/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System.out.println("Hello World".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getClass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()); // java.lang.String</a:t>
            </a:r>
          </a:p>
          <a:p>
            <a:pPr marL="635000" lvl="1" indent="-285750"/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b="1" smtClean="0"/>
              <a:t>C++</a:t>
            </a:r>
          </a:p>
          <a:p>
            <a:pPr marL="463550" indent="-285750"/>
            <a:r>
              <a:rPr lang="en-US" smtClean="0"/>
              <a:t>Quote-Literale werden zu </a:t>
            </a:r>
            <a:r>
              <a:rPr lang="en-US" b="1" smtClean="0"/>
              <a:t>C-Strings = </a:t>
            </a:r>
            <a:r>
              <a:rPr lang="en-US" b="1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en-US" b="1" smtClean="0"/>
              <a:t>-Arrays </a:t>
            </a:r>
          </a:p>
          <a:p>
            <a:pPr marL="463550" indent="-285750"/>
            <a:r>
              <a:rPr lang="en-US" smtClean="0"/>
              <a:t>Beispiele:</a:t>
            </a:r>
          </a:p>
          <a:p>
            <a:pPr marL="635000" lvl="1" indent="-2857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const char *myString =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"Hello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World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.";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35000" lvl="1" indent="-2857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std::string myString2 = std::string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("Hello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World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.");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35000" lvl="1" indent="-2857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std::string myString3 =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"Hello World";</a:t>
            </a:r>
            <a:b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  //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implicit constructor invocation</a:t>
            </a:r>
          </a:p>
        </p:txBody>
      </p:sp>
    </p:spTree>
    <p:extLst>
      <p:ext uri="{BB962C8B-B14F-4D97-AF65-F5344CB8AC3E}">
        <p14:creationId xmlns:p14="http://schemas.microsoft.com/office/powerpoint/2010/main" val="2277963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Standard-Bibliotheken in C++</a:t>
            </a:r>
            <a:endParaRPr lang="de-DE" altLang="de-DE" dirty="0" smtClean="0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smtClean="0"/>
              <a:t>ISO-genormte</a:t>
            </a:r>
            <a:r>
              <a:rPr lang="en-US" smtClean="0"/>
              <a:t>, stetig wachsende Standardbibliothek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r>
              <a:rPr lang="en-US" dirty="0" err="1" smtClean="0"/>
              <a:t>Alle</a:t>
            </a:r>
            <a:r>
              <a:rPr lang="en-US" dirty="0" smtClean="0"/>
              <a:t> </a:t>
            </a:r>
            <a:r>
              <a:rPr lang="en-US" err="1" smtClean="0"/>
              <a:t>Komponenten</a:t>
            </a:r>
            <a:r>
              <a:rPr lang="en-US" smtClean="0"/>
              <a:t> im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namespace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 smtClean="0"/>
              <a:t>Komponenten</a:t>
            </a:r>
            <a:r>
              <a:rPr lang="en-US" dirty="0" smtClean="0"/>
              <a:t>:</a:t>
            </a:r>
          </a:p>
          <a:p>
            <a:pPr marL="520700" indent="-342900"/>
            <a:r>
              <a:rPr lang="en-US" dirty="0" smtClean="0"/>
              <a:t>I/O (</a:t>
            </a:r>
            <a:r>
              <a:rPr lang="en-US" dirty="0" err="1" smtClean="0"/>
              <a:t>z.B</a:t>
            </a:r>
            <a:r>
              <a:rPr lang="en-US" dirty="0" smtClean="0"/>
              <a:t>. </a:t>
            </a:r>
            <a:r>
              <a:rPr lang="de-DE" alt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de-DE" altLang="de-DE" err="1">
                <a:latin typeface="Courier New" panose="02070309020205020404" pitchFamily="49" charset="0"/>
                <a:cs typeface="Courier New" panose="02070309020205020404" pitchFamily="49" charset="0"/>
              </a:rPr>
              <a:t>iostream</a:t>
            </a:r>
            <a:r>
              <a:rPr lang="de-DE" altLang="de-DE" smtClean="0">
                <a:latin typeface="Courier New" panose="02070309020205020404" pitchFamily="49" charset="0"/>
                <a:cs typeface="Courier New" panose="02070309020205020404" pitchFamily="49" charset="0"/>
              </a:rPr>
              <a:t>&gt;, &lt;sstream&gt;)</a:t>
            </a:r>
            <a:endParaRPr lang="de-DE" altLang="de-D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520700" indent="-342900"/>
            <a:r>
              <a:rPr lang="de-DE" altLang="de-DE" dirty="0" smtClean="0">
                <a:latin typeface="+mj-lt"/>
                <a:cs typeface="Consolas" pitchFamily="49" charset="0"/>
              </a:rPr>
              <a:t>Strings (z.B. </a:t>
            </a:r>
            <a:r>
              <a:rPr lang="de-DE" altLang="de-DE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de-DE" altLang="de-DE" smtClean="0">
                <a:latin typeface="Courier New" panose="02070309020205020404" pitchFamily="49" charset="0"/>
                <a:cs typeface="Courier New" panose="02070309020205020404" pitchFamily="49" charset="0"/>
              </a:rPr>
              <a:t>string&gt;, &lt;regex&gt;</a:t>
            </a:r>
            <a:r>
              <a:rPr lang="de-DE" altLang="de-DE" smtClean="0"/>
              <a:t>)</a:t>
            </a:r>
            <a:endParaRPr lang="de-DE" altLang="de-DE" dirty="0" smtClean="0"/>
          </a:p>
          <a:p>
            <a:pPr marL="520700" indent="-342900"/>
            <a:r>
              <a:rPr lang="de-DE" altLang="de-DE" dirty="0"/>
              <a:t>Standard Template Library (STL</a:t>
            </a:r>
            <a:r>
              <a:rPr lang="de-DE" altLang="de-DE" dirty="0" smtClean="0"/>
              <a:t>)</a:t>
            </a:r>
          </a:p>
          <a:p>
            <a:pPr marL="692150" lvl="1" indent="-342900"/>
            <a:r>
              <a:rPr lang="de-DE" altLang="de-DE" dirty="0" smtClean="0"/>
              <a:t>Generische Datenstrukturen </a:t>
            </a:r>
            <a:r>
              <a:rPr lang="de-DE" altLang="de-DE" smtClean="0"/>
              <a:t/>
            </a:r>
            <a:br>
              <a:rPr lang="de-DE" altLang="de-DE" smtClean="0"/>
            </a:br>
            <a:r>
              <a:rPr lang="de-DE" altLang="de-DE" smtClean="0"/>
              <a:t>(</a:t>
            </a:r>
            <a:r>
              <a:rPr lang="de-DE" altLang="de-DE" dirty="0" smtClean="0"/>
              <a:t>z.B. </a:t>
            </a:r>
            <a:r>
              <a:rPr lang="de-DE" altLang="de-D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de-DE" altLang="de-D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vector</a:t>
            </a:r>
            <a:r>
              <a:rPr lang="de-DE" altLang="de-D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&gt;,</a:t>
            </a:r>
            <a:r>
              <a:rPr lang="de-DE" alt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altLang="de-D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de-DE" altLang="de-D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array</a:t>
            </a:r>
            <a:r>
              <a:rPr lang="de-DE" altLang="de-D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&gt;, &lt;</a:t>
            </a:r>
            <a:r>
              <a:rPr lang="de-DE" altLang="de-D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de-DE" altLang="de-D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&gt;, &lt;</a:t>
            </a:r>
            <a:r>
              <a:rPr lang="de-DE" altLang="de-D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priority_queue</a:t>
            </a:r>
            <a:r>
              <a:rPr lang="de-DE" altLang="de-DE" smtClean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de-DE" altLang="de-DE" smtClean="0"/>
              <a:t> )</a:t>
            </a:r>
            <a:endParaRPr lang="de-DE" altLang="de-DE" dirty="0" smtClean="0"/>
          </a:p>
          <a:p>
            <a:pPr marL="692150" lvl="1" indent="-342900"/>
            <a:r>
              <a:rPr lang="de-DE" altLang="de-DE" smtClean="0"/>
              <a:t>Generische Algorithmen</a:t>
            </a:r>
            <a:br>
              <a:rPr lang="de-DE" altLang="de-DE" smtClean="0"/>
            </a:br>
            <a:r>
              <a:rPr lang="de-DE" altLang="de-DE" smtClean="0"/>
              <a:t>(</a:t>
            </a:r>
            <a:r>
              <a:rPr lang="de-DE" altLang="de-DE" dirty="0" smtClean="0"/>
              <a:t>z.B. </a:t>
            </a:r>
            <a:r>
              <a:rPr lang="de-DE" altLang="de-D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de-DE" altLang="de-D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algorithm</a:t>
            </a:r>
            <a:r>
              <a:rPr lang="de-DE" altLang="de-D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&gt;, &lt;</a:t>
            </a:r>
            <a:r>
              <a:rPr lang="de-DE" altLang="de-D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iterator</a:t>
            </a:r>
            <a:r>
              <a:rPr lang="de-DE" altLang="de-D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&gt;, &lt;</a:t>
            </a:r>
            <a:r>
              <a:rPr lang="de-DE" altLang="de-D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functional</a:t>
            </a:r>
            <a:r>
              <a:rPr lang="de-DE" altLang="de-D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de-DE" altLang="de-DE" dirty="0"/>
              <a:t> )</a:t>
            </a:r>
            <a:endParaRPr lang="de-DE" altLang="de-DE" dirty="0" smtClean="0"/>
          </a:p>
          <a:p>
            <a:pPr marL="881063" lvl="2" indent="-342900"/>
            <a:endParaRPr lang="de-DE" altLang="de-DE" dirty="0"/>
          </a:p>
          <a:p>
            <a:pPr marL="692150" lvl="1" indent="-342900"/>
            <a:endParaRPr lang="de-DE" altLang="de-DE" dirty="0">
              <a:latin typeface="+mj-lt"/>
              <a:cs typeface="Consolas" pitchFamily="49" charset="0"/>
            </a:endParaRPr>
          </a:p>
          <a:p>
            <a:pPr marL="692150" lvl="1" indent="-34290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9756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79" y="1511300"/>
            <a:ext cx="9683618" cy="3885172"/>
          </a:xfrm>
          <a:prstGeom prst="rect">
            <a:avLst/>
          </a:prstGeom>
        </p:spPr>
      </p:pic>
      <p:sp>
        <p:nvSpPr>
          <p:cNvPr id="14339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smtClean="0">
                <a:ea typeface="ＭＳ Ｐゴシック" pitchFamily="34" charset="-128"/>
              </a:rPr>
              <a:t>Wie wichtig sind C und </a:t>
            </a:r>
            <a:r>
              <a:rPr lang="de-DE" altLang="de-DE" smtClean="0">
                <a:ea typeface="ＭＳ Ｐゴシック" pitchFamily="34" charset="-128"/>
              </a:rPr>
              <a:t>C++? Der TIOBE-Index.</a:t>
            </a:r>
            <a:endParaRPr lang="de-DE" altLang="de-DE" dirty="0" smtClean="0">
              <a:ea typeface="ＭＳ Ｐゴシック" pitchFamily="34" charset="-128"/>
            </a:endParaRPr>
          </a:p>
        </p:txBody>
      </p:sp>
      <p:sp>
        <p:nvSpPr>
          <p:cNvPr id="14340" name="Rectangle 45"/>
          <p:cNvSpPr>
            <a:spLocks noChangeArrowheads="1"/>
          </p:cNvSpPr>
          <p:nvPr/>
        </p:nvSpPr>
        <p:spPr bwMode="auto">
          <a:xfrm>
            <a:off x="2001838" y="14192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800"/>
              <a:t/>
            </a:r>
            <a:br>
              <a:rPr lang="en-US" altLang="de-DE" sz="1800"/>
            </a:br>
            <a:endParaRPr lang="en-US" altLang="de-DE" sz="1800"/>
          </a:p>
        </p:txBody>
      </p:sp>
      <p:sp>
        <p:nvSpPr>
          <p:cNvPr id="50" name="Abgerundete rechteckige Legende 49"/>
          <p:cNvSpPr/>
          <p:nvPr/>
        </p:nvSpPr>
        <p:spPr>
          <a:xfrm>
            <a:off x="7135375" y="1499121"/>
            <a:ext cx="791815" cy="720725"/>
          </a:xfrm>
          <a:prstGeom prst="wedgeRoundRectCallout">
            <a:avLst>
              <a:gd name="adj1" fmla="val 59307"/>
              <a:gd name="adj2" fmla="val 79565"/>
              <a:gd name="adj3" fmla="val 16667"/>
            </a:avLst>
          </a:prstGeom>
          <a:solidFill>
            <a:srgbClr val="7BB5EC"/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 smtClean="0">
                <a:solidFill>
                  <a:schemeClr val="bg1"/>
                </a:solidFill>
              </a:rPr>
              <a:t>C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4342" name="Rechteck 4"/>
          <p:cNvSpPr>
            <a:spLocks noChangeArrowheads="1"/>
          </p:cNvSpPr>
          <p:nvPr/>
        </p:nvSpPr>
        <p:spPr bwMode="auto">
          <a:xfrm>
            <a:off x="5076056" y="6237312"/>
            <a:ext cx="4572000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>
                <a:hlinkClick r:id="rId3"/>
              </a:rPr>
              <a:t>http://</a:t>
            </a:r>
            <a:r>
              <a:rPr lang="de-DE" altLang="de-DE" sz="1000" smtClean="0">
                <a:hlinkClick r:id="rId3"/>
              </a:rPr>
              <a:t>www.tiobe.com/tiobe_index?page=index</a:t>
            </a:r>
            <a:r>
              <a:rPr lang="de-DE" altLang="de-DE" sz="1000" smtClean="0"/>
              <a:t> </a:t>
            </a:r>
            <a:endParaRPr lang="de-DE" altLang="de-DE" sz="1000" dirty="0"/>
          </a:p>
        </p:txBody>
      </p:sp>
      <p:sp>
        <p:nvSpPr>
          <p:cNvPr id="52" name="Abgerundete rechteckige Legende 51"/>
          <p:cNvSpPr/>
          <p:nvPr/>
        </p:nvSpPr>
        <p:spPr>
          <a:xfrm>
            <a:off x="5436095" y="1491222"/>
            <a:ext cx="798917" cy="720725"/>
          </a:xfrm>
          <a:prstGeom prst="wedgeRoundRectCallout">
            <a:avLst>
              <a:gd name="adj1" fmla="val -47588"/>
              <a:gd name="adj2" fmla="val 273046"/>
              <a:gd name="adj3" fmla="val 16667"/>
            </a:avLst>
          </a:prstGeom>
          <a:solidFill>
            <a:srgbClr val="8CED79"/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C</a:t>
            </a:r>
            <a:r>
              <a:rPr lang="de-DE" dirty="0" smtClean="0">
                <a:solidFill>
                  <a:schemeClr val="bg1"/>
                </a:solidFill>
              </a:rPr>
              <a:t>++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8" name="Abgerundete rechteckige Legende 7"/>
          <p:cNvSpPr/>
          <p:nvPr/>
        </p:nvSpPr>
        <p:spPr>
          <a:xfrm>
            <a:off x="6291396" y="1499121"/>
            <a:ext cx="791815" cy="720725"/>
          </a:xfrm>
          <a:prstGeom prst="wedgeRoundRectCallout">
            <a:avLst>
              <a:gd name="adj1" fmla="val -728"/>
              <a:gd name="adj2" fmla="val 116600"/>
              <a:gd name="adj3" fmla="val 16667"/>
            </a:avLst>
          </a:prstGeom>
          <a:solidFill>
            <a:srgbClr val="414146"/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 smtClean="0">
                <a:solidFill>
                  <a:schemeClr val="bg1"/>
                </a:solidFill>
              </a:rPr>
              <a:t>Java</a:t>
            </a:r>
            <a:endParaRPr lang="de-DE" dirty="0">
              <a:solidFill>
                <a:schemeClr val="bg1"/>
              </a:solidFill>
            </a:endParaRPr>
          </a:p>
        </p:txBody>
      </p:sp>
      <p:graphicFrame>
        <p:nvGraphicFramePr>
          <p:cNvPr id="4" name="Tabel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9450058"/>
              </p:ext>
            </p:extLst>
          </p:nvPr>
        </p:nvGraphicFramePr>
        <p:xfrm>
          <a:off x="100781" y="5324450"/>
          <a:ext cx="4968552" cy="1524000"/>
        </p:xfrm>
        <a:graphic>
          <a:graphicData uri="http://schemas.openxmlformats.org/drawingml/2006/table">
            <a:tbl>
              <a:tblPr firstRow="1">
                <a:tableStyleId>{793D81CF-94F2-401A-BA57-92F5A7B2D0C5}</a:tableStyleId>
              </a:tblPr>
              <a:tblGrid>
                <a:gridCol w="956494"/>
                <a:gridCol w="1131738"/>
                <a:gridCol w="1080120"/>
                <a:gridCol w="936104"/>
                <a:gridCol w="864096"/>
              </a:tblGrid>
              <a:tr h="0">
                <a:tc>
                  <a:txBody>
                    <a:bodyPr/>
                    <a:lstStyle/>
                    <a:p>
                      <a:r>
                        <a:rPr lang="en-US" sz="1400"/>
                        <a:t>Mar 2016</a:t>
                      </a:r>
                      <a:endParaRPr lang="en-US" sz="14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Mar 2015</a:t>
                      </a:r>
                      <a:endParaRPr lang="en-US" sz="14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Language</a:t>
                      </a:r>
                      <a:endParaRPr lang="en-US" sz="14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Ratings</a:t>
                      </a:r>
                      <a:endParaRPr lang="en-US" sz="14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Change</a:t>
                      </a:r>
                      <a:endParaRPr lang="en-US" sz="1400" b="1"/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4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Java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20.528%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+4.95%</a:t>
                      </a: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40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14.600%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-2.04%</a:t>
                      </a: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40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C++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6.721%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+0.09%</a:t>
                      </a: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40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C#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4.271%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-0.65%</a:t>
                      </a: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3858318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err="1" smtClean="0"/>
              <a:t>Boost</a:t>
            </a:r>
            <a:r>
              <a:rPr lang="de-DE" altLang="de-DE" dirty="0" smtClean="0"/>
              <a:t>: </a:t>
            </a:r>
            <a:r>
              <a:rPr lang="de-DE" altLang="de-DE" smtClean="0"/>
              <a:t/>
            </a:r>
            <a:br>
              <a:rPr lang="de-DE" altLang="de-DE" smtClean="0"/>
            </a:br>
            <a:r>
              <a:rPr lang="de-DE" altLang="de-DE" smtClean="0"/>
              <a:t>"Brutschrank" </a:t>
            </a:r>
            <a:r>
              <a:rPr lang="de-DE" altLang="de-DE" dirty="0" smtClean="0"/>
              <a:t>für C++-Standardkomponenten</a:t>
            </a:r>
          </a:p>
        </p:txBody>
      </p:sp>
      <p:pic>
        <p:nvPicPr>
          <p:cNvPr id="34819" name="Picture 5" descr="Boost C++ Librari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0413" y="-127000"/>
            <a:ext cx="19050" cy="1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0" name="Picture 7" descr="Boost C++ Librari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813" y="25400"/>
            <a:ext cx="19050" cy="1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1" name="Picture 10" descr="Boost C++ Librari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5213" y="177800"/>
            <a:ext cx="19050" cy="1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2" name="Picture 12" descr="Boost C++ Librari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7613" y="330200"/>
            <a:ext cx="19050" cy="1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3" name="Picture 14" descr="Boost C++ Libraries">
            <a:hlinkClick r:id="rId4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2250" y="96838"/>
            <a:ext cx="19050" cy="1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4" name="Picture 1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25" y="1908217"/>
            <a:ext cx="2486025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Abgerundete rechteckige Legende 13"/>
          <p:cNvSpPr/>
          <p:nvPr/>
        </p:nvSpPr>
        <p:spPr>
          <a:xfrm>
            <a:off x="4722813" y="1706563"/>
            <a:ext cx="3822129" cy="1428750"/>
          </a:xfrm>
          <a:prstGeom prst="wedgeRoundRectCallout">
            <a:avLst>
              <a:gd name="adj1" fmla="val -83786"/>
              <a:gd name="adj2" fmla="val -10616"/>
              <a:gd name="adj3" fmla="val 16667"/>
            </a:avLst>
          </a:prstGeom>
          <a:solidFill>
            <a:schemeClr val="tx1"/>
          </a:solidFill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r" eaLnBrk="0" hangingPunct="0">
              <a:defRPr/>
            </a:pPr>
            <a:r>
              <a:rPr lang="en-US" smtClean="0">
                <a:solidFill>
                  <a:schemeClr val="bg1"/>
                </a:solidFill>
              </a:rPr>
              <a:t>"...</a:t>
            </a:r>
            <a:r>
              <a:rPr lang="en-US" dirty="0">
                <a:solidFill>
                  <a:schemeClr val="bg1"/>
                </a:solidFill>
              </a:rPr>
              <a:t>one of the most highly regarded and expertly designed C++ library projects in the </a:t>
            </a:r>
            <a:r>
              <a:rPr lang="en-US">
                <a:solidFill>
                  <a:schemeClr val="bg1"/>
                </a:solidFill>
              </a:rPr>
              <a:t>world</a:t>
            </a:r>
            <a:r>
              <a:rPr lang="en-US" smtClean="0">
                <a:solidFill>
                  <a:schemeClr val="bg1"/>
                </a:solidFill>
              </a:rPr>
              <a:t>."</a:t>
            </a:r>
            <a:endParaRPr lang="en-US" sz="800" dirty="0">
              <a:solidFill>
                <a:schemeClr val="bg1"/>
              </a:solidFill>
              <a:cs typeface="Arial" charset="0"/>
            </a:endParaRPr>
          </a:p>
          <a:p>
            <a:pPr algn="r" eaLnBrk="0" hangingPunct="0">
              <a:defRPr/>
            </a:pPr>
            <a:endParaRPr lang="en-US" sz="800" dirty="0">
              <a:solidFill>
                <a:schemeClr val="bg1"/>
              </a:solidFill>
              <a:cs typeface="Arial" charset="0"/>
            </a:endParaRPr>
          </a:p>
          <a:p>
            <a:pPr algn="r" eaLnBrk="0" hangingPunct="0">
              <a:defRPr/>
            </a:pPr>
            <a:r>
              <a:rPr lang="en-US" sz="800" dirty="0">
                <a:solidFill>
                  <a:schemeClr val="bg1"/>
                </a:solidFill>
                <a:cs typeface="Arial" charset="0"/>
              </a:rPr>
              <a:t> </a:t>
            </a:r>
            <a:r>
              <a:rPr lang="en-US" sz="800" dirty="0">
                <a:solidFill>
                  <a:schemeClr val="bg1"/>
                </a:solidFill>
                <a:cs typeface="Arial" charset="0"/>
                <a:hlinkClick r:id="rId6"/>
              </a:rPr>
              <a:t>Herb Sutter</a:t>
            </a:r>
            <a:r>
              <a:rPr lang="en-US" sz="800" dirty="0">
                <a:solidFill>
                  <a:schemeClr val="bg1"/>
                </a:solidFill>
                <a:cs typeface="Arial" charset="0"/>
              </a:rPr>
              <a:t>, </a:t>
            </a:r>
            <a:r>
              <a:rPr lang="en-US" sz="800" dirty="0">
                <a:solidFill>
                  <a:schemeClr val="bg1"/>
                </a:solidFill>
                <a:cs typeface="Arial" charset="0"/>
                <a:hlinkClick r:id="rId7"/>
              </a:rPr>
              <a:t>Andrei </a:t>
            </a:r>
            <a:r>
              <a:rPr lang="en-US" sz="800" dirty="0" err="1">
                <a:solidFill>
                  <a:schemeClr val="bg1"/>
                </a:solidFill>
                <a:cs typeface="Arial" charset="0"/>
                <a:hlinkClick r:id="rId7"/>
              </a:rPr>
              <a:t>Alexandrescu</a:t>
            </a:r>
            <a:r>
              <a:rPr lang="en-US" sz="800" dirty="0">
                <a:solidFill>
                  <a:schemeClr val="bg1"/>
                </a:solidFill>
                <a:cs typeface="Arial" charset="0"/>
              </a:rPr>
              <a:t>, </a:t>
            </a:r>
            <a:r>
              <a:rPr lang="en-US" sz="800" dirty="0">
                <a:solidFill>
                  <a:schemeClr val="bg1"/>
                </a:solidFill>
                <a:cs typeface="Arial" charset="0"/>
                <a:hlinkClick r:id="rId8"/>
              </a:rPr>
              <a:t>C++ Coding Standards</a:t>
            </a:r>
            <a:r>
              <a:rPr lang="en-US" sz="600" dirty="0">
                <a:solidFill>
                  <a:schemeClr val="bg1"/>
                </a:solidFill>
              </a:rPr>
              <a:t>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4827" name="Rechteck 4"/>
          <p:cNvSpPr>
            <a:spLocks noChangeArrowheads="1"/>
          </p:cNvSpPr>
          <p:nvPr/>
        </p:nvSpPr>
        <p:spPr bwMode="auto">
          <a:xfrm>
            <a:off x="938543" y="2882942"/>
            <a:ext cx="2338388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>
                <a:hlinkClick r:id="rId4"/>
              </a:rPr>
              <a:t>http://www.boost.org/</a:t>
            </a:r>
            <a:endParaRPr lang="de-DE" altLang="de-DE" sz="1800" b="0" dirty="0"/>
          </a:p>
        </p:txBody>
      </p:sp>
      <p:sp>
        <p:nvSpPr>
          <p:cNvPr id="2" name="Abgerundetes Rechteck 1"/>
          <p:cNvSpPr/>
          <p:nvPr/>
        </p:nvSpPr>
        <p:spPr bwMode="auto">
          <a:xfrm>
            <a:off x="864725" y="3557183"/>
            <a:ext cx="1440160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Array</a:t>
            </a:r>
            <a:endParaRPr lang="en-US" b="1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3" name="Abgerundetes Rechteck 12"/>
          <p:cNvSpPr/>
          <p:nvPr/>
        </p:nvSpPr>
        <p:spPr bwMode="auto">
          <a:xfrm>
            <a:off x="864725" y="4349271"/>
            <a:ext cx="1440160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dirty="0" err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Chrono</a:t>
            </a:r>
            <a:endParaRPr lang="en-US" b="1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6" name="Abgerundetes Rechteck 15"/>
          <p:cNvSpPr/>
          <p:nvPr/>
        </p:nvSpPr>
        <p:spPr bwMode="auto">
          <a:xfrm>
            <a:off x="864725" y="5141359"/>
            <a:ext cx="1440160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Date Time</a:t>
            </a:r>
            <a:endParaRPr lang="en-US" b="1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7" name="Abgerundetes Rechteck 16"/>
          <p:cNvSpPr/>
          <p:nvPr/>
        </p:nvSpPr>
        <p:spPr bwMode="auto">
          <a:xfrm>
            <a:off x="2665472" y="3557183"/>
            <a:ext cx="1645593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Filesystem</a:t>
            </a:r>
            <a:endParaRPr lang="en-US" b="1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8" name="Abgerundetes Rechteck 17"/>
          <p:cNvSpPr/>
          <p:nvPr/>
        </p:nvSpPr>
        <p:spPr bwMode="auto">
          <a:xfrm>
            <a:off x="2651605" y="4332981"/>
            <a:ext cx="1645592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dirty="0" err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Function</a:t>
            </a:r>
            <a:r>
              <a:rPr lang="de-DE" b="1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(al)</a:t>
            </a:r>
            <a:endParaRPr lang="en-US" b="1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9" name="Abgerundetes Rechteck 18"/>
          <p:cNvSpPr/>
          <p:nvPr/>
        </p:nvSpPr>
        <p:spPr bwMode="auto">
          <a:xfrm>
            <a:off x="2656345" y="5141359"/>
            <a:ext cx="1645592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Graph</a:t>
            </a:r>
            <a:endParaRPr lang="en-US" b="1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0" name="Abgerundetes Rechteck 19"/>
          <p:cNvSpPr/>
          <p:nvPr/>
        </p:nvSpPr>
        <p:spPr bwMode="auto">
          <a:xfrm>
            <a:off x="4671653" y="3562671"/>
            <a:ext cx="1645593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dirty="0" smtClean="0">
                <a:solidFill>
                  <a:schemeClr val="bg1"/>
                </a:solidFill>
              </a:rPr>
              <a:t>Lambda</a:t>
            </a:r>
            <a:endParaRPr lang="en-US" b="1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1" name="Abgerundetes Rechteck 20"/>
          <p:cNvSpPr/>
          <p:nvPr/>
        </p:nvSpPr>
        <p:spPr bwMode="auto">
          <a:xfrm>
            <a:off x="4662542" y="4343957"/>
            <a:ext cx="1645593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dirty="0" err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Math</a:t>
            </a:r>
            <a:r>
              <a:rPr lang="de-DE" b="1" dirty="0">
                <a:solidFill>
                  <a:schemeClr val="bg1"/>
                </a:solidFill>
              </a:rPr>
              <a:t/>
            </a:r>
            <a:br>
              <a:rPr lang="de-DE" b="1" dirty="0">
                <a:solidFill>
                  <a:schemeClr val="bg1"/>
                </a:solidFill>
              </a:rPr>
            </a:br>
            <a:r>
              <a:rPr lang="de-DE" b="1" dirty="0" smtClean="0">
                <a:solidFill>
                  <a:schemeClr val="bg1"/>
                </a:solidFill>
              </a:rPr>
              <a:t>(</a:t>
            </a:r>
            <a:r>
              <a:rPr lang="de-DE" b="1" dirty="0" err="1" smtClean="0">
                <a:solidFill>
                  <a:schemeClr val="bg1"/>
                </a:solidFill>
              </a:rPr>
              <a:t>advanced</a:t>
            </a:r>
            <a:r>
              <a:rPr lang="de-DE" b="1" dirty="0" smtClean="0">
                <a:solidFill>
                  <a:schemeClr val="bg1"/>
                </a:solidFill>
              </a:rPr>
              <a:t>)</a:t>
            </a:r>
            <a:endParaRPr lang="en-US" b="1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2" name="Abgerundetes Rechteck 21"/>
          <p:cNvSpPr/>
          <p:nvPr/>
        </p:nvSpPr>
        <p:spPr bwMode="auto">
          <a:xfrm>
            <a:off x="4662541" y="5125243"/>
            <a:ext cx="1645593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MPI</a:t>
            </a:r>
            <a:endParaRPr lang="en-US" b="1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3" name="Abgerundetes Rechteck 22"/>
          <p:cNvSpPr/>
          <p:nvPr/>
        </p:nvSpPr>
        <p:spPr bwMode="auto">
          <a:xfrm>
            <a:off x="6588986" y="3557183"/>
            <a:ext cx="1645593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dirty="0" err="1" smtClean="0">
                <a:solidFill>
                  <a:schemeClr val="bg1"/>
                </a:solidFill>
              </a:rPr>
              <a:t>Odeint</a:t>
            </a:r>
            <a:endParaRPr lang="en-US" b="1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4" name="Abgerundetes Rechteck 23"/>
          <p:cNvSpPr/>
          <p:nvPr/>
        </p:nvSpPr>
        <p:spPr bwMode="auto">
          <a:xfrm>
            <a:off x="6588985" y="4332981"/>
            <a:ext cx="1645593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dirty="0" smtClean="0">
                <a:solidFill>
                  <a:schemeClr val="bg1"/>
                </a:solidFill>
              </a:rPr>
              <a:t>Smart </a:t>
            </a:r>
            <a:r>
              <a:rPr lang="de-DE" b="1" dirty="0" err="1" smtClean="0">
                <a:solidFill>
                  <a:schemeClr val="bg1"/>
                </a:solidFill>
              </a:rPr>
              <a:t>Ptr</a:t>
            </a:r>
            <a:endParaRPr lang="en-US" b="1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5" name="Abgerundetes Rechteck 24"/>
          <p:cNvSpPr/>
          <p:nvPr/>
        </p:nvSpPr>
        <p:spPr bwMode="auto">
          <a:xfrm>
            <a:off x="6588986" y="5108779"/>
            <a:ext cx="1645593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dirty="0" smtClean="0">
                <a:solidFill>
                  <a:schemeClr val="bg1"/>
                </a:solidFill>
              </a:rPr>
              <a:t>System</a:t>
            </a:r>
            <a:endParaRPr lang="en-US" b="1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58982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Operatorüberladung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248943"/>
          </a:xfrm>
        </p:spPr>
        <p:txBody>
          <a:bodyPr/>
          <a:lstStyle/>
          <a:p>
            <a:pPr marL="0" indent="0">
              <a:buNone/>
            </a:pPr>
            <a:r>
              <a:rPr lang="en-US" b="1" smtClean="0"/>
              <a:t>Java</a:t>
            </a:r>
            <a:endParaRPr lang="en-US" smtClean="0"/>
          </a:p>
          <a:p>
            <a:pPr marL="520700" indent="-342900"/>
            <a:r>
              <a:rPr lang="en-US" smtClean="0"/>
              <a:t>Operatoren in </a:t>
            </a:r>
            <a:r>
              <a:rPr lang="en-US" b="1" smtClean="0"/>
              <a:t>Sonderrolle</a:t>
            </a:r>
            <a:r>
              <a:rPr lang="en-US" smtClean="0"/>
              <a:t>, </a:t>
            </a:r>
            <a:r>
              <a:rPr lang="en-US" b="1" smtClean="0"/>
              <a:t>fest belegt</a:t>
            </a:r>
            <a:r>
              <a:rPr lang="en-US"/>
              <a:t> </a:t>
            </a:r>
            <a:r>
              <a:rPr lang="en-US" smtClean="0"/>
              <a:t>("Lehre aus Erfahrung mit </a:t>
            </a:r>
            <a:r>
              <a:rPr lang="en-US"/>
              <a:t>C</a:t>
            </a:r>
            <a:r>
              <a:rPr lang="en-US" smtClean="0"/>
              <a:t>++")</a:t>
            </a:r>
          </a:p>
          <a:p>
            <a:pPr marL="520700" indent="-342900"/>
            <a:r>
              <a:rPr lang="en-US" smtClean="0"/>
              <a:t>Fixe Präzendenz (= Abarbeitungsreihenfolge bei mehreren Operatoren)</a:t>
            </a:r>
          </a:p>
          <a:p>
            <a:pPr marL="692150" lvl="1" indent="-342900"/>
            <a:r>
              <a:rPr lang="en-US" smtClean="0"/>
              <a:t>Im Ausdruck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int x = a + 1;</a:t>
            </a:r>
            <a:r>
              <a:rPr lang="en-US" smtClean="0"/>
              <a:t> wird zuerst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'+'</a:t>
            </a:r>
            <a:r>
              <a:rPr lang="en-US" smtClean="0"/>
              <a:t> und dann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'='</a:t>
            </a:r>
            <a:r>
              <a:rPr lang="en-US" smtClean="0"/>
              <a:t> ausgewertet.</a:t>
            </a:r>
          </a:p>
          <a:p>
            <a:pPr marL="520700" indent="-342900"/>
            <a:r>
              <a:rPr lang="en-US"/>
              <a:t>Beispiel</a:t>
            </a:r>
            <a:r>
              <a:rPr lang="en-US" smtClean="0"/>
              <a:t>: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++, -- (Postfix)</a:t>
            </a:r>
            <a:r>
              <a:rPr lang="en-US" smtClean="0"/>
              <a:t> vor ++,--,+,-,~,! vor *,/,% vor …</a:t>
            </a:r>
          </a:p>
          <a:p>
            <a:pPr marL="692150" lvl="1" indent="-342900"/>
            <a:endParaRPr lang="en-US" smtClean="0"/>
          </a:p>
          <a:p>
            <a:pPr marL="0" indent="0">
              <a:buNone/>
            </a:pPr>
            <a:r>
              <a:rPr lang="en-US" b="1" smtClean="0"/>
              <a:t>C++</a:t>
            </a:r>
            <a:endParaRPr lang="en-US" smtClean="0"/>
          </a:p>
          <a:p>
            <a:pPr marL="520700" indent="-342900"/>
            <a:r>
              <a:rPr lang="en-US" smtClean="0"/>
              <a:t>Operatoren als </a:t>
            </a:r>
            <a:r>
              <a:rPr lang="en-US" b="1" smtClean="0"/>
              <a:t>Syntactic Sugar </a:t>
            </a:r>
            <a:r>
              <a:rPr lang="en-US" smtClean="0"/>
              <a:t>und beliebig überschreibbar</a:t>
            </a:r>
          </a:p>
          <a:p>
            <a:pPr marL="692150" lvl="1" indent="-342900"/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a + b</a:t>
            </a:r>
            <a:r>
              <a:rPr lang="en-US" smtClean="0"/>
              <a:t> gleichwertig zu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operator+(a,b)</a:t>
            </a:r>
            <a:r>
              <a:rPr lang="en-US" smtClean="0"/>
              <a:t> oder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a.operator+(b)</a:t>
            </a:r>
          </a:p>
          <a:p>
            <a:pPr marL="692150" lvl="1" indent="-342900"/>
            <a:r>
              <a:rPr lang="en-US" smtClean="0"/>
              <a:t>Extrem wichtig: Zuweisungsoperator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operator=</a:t>
            </a:r>
            <a:r>
              <a:rPr lang="en-US" smtClean="0"/>
              <a:t> (siehe später)</a:t>
            </a:r>
          </a:p>
          <a:p>
            <a:pPr marL="520700" indent="-342900"/>
            <a:r>
              <a:rPr lang="en-US" smtClean="0"/>
              <a:t>Fixe Präzedenz</a:t>
            </a:r>
          </a:p>
          <a:p>
            <a:pPr marL="520700" indent="-342900"/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mtClean="0"/>
              <a:t> </a:t>
            </a:r>
            <a:r>
              <a:rPr lang="en-US"/>
              <a:t>vor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++,-- (Postfix),(),[],.,-&gt;</a:t>
            </a:r>
            <a:r>
              <a:rPr lang="en-US" smtClean="0"/>
              <a:t> vor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++,--,…</a:t>
            </a:r>
          </a:p>
          <a:p>
            <a:pPr marL="692150" lvl="1" indent="-342900"/>
            <a:endParaRPr lang="en-US"/>
          </a:p>
        </p:txBody>
      </p:sp>
      <p:sp>
        <p:nvSpPr>
          <p:cNvPr id="4" name="Rechteck 3"/>
          <p:cNvSpPr/>
          <p:nvPr/>
        </p:nvSpPr>
        <p:spPr>
          <a:xfrm>
            <a:off x="3635896" y="5890419"/>
            <a:ext cx="5166320" cy="6074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2"/>
              </a:rPr>
              <a:t>https://</a:t>
            </a:r>
            <a:r>
              <a:rPr lang="en-US" sz="1200" smtClean="0">
                <a:hlinkClick r:id="rId2"/>
              </a:rPr>
              <a:t>docs.oracle.com/javase/tutorial/java/nutsandbolts/operators.html</a:t>
            </a:r>
            <a:r>
              <a:rPr lang="en-US" sz="1200" smtClean="0"/>
              <a:t> </a:t>
            </a:r>
          </a:p>
          <a:p>
            <a:pPr algn="r"/>
            <a:r>
              <a:rPr lang="en-US" sz="1200">
                <a:hlinkClick r:id="rId3"/>
              </a:rPr>
              <a:t>http://</a:t>
            </a:r>
            <a:r>
              <a:rPr lang="en-US" sz="1200" smtClean="0">
                <a:hlinkClick r:id="rId3"/>
              </a:rPr>
              <a:t>en.cppreference.com/w/cpp/language/operators</a:t>
            </a:r>
            <a:r>
              <a:rPr lang="en-US" sz="1200" smtClean="0"/>
              <a:t> </a:t>
            </a:r>
          </a:p>
          <a:p>
            <a:pPr algn="r"/>
            <a:r>
              <a:rPr lang="en-US" sz="1200">
                <a:hlinkClick r:id="rId4"/>
              </a:rPr>
              <a:t>http://</a:t>
            </a:r>
            <a:r>
              <a:rPr lang="en-US" sz="1200" smtClean="0">
                <a:hlinkClick r:id="rId4"/>
              </a:rPr>
              <a:t>en.cppreference.com/w/cpp/language/operator_precedence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081436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Exkurs: Typumwandlung (Casting)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897015"/>
          </a:xfrm>
        </p:spPr>
        <p:txBody>
          <a:bodyPr/>
          <a:lstStyle/>
          <a:p>
            <a:pPr marL="0" indent="0">
              <a:buNone/>
            </a:pPr>
            <a:r>
              <a:rPr lang="en-US" b="1" smtClean="0"/>
              <a:t>Ein (Type) Cast ändert den Typ einer Variablen, also die Interpretation der gespeicherten Information.</a:t>
            </a:r>
          </a:p>
          <a:p>
            <a:pPr marL="0" indent="0">
              <a:buNone/>
            </a:pPr>
            <a:r>
              <a:rPr lang="en-US" b="1" smtClean="0"/>
              <a:t>Java</a:t>
            </a:r>
            <a:endParaRPr lang="en-US" b="1" smtClean="0"/>
          </a:p>
          <a:p>
            <a:pPr marL="463550" indent="-285750"/>
            <a:r>
              <a:rPr lang="en-US" b="1" smtClean="0"/>
              <a:t>Casts in Sonderrolle </a:t>
            </a:r>
            <a:r>
              <a:rPr lang="en-US" smtClean="0"/>
              <a:t>(Sprachfeature)</a:t>
            </a:r>
          </a:p>
          <a:p>
            <a:pPr marL="463550" indent="-285750"/>
            <a:r>
              <a:rPr lang="en-US"/>
              <a:t>N</a:t>
            </a:r>
            <a:r>
              <a:rPr lang="en-US" smtClean="0"/>
              <a:t>ur Typecast: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SpecialBuilding sb = (SpecialBuilding)b;</a:t>
            </a:r>
          </a:p>
          <a:p>
            <a:pPr marL="463550" indent="-285750"/>
            <a:r>
              <a:rPr lang="en-US" smtClean="0"/>
              <a:t>Laufzeitfehler bei Fehlschlag: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java.lang.ClassCastException</a:t>
            </a:r>
          </a:p>
          <a:p>
            <a:pPr marL="635000" lvl="1" indent="-285750"/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b="1" smtClean="0"/>
              <a:t> C++:</a:t>
            </a:r>
            <a:endParaRPr lang="en-US" b="1" smtClean="0"/>
          </a:p>
          <a:p>
            <a:pPr marL="463550" indent="-285750"/>
            <a:r>
              <a:rPr lang="en-US" b="1" smtClean="0"/>
              <a:t>Casts als reguläre Funktionen</a:t>
            </a:r>
            <a:r>
              <a:rPr lang="en-US" smtClean="0"/>
              <a:t>, große Vielfalt</a:t>
            </a:r>
            <a:r>
              <a:rPr lang="en-US"/>
              <a:t> </a:t>
            </a:r>
            <a:r>
              <a:rPr lang="en-US" smtClean="0"/>
              <a:t>und durch Bibliotheken erweiterbar</a:t>
            </a:r>
          </a:p>
          <a:p>
            <a:pPr marL="463550" indent="-285750">
              <a:tabLst>
                <a:tab pos="3944938" algn="l"/>
              </a:tabLst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int i = (int) 3.4; </a:t>
            </a:r>
            <a:r>
              <a:rPr lang="en-US" smtClean="0"/>
              <a:t>	C-Stil; beliebige Umwandlung ist möglich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</a:p>
          <a:p>
            <a:pPr marL="463550" indent="-285750">
              <a:tabLst>
                <a:tab pos="3944938" algn="l"/>
              </a:tabLst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static_cast&lt;int&gt;(3.0) </a:t>
            </a:r>
            <a:r>
              <a:rPr lang="en-US" smtClean="0"/>
              <a:t>	Umwandlung ohne Laufzeitcheck 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63550" indent="-285750">
              <a:tabLst>
                <a:tab pos="3944938" algn="l"/>
              </a:tabLst>
            </a:pP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dynamic_cast&lt;SC*&gt;() 	</a:t>
            </a:r>
            <a:r>
              <a:rPr lang="en-US" smtClean="0"/>
              <a:t>Umwandlung mit Laufzeitcheck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63550" indent="-285750">
              <a:tabLst>
                <a:tab pos="3944938" algn="l"/>
              </a:tabLst>
            </a:pP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reinterpret_cast&lt;C&gt;(x)</a:t>
            </a:r>
            <a:r>
              <a:rPr lang="en-US" smtClean="0"/>
              <a:t>	beliebige Umwandlung </a:t>
            </a:r>
          </a:p>
          <a:p>
            <a:pPr marL="463550" indent="-285750">
              <a:tabLst>
                <a:tab pos="3944938" algn="l"/>
              </a:tabLst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const_cast&lt;char*&gt;() </a:t>
            </a:r>
            <a:r>
              <a:rPr lang="en-US" smtClean="0"/>
              <a:t>	Constness entfernen (s. später)</a:t>
            </a:r>
          </a:p>
          <a:p>
            <a:pPr marL="635000" lvl="1" indent="-285750"/>
            <a:endParaRPr lang="en-US" smtClean="0"/>
          </a:p>
        </p:txBody>
      </p:sp>
      <p:sp>
        <p:nvSpPr>
          <p:cNvPr id="4" name="Rechteck 3"/>
          <p:cNvSpPr/>
          <p:nvPr/>
        </p:nvSpPr>
        <p:spPr>
          <a:xfrm>
            <a:off x="4716016" y="6237312"/>
            <a:ext cx="4572000" cy="26404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>
                <a:hlinkClick r:id="rId2"/>
              </a:rPr>
              <a:t>http://www.cplusplus.com/doc/tutorial/typecasting</a:t>
            </a:r>
            <a:r>
              <a:rPr lang="en-US" sz="1200" smtClean="0">
                <a:hlinkClick r:id="rId2"/>
              </a:rPr>
              <a:t>/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104502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Iterierungskonzepte in C++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752999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smtClean="0"/>
              <a:t>Java</a:t>
            </a:r>
          </a:p>
          <a:p>
            <a:pPr marL="463550" indent="-285750"/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for(int i = …; i &lt; …; ++i){/*loop body*/}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63550" indent="-2857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(/*condition*/){/*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loop body*/}</a:t>
            </a:r>
          </a:p>
          <a:p>
            <a:pPr marL="463550" indent="-285750"/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/*loop body*/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}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(/*condition*/)</a:t>
            </a:r>
          </a:p>
          <a:p>
            <a:pPr marL="463550" indent="-285750"/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for(final String s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: new String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[]{"a", "b", "c"}){/*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loop body*/} </a:t>
            </a:r>
            <a:r>
              <a:rPr lang="en-US" smtClean="0"/>
              <a:t>(seit Java 1.7)</a:t>
            </a:r>
          </a:p>
          <a:p>
            <a:pPr marL="463550" indent="-285750"/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Iterator&lt;Object&gt; iter = list.iterator(); while(iter.hasNext()){ Object o = iter.next(); }</a:t>
            </a:r>
            <a:r>
              <a:rPr lang="en-US"/>
              <a:t> </a:t>
            </a:r>
            <a:endParaRPr lang="en-US" smtClean="0"/>
          </a:p>
          <a:p>
            <a:pPr marL="635000" lvl="1" indent="-285750"/>
            <a:r>
              <a:rPr lang="en-US" smtClean="0"/>
              <a:t>z.B. um Elemente </a:t>
            </a:r>
            <a:r>
              <a:rPr lang="en-US"/>
              <a:t>leicht </a:t>
            </a:r>
            <a:r>
              <a:rPr lang="en-US" smtClean="0"/>
              <a:t>überspringen zu können</a:t>
            </a:r>
            <a:endParaRPr lang="en-US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b="1" smtClean="0"/>
              <a:t>C++</a:t>
            </a:r>
          </a:p>
          <a:p>
            <a:pPr marL="463550" indent="-2857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for(int i = …; i &lt; …; ++i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){/*loop body*/}</a:t>
            </a:r>
            <a:r>
              <a:rPr lang="en-US" smtClean="0"/>
              <a:t>(</a:t>
            </a:r>
            <a:r>
              <a:rPr lang="en-US"/>
              <a:t>wie in Java), </a:t>
            </a:r>
            <a:endParaRPr lang="en-US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63550" indent="-285750"/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while(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/*condition*/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){/*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loop body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*/}</a:t>
            </a:r>
            <a:r>
              <a:rPr lang="en-US">
                <a:cs typeface="Consolas" panose="020B0609020204030204" pitchFamily="49" charset="0"/>
              </a:rPr>
              <a:t> 	</a:t>
            </a:r>
            <a:r>
              <a:rPr lang="en-US"/>
              <a:t>(wie in Java), </a:t>
            </a:r>
            <a:endParaRPr lang="en-US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63550" indent="-285750"/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{/*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loop body*/} while(/*condition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*/)</a:t>
            </a:r>
            <a:r>
              <a:rPr lang="en-US">
                <a:cs typeface="Consolas" panose="020B0609020204030204" pitchFamily="49" charset="0"/>
              </a:rPr>
              <a:t>	</a:t>
            </a:r>
            <a:r>
              <a:rPr lang="en-US" smtClean="0"/>
              <a:t>(</a:t>
            </a:r>
            <a:r>
              <a:rPr lang="en-US"/>
              <a:t>wie in Java</a:t>
            </a:r>
            <a:r>
              <a:rPr lang="en-US" smtClean="0"/>
              <a:t>), </a:t>
            </a:r>
          </a:p>
          <a:p>
            <a:pPr marL="463550" indent="-285750"/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foreach(v.begin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(),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v.end(), myFunction)</a:t>
            </a:r>
          </a:p>
          <a:p>
            <a:pPr marL="463550" indent="-285750"/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for (std::vector&lt;int&gt;::iterator iter = v.begin(); iter != v.end(); ++iter) {int x = *v;} (traditionell, STL-Stil)</a:t>
            </a:r>
          </a:p>
          <a:p>
            <a:pPr marL="463550" indent="-285750"/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for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(int i : {1,2,3,4,5}) {/*...*/} (</a:t>
            </a:r>
            <a:r>
              <a:rPr lang="en-US"/>
              <a:t>seit C++</a:t>
            </a:r>
            <a:r>
              <a:rPr lang="en-US" smtClean="0"/>
              <a:t>11, wie in Java)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4384680" y="6093296"/>
            <a:ext cx="4572000" cy="435760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200" smtClean="0"/>
              <a:t>STL: </a:t>
            </a:r>
            <a:r>
              <a:rPr lang="en-US" sz="1200" smtClean="0">
                <a:hlinkClick r:id="rId2"/>
              </a:rPr>
              <a:t>http</a:t>
            </a:r>
            <a:r>
              <a:rPr lang="en-US" sz="1200">
                <a:hlinkClick r:id="rId2"/>
              </a:rPr>
              <a:t>://www.cplusplus.com/reference/algorithm/for_each</a:t>
            </a:r>
            <a:r>
              <a:rPr lang="en-US" sz="1200" smtClean="0">
                <a:hlinkClick r:id="rId2"/>
              </a:rPr>
              <a:t>/</a:t>
            </a:r>
            <a:r>
              <a:rPr lang="en-US" sz="1200" smtClean="0"/>
              <a:t> </a:t>
            </a:r>
          </a:p>
          <a:p>
            <a:pPr algn="r"/>
            <a:r>
              <a:rPr lang="en-US" sz="1200" smtClean="0"/>
              <a:t>C++11: </a:t>
            </a:r>
            <a:r>
              <a:rPr lang="en-US" sz="1200" smtClean="0">
                <a:hlinkClick r:id="rId3"/>
              </a:rPr>
              <a:t>http</a:t>
            </a:r>
            <a:r>
              <a:rPr lang="en-US" sz="1200">
                <a:hlinkClick r:id="rId3"/>
              </a:rPr>
              <a:t>://</a:t>
            </a:r>
            <a:r>
              <a:rPr lang="en-US" sz="1200" smtClean="0">
                <a:hlinkClick r:id="rId3"/>
              </a:rPr>
              <a:t>en.cppreference.com/w/cpp/language/range-for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647374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Konzepte und Konventionen sind in C++ wesentlich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C++ "vertraut" dem Programmierer </a:t>
            </a:r>
            <a:r>
              <a:rPr lang="en-US" smtClean="0">
                <a:sym typeface="Wingdings" panose="05000000000000000000" pitchFamily="2" charset="2"/>
              </a:rPr>
              <a:t> "</a:t>
            </a:r>
            <a:r>
              <a:rPr lang="en-US" b="1" smtClean="0">
                <a:sym typeface="Wingdings" panose="05000000000000000000" pitchFamily="2" charset="2"/>
              </a:rPr>
              <a:t>Alles" </a:t>
            </a:r>
            <a:r>
              <a:rPr lang="en-US" smtClean="0">
                <a:sym typeface="Wingdings" panose="05000000000000000000" pitchFamily="2" charset="2"/>
              </a:rPr>
              <a:t>ist möglich.</a:t>
            </a:r>
          </a:p>
          <a:p>
            <a:endParaRPr lang="en-US" smtClean="0"/>
          </a:p>
          <a:p>
            <a:r>
              <a:rPr lang="en-US" b="1" smtClean="0"/>
              <a:t>Konventionen </a:t>
            </a:r>
            <a:r>
              <a:rPr lang="en-US" smtClean="0"/>
              <a:t>sind in C++ wesentlich, werden tw. mittels Schlüsselwörtern spezifiziert und vom Compiler überprüft:</a:t>
            </a:r>
          </a:p>
          <a:p>
            <a:pPr marL="520700" indent="-34290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void f() noexcept </a:t>
            </a:r>
            <a:r>
              <a:rPr lang="en-US" smtClean="0">
                <a:sym typeface="Wingdings" panose="05000000000000000000" pitchFamily="2" charset="2"/>
              </a:rPr>
              <a:t>garantiert, das f keine Exceptions wirft.</a:t>
            </a:r>
          </a:p>
          <a:p>
            <a:pPr marL="692150" lvl="1" indent="-342900"/>
            <a:endParaRPr lang="en-US" smtClean="0">
              <a:sym typeface="Wingdings" panose="05000000000000000000" pitchFamily="2" charset="2"/>
            </a:endParaRPr>
          </a:p>
          <a:p>
            <a:r>
              <a:rPr lang="en-US" b="1" smtClean="0"/>
              <a:t>Konzepte:</a:t>
            </a:r>
          </a:p>
          <a:p>
            <a:pPr marL="520700" indent="-342900"/>
            <a:r>
              <a:rPr lang="en-US" b="1" smtClean="0"/>
              <a:t>One-Definition Rule</a:t>
            </a:r>
            <a:endParaRPr lang="en-US"/>
          </a:p>
          <a:p>
            <a:pPr marL="692150" lvl="1" indent="-342900"/>
            <a:r>
              <a:rPr lang="en-US" smtClean="0"/>
              <a:t>Methoden/Klassen </a:t>
            </a:r>
            <a:r>
              <a:rPr lang="en-US"/>
              <a:t>dürfen nur einmal def. werden</a:t>
            </a:r>
            <a:r>
              <a:rPr lang="en-US" smtClean="0"/>
              <a:t>.</a:t>
            </a:r>
            <a:endParaRPr lang="en-US" smtClean="0">
              <a:sym typeface="Wingdings" panose="05000000000000000000" pitchFamily="2" charset="2"/>
            </a:endParaRPr>
          </a:p>
          <a:p>
            <a:pPr marL="520700" indent="-342900"/>
            <a:r>
              <a:rPr lang="en-US" b="1" smtClean="0"/>
              <a:t>Undefined Behavior (UB)</a:t>
            </a:r>
          </a:p>
          <a:p>
            <a:pPr marL="692150" lvl="1" indent="-342900"/>
            <a:r>
              <a:rPr lang="en-US" smtClean="0"/>
              <a:t>UB tritt ein, wenn Code auf eine nicht-spezifizierte Weise aufgerufen wird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520700" indent="-342900"/>
            <a:r>
              <a:rPr lang="en-US" b="1" smtClean="0"/>
              <a:t>Const Correctness</a:t>
            </a:r>
          </a:p>
          <a:p>
            <a:pPr marL="692150" lvl="1" indent="-342900"/>
            <a:r>
              <a:rPr lang="en-US" smtClean="0"/>
              <a:t>Schutz vor ungewollten Zustandsänderungen, vgl.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final</a:t>
            </a:r>
            <a:r>
              <a:rPr lang="en-US" smtClean="0"/>
              <a:t> Variablen neuzuweisen in Java</a:t>
            </a:r>
            <a:endParaRPr lang="en-US"/>
          </a:p>
        </p:txBody>
      </p:sp>
      <p:sp>
        <p:nvSpPr>
          <p:cNvPr id="6" name="Rechteck 5"/>
          <p:cNvSpPr/>
          <p:nvPr/>
        </p:nvSpPr>
        <p:spPr>
          <a:xfrm>
            <a:off x="4744235" y="5857425"/>
            <a:ext cx="4147353" cy="7791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smtClean="0">
                <a:hlinkClick r:id="rId3"/>
              </a:rPr>
              <a:t>https</a:t>
            </a:r>
            <a:r>
              <a:rPr lang="en-US" sz="1200">
                <a:hlinkClick r:id="rId3"/>
              </a:rPr>
              <a:t>://</a:t>
            </a:r>
            <a:r>
              <a:rPr lang="en-US" sz="1200" smtClean="0">
                <a:hlinkClick r:id="rId3"/>
              </a:rPr>
              <a:t>en.wikipedia.org/wiki/One_Definition_Rule</a:t>
            </a:r>
            <a:endParaRPr lang="en-US" sz="1200"/>
          </a:p>
          <a:p>
            <a:pPr algn="r"/>
            <a:r>
              <a:rPr lang="en-US" sz="1200">
                <a:hlinkClick r:id="rId4"/>
              </a:rPr>
              <a:t>https://</a:t>
            </a:r>
            <a:r>
              <a:rPr lang="en-US" sz="1200" smtClean="0">
                <a:hlinkClick r:id="rId4"/>
              </a:rPr>
              <a:t>isocpp.org/wiki/faq/const-correctness</a:t>
            </a:r>
            <a:endParaRPr lang="en-US" sz="1200" smtClean="0"/>
          </a:p>
          <a:p>
            <a:pPr algn="r"/>
            <a:r>
              <a:rPr lang="en-US" sz="1200">
                <a:solidFill>
                  <a:srgbClr val="7F7F7F"/>
                </a:solidFill>
              </a:rPr>
              <a:t>Fortgeschritten: </a:t>
            </a:r>
            <a:r>
              <a:rPr lang="en-US" sz="1200">
                <a:hlinkClick r:id="rId5"/>
              </a:rPr>
              <a:t>http://en.cppreference.com/w/cpp/concept</a:t>
            </a:r>
            <a:endParaRPr lang="en-US" sz="1200"/>
          </a:p>
          <a:p>
            <a:pPr algn="r"/>
            <a:endParaRPr lang="en-US" sz="1200"/>
          </a:p>
        </p:txBody>
      </p:sp>
      <p:sp>
        <p:nvSpPr>
          <p:cNvPr id="5" name="Rechteck 4"/>
          <p:cNvSpPr/>
          <p:nvPr/>
        </p:nvSpPr>
        <p:spPr bwMode="auto">
          <a:xfrm>
            <a:off x="5385015" y="930780"/>
            <a:ext cx="1850810" cy="393595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3030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Undefined Behavior (UB)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smtClean="0"/>
              <a:t>Definition</a:t>
            </a:r>
            <a:r>
              <a:rPr lang="en-US" smtClean="0"/>
              <a:t>: Konstrukte mit UB lassen ein Programm bedeutungslos werden. Ein Compiler kann im Falle von UB mit Fehlermeldung abbrechen oder Code mit beliebigem Verhalten generieren.</a:t>
            </a:r>
          </a:p>
          <a:p>
            <a:r>
              <a:rPr lang="en-US" b="1" smtClean="0"/>
              <a:t>Beispiele</a:t>
            </a:r>
            <a:r>
              <a:rPr lang="en-US" smtClean="0"/>
              <a:t>:</a:t>
            </a:r>
          </a:p>
          <a:p>
            <a:pPr marL="520700" indent="-342900"/>
            <a:r>
              <a:rPr lang="en-US"/>
              <a:t>Dereferenzieren von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r>
              <a:rPr lang="en-US"/>
              <a:t>: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int *nP = null; int x = *nP;</a:t>
            </a:r>
          </a:p>
          <a:p>
            <a:pPr marL="520700" indent="-342900"/>
            <a:r>
              <a:rPr lang="en-US"/>
              <a:t>Division durch 0: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int y = x/0;</a:t>
            </a:r>
            <a:endParaRPr lang="en-US" smtClean="0"/>
          </a:p>
          <a:p>
            <a:pPr marL="520700" indent="-342900"/>
            <a:r>
              <a:rPr lang="en-US" smtClean="0"/>
              <a:t>Konstanten </a:t>
            </a:r>
            <a:r>
              <a:rPr lang="en-US"/>
              <a:t>nach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const_cast</a:t>
            </a:r>
            <a:r>
              <a:rPr lang="en-US"/>
              <a:t> </a:t>
            </a:r>
            <a:r>
              <a:rPr lang="en-US" smtClean="0"/>
              <a:t>manipulieren: </a:t>
            </a:r>
          </a:p>
          <a:p>
            <a:pPr marL="520700" indent="-342900"/>
            <a:r>
              <a:rPr lang="en-US"/>
              <a:t>Fehlendes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 return</a:t>
            </a:r>
            <a:r>
              <a:rPr lang="en-US"/>
              <a:t>-Statement: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 int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f {/*no return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statement*/}</a:t>
            </a:r>
          </a:p>
          <a:p>
            <a:pPr marL="520700" indent="-342900"/>
            <a:r>
              <a:rPr lang="en-US"/>
              <a:t>Zugriff </a:t>
            </a:r>
            <a:r>
              <a:rPr lang="en-US" smtClean="0"/>
              <a:t>auf unitialisierte Variablen: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b; int a = b + 1;</a:t>
            </a:r>
          </a:p>
          <a:p>
            <a:r>
              <a:rPr lang="en-US" b="1"/>
              <a:t>Warum </a:t>
            </a:r>
            <a:r>
              <a:rPr lang="en-US" b="1" smtClean="0"/>
              <a:t>wird UB überhaupt vom Compiler zugelassen?</a:t>
            </a:r>
          </a:p>
          <a:p>
            <a:pPr marL="520700" indent="-342900"/>
            <a:r>
              <a:rPr lang="en-US" smtClean="0"/>
              <a:t>Der Hauptgrund dürfte Performancesteigerung und Resourcenminimierung sein (z.B. kein 0-Check beim Dividieren).</a:t>
            </a:r>
            <a:endParaRPr lang="en-US"/>
          </a:p>
        </p:txBody>
      </p:sp>
      <p:sp>
        <p:nvSpPr>
          <p:cNvPr id="5" name="Rechteck 4"/>
          <p:cNvSpPr/>
          <p:nvPr/>
        </p:nvSpPr>
        <p:spPr>
          <a:xfrm>
            <a:off x="5300158" y="6017428"/>
            <a:ext cx="3384324" cy="4357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en-US" sz="1200" smtClean="0">
                <a:solidFill>
                  <a:srgbClr val="000000"/>
                </a:solidFill>
                <a:hlinkClick r:id="rId2"/>
              </a:rPr>
              <a:t>http</a:t>
            </a:r>
            <a:r>
              <a:rPr lang="en-US" sz="1200">
                <a:solidFill>
                  <a:srgbClr val="000000"/>
                </a:solidFill>
                <a:hlinkClick r:id="rId2"/>
              </a:rPr>
              <a:t>://</a:t>
            </a:r>
            <a:r>
              <a:rPr lang="en-US" sz="1200" smtClean="0">
                <a:solidFill>
                  <a:srgbClr val="000000"/>
                </a:solidFill>
                <a:hlinkClick r:id="rId2"/>
              </a:rPr>
              <a:t>en.cppreference.com/w/cpp/language/ub</a:t>
            </a:r>
            <a:r>
              <a:rPr lang="en-US" sz="1200" smtClean="0">
                <a:solidFill>
                  <a:srgbClr val="000000"/>
                </a:solidFill>
              </a:rPr>
              <a:t> </a:t>
            </a:r>
          </a:p>
          <a:p>
            <a:pPr lvl="0" algn="r"/>
            <a:r>
              <a:rPr lang="en-US" sz="1200">
                <a:solidFill>
                  <a:srgbClr val="000000"/>
                </a:solidFill>
                <a:hlinkClick r:id="rId3"/>
              </a:rPr>
              <a:t>http://</a:t>
            </a:r>
            <a:r>
              <a:rPr lang="en-US" sz="1200" smtClean="0">
                <a:solidFill>
                  <a:srgbClr val="000000"/>
                </a:solidFill>
                <a:hlinkClick r:id="rId3"/>
              </a:rPr>
              <a:t>blog.regehr.org/archives/213</a:t>
            </a:r>
            <a:r>
              <a:rPr lang="en-US" sz="1200" smtClean="0">
                <a:solidFill>
                  <a:srgbClr val="000000"/>
                </a:solidFill>
              </a:rPr>
              <a:t> </a:t>
            </a:r>
            <a:endParaRPr lang="en-US" sz="12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6011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dirty="0" smtClean="0"/>
              <a:t>Programmierpraktikum C und C++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 smtClean="0"/>
              <a:t>Speicherverwaltung und Lebenszyklus</a:t>
            </a:r>
          </a:p>
        </p:txBody>
      </p:sp>
    </p:spTree>
    <p:extLst>
      <p:ext uri="{BB962C8B-B14F-4D97-AF65-F5344CB8AC3E}">
        <p14:creationId xmlns:p14="http://schemas.microsoft.com/office/powerpoint/2010/main" val="2010484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smtClean="0"/>
              <a:t>Wo leben meine Daten? … und wie lange?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Stack und Heap</a:t>
            </a:r>
            <a:endParaRPr lang="en-US" dirty="0"/>
          </a:p>
        </p:txBody>
      </p:sp>
      <p:pic>
        <p:nvPicPr>
          <p:cNvPr id="8" name="Picture 2" descr="C:\Users\anjorin\Dropbox\Home\documents\uni\c++_praktikum\SoSe2013\Clipart\iStock_000017121858XSmall.jpg"/>
          <p:cNvPicPr>
            <a:picLocks noChangeAspect="1" noChangeArrowheads="1"/>
          </p:cNvPicPr>
          <p:nvPr/>
        </p:nvPicPr>
        <p:blipFill>
          <a:blip r:embed="rId2" cstate="print">
            <a:extLst/>
          </a:blip>
          <a:srcRect/>
          <a:stretch>
            <a:fillRect/>
          </a:stretch>
        </p:blipFill>
        <p:spPr bwMode="auto">
          <a:xfrm>
            <a:off x="4932040" y="1484784"/>
            <a:ext cx="3744416" cy="2939989"/>
          </a:xfrm>
          <a:prstGeom prst="ellipse">
            <a:avLst/>
          </a:prstGeom>
          <a:ln>
            <a:noFill/>
          </a:ln>
          <a:effectLst>
            <a:softEdge rad="31750"/>
          </a:effectLst>
          <a:extLst/>
        </p:spPr>
      </p:pic>
    </p:spTree>
    <p:extLst>
      <p:ext uri="{BB962C8B-B14F-4D97-AF65-F5344CB8AC3E}">
        <p14:creationId xmlns:p14="http://schemas.microsoft.com/office/powerpoint/2010/main" val="3031376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Speicherbereiche</a:t>
            </a:r>
            <a:r>
              <a:rPr lang="en-US" dirty="0" smtClean="0"/>
              <a:t> in C++</a:t>
            </a:r>
            <a:endParaRPr lang="en-US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>
          <a:xfrm>
            <a:off x="250825" y="2420888"/>
            <a:ext cx="8640763" cy="4032300"/>
          </a:xfrm>
        </p:spPr>
        <p:txBody>
          <a:bodyPr/>
          <a:lstStyle/>
          <a:p>
            <a:r>
              <a:rPr lang="en-US" b="1" dirty="0" err="1" smtClean="0"/>
              <a:t>Vier</a:t>
            </a:r>
            <a:r>
              <a:rPr lang="en-US" b="1" dirty="0" smtClean="0"/>
              <a:t> </a:t>
            </a:r>
            <a:r>
              <a:rPr lang="en-US" b="1" dirty="0" err="1" smtClean="0"/>
              <a:t>wesentliche</a:t>
            </a:r>
            <a:r>
              <a:rPr lang="en-US" b="1" dirty="0" smtClean="0"/>
              <a:t> </a:t>
            </a:r>
            <a:r>
              <a:rPr lang="en-US" b="1" dirty="0" err="1" smtClean="0"/>
              <a:t>Speicherbereiche</a:t>
            </a:r>
            <a:endParaRPr lang="en-US" b="1" dirty="0" smtClean="0"/>
          </a:p>
          <a:p>
            <a:pPr marL="520700" indent="-342900"/>
            <a:r>
              <a:rPr lang="en-US" b="1" dirty="0" err="1" smtClean="0"/>
              <a:t>Programmspeicher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Enthält</a:t>
            </a:r>
            <a:r>
              <a:rPr lang="en-US" dirty="0" smtClean="0"/>
              <a:t> den </a:t>
            </a:r>
            <a:r>
              <a:rPr lang="en-US" dirty="0" err="1" smtClean="0"/>
              <a:t>binären</a:t>
            </a:r>
            <a:r>
              <a:rPr lang="en-US" dirty="0" smtClean="0"/>
              <a:t> </a:t>
            </a:r>
            <a:r>
              <a:rPr lang="en-US" dirty="0" err="1" smtClean="0"/>
              <a:t>Programmcode</a:t>
            </a:r>
            <a:r>
              <a:rPr lang="en-US" dirty="0" smtClean="0"/>
              <a:t> (+ </a:t>
            </a:r>
            <a:r>
              <a:rPr lang="en-US" dirty="0" err="1" smtClean="0"/>
              <a:t>evtl</a:t>
            </a:r>
            <a:r>
              <a:rPr lang="en-US" dirty="0" smtClean="0"/>
              <a:t>. Debugging-</a:t>
            </a:r>
            <a:r>
              <a:rPr lang="en-US" dirty="0" err="1" smtClean="0"/>
              <a:t>Symbole</a:t>
            </a:r>
            <a:r>
              <a:rPr lang="en-US" dirty="0" smtClean="0"/>
              <a:t>); </a:t>
            </a:r>
            <a:r>
              <a:rPr lang="en-US" dirty="0" err="1" smtClean="0"/>
              <a:t>normalerweise</a:t>
            </a:r>
            <a:r>
              <a:rPr lang="en-US" dirty="0" smtClean="0"/>
              <a:t> read-only.</a:t>
            </a:r>
            <a:br>
              <a:rPr lang="en-US" dirty="0" smtClean="0"/>
            </a:br>
            <a:endParaRPr lang="en-US" b="1" dirty="0" smtClean="0"/>
          </a:p>
          <a:p>
            <a:pPr marL="520700" indent="-342900"/>
            <a:r>
              <a:rPr lang="en-US" b="1" dirty="0" err="1" smtClean="0"/>
              <a:t>Globaler</a:t>
            </a:r>
            <a:r>
              <a:rPr lang="en-US" b="1" dirty="0" smtClean="0"/>
              <a:t> Speicher</a:t>
            </a:r>
            <a:br>
              <a:rPr lang="en-US" b="1" dirty="0" smtClean="0"/>
            </a:br>
            <a:r>
              <a:rPr lang="en-US" dirty="0" err="1" smtClean="0"/>
              <a:t>Enthält</a:t>
            </a:r>
            <a:r>
              <a:rPr lang="en-US" dirty="0" smtClean="0"/>
              <a:t> die </a:t>
            </a:r>
            <a:r>
              <a:rPr lang="en-US" dirty="0" err="1" smtClean="0"/>
              <a:t>globalen</a:t>
            </a:r>
            <a:r>
              <a:rPr lang="en-US" dirty="0" smtClean="0"/>
              <a:t> </a:t>
            </a:r>
            <a:r>
              <a:rPr lang="en-US" dirty="0" err="1" smtClean="0"/>
              <a:t>Variablen</a:t>
            </a:r>
            <a:r>
              <a:rPr lang="en-US" dirty="0" smtClean="0"/>
              <a:t> und </a:t>
            </a:r>
            <a:r>
              <a:rPr lang="en-US" dirty="0" err="1" smtClean="0"/>
              <a:t>Konstanten</a:t>
            </a:r>
            <a:r>
              <a:rPr lang="en-US" dirty="0" smtClean="0"/>
              <a:t>; </a:t>
            </a:r>
            <a:r>
              <a:rPr lang="en-US" dirty="0" err="1" smtClean="0"/>
              <a:t>für</a:t>
            </a:r>
            <a:r>
              <a:rPr lang="en-US" dirty="0" smtClean="0"/>
              <a:t> </a:t>
            </a:r>
            <a:r>
              <a:rPr lang="en-US" dirty="0" err="1" smtClean="0"/>
              <a:t>uns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r>
              <a:rPr lang="en-US" dirty="0" smtClean="0"/>
              <a:t> </a:t>
            </a:r>
            <a:r>
              <a:rPr lang="en-US" dirty="0" err="1" smtClean="0"/>
              <a:t>nicht</a:t>
            </a:r>
            <a:r>
              <a:rPr lang="en-US" dirty="0" smtClean="0"/>
              <a:t> so </a:t>
            </a:r>
            <a:r>
              <a:rPr lang="en-US" dirty="0" err="1" smtClean="0"/>
              <a:t>wichtig</a:t>
            </a:r>
            <a:r>
              <a:rPr lang="en-US" dirty="0" smtClean="0"/>
              <a:t>.</a:t>
            </a:r>
            <a:br>
              <a:rPr lang="en-US" dirty="0" smtClean="0"/>
            </a:br>
            <a:endParaRPr lang="en-US" dirty="0" smtClean="0"/>
          </a:p>
          <a:p>
            <a:pPr marL="520700" indent="-342900"/>
            <a:r>
              <a:rPr lang="en-US" b="1" dirty="0" smtClean="0"/>
              <a:t>Heap-Speicher</a:t>
            </a:r>
            <a:r>
              <a:rPr lang="en-US" dirty="0" smtClean="0"/>
              <a:t> (aka. </a:t>
            </a:r>
            <a:r>
              <a:rPr lang="en-US" dirty="0" err="1" smtClean="0"/>
              <a:t>dynamischer</a:t>
            </a:r>
            <a:r>
              <a:rPr lang="en-US" dirty="0" smtClean="0"/>
              <a:t> Speicher)</a:t>
            </a: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dirty="0" smtClean="0"/>
              <a:t>Frei </a:t>
            </a:r>
            <a:r>
              <a:rPr lang="en-US" dirty="0" err="1" smtClean="0"/>
              <a:t>verwendbar</a:t>
            </a:r>
            <a:r>
              <a:rPr lang="en-US" dirty="0" smtClean="0"/>
              <a:t>; </a:t>
            </a:r>
            <a:r>
              <a:rPr lang="en-US" dirty="0" err="1" smtClean="0"/>
              <a:t>Benutzer</a:t>
            </a:r>
            <a:r>
              <a:rPr lang="en-US" dirty="0" smtClean="0"/>
              <a:t> </a:t>
            </a:r>
            <a:r>
              <a:rPr lang="en-US" dirty="0" err="1" smtClean="0"/>
              <a:t>übernimmt</a:t>
            </a:r>
            <a:r>
              <a:rPr lang="en-US" dirty="0" smtClean="0"/>
              <a:t> </a:t>
            </a:r>
            <a:r>
              <a:rPr lang="en-US" dirty="0" err="1" smtClean="0"/>
              <a:t>Speichermanagement</a:t>
            </a:r>
            <a:r>
              <a:rPr lang="en-US" dirty="0" smtClean="0"/>
              <a:t>.</a:t>
            </a:r>
            <a:br>
              <a:rPr lang="en-US" dirty="0" smtClean="0"/>
            </a:br>
            <a:endParaRPr lang="en-US" b="1" dirty="0" smtClean="0"/>
          </a:p>
          <a:p>
            <a:pPr marL="520700" indent="-342900"/>
            <a:r>
              <a:rPr lang="en-US" b="1" dirty="0" smtClean="0"/>
              <a:t>Stack-Speicher</a:t>
            </a:r>
            <a:r>
              <a:rPr lang="en-US" dirty="0" smtClean="0"/>
              <a:t> (aka. </a:t>
            </a:r>
            <a:r>
              <a:rPr lang="en-US" dirty="0" err="1" smtClean="0"/>
              <a:t>statischer</a:t>
            </a:r>
            <a:r>
              <a:rPr lang="en-US" dirty="0" smtClean="0"/>
              <a:t> Speicher)</a:t>
            </a:r>
            <a:br>
              <a:rPr lang="en-US" dirty="0" smtClean="0"/>
            </a:br>
            <a:r>
              <a:rPr lang="en-US" dirty="0" err="1" smtClean="0"/>
              <a:t>Verwendung</a:t>
            </a:r>
            <a:r>
              <a:rPr lang="en-US" dirty="0" smtClean="0"/>
              <a:t> </a:t>
            </a:r>
            <a:r>
              <a:rPr lang="en-US" dirty="0" err="1" smtClean="0"/>
              <a:t>für</a:t>
            </a:r>
            <a:r>
              <a:rPr lang="en-US" dirty="0" smtClean="0"/>
              <a:t> </a:t>
            </a:r>
            <a:r>
              <a:rPr lang="en-US" dirty="0" err="1" smtClean="0"/>
              <a:t>lokale</a:t>
            </a:r>
            <a:r>
              <a:rPr lang="en-US" dirty="0" smtClean="0"/>
              <a:t> </a:t>
            </a:r>
            <a:r>
              <a:rPr lang="en-US" dirty="0" err="1" smtClean="0"/>
              <a:t>Variablen</a:t>
            </a:r>
            <a:r>
              <a:rPr lang="en-US" dirty="0" smtClean="0"/>
              <a:t>; </a:t>
            </a:r>
            <a:r>
              <a:rPr lang="en-US" dirty="0" err="1" smtClean="0"/>
              <a:t>Speicherverwaltung</a:t>
            </a:r>
            <a:r>
              <a:rPr lang="en-US" dirty="0" smtClean="0"/>
              <a:t> </a:t>
            </a:r>
            <a:r>
              <a:rPr lang="en-US" dirty="0" err="1" smtClean="0"/>
              <a:t>durch</a:t>
            </a:r>
            <a:r>
              <a:rPr lang="en-US" dirty="0" smtClean="0"/>
              <a:t> Compiler.</a:t>
            </a:r>
            <a:endParaRPr lang="en-US" b="1" dirty="0"/>
          </a:p>
        </p:txBody>
      </p:sp>
      <p:sp>
        <p:nvSpPr>
          <p:cNvPr id="6" name="Abgerundetes Rechteck 5"/>
          <p:cNvSpPr/>
          <p:nvPr/>
        </p:nvSpPr>
        <p:spPr bwMode="auto">
          <a:xfrm>
            <a:off x="250825" y="1574224"/>
            <a:ext cx="8640763" cy="735521"/>
          </a:xfrm>
          <a:prstGeom prst="roundRect">
            <a:avLst/>
          </a:prstGeom>
          <a:ln>
            <a:headEnd/>
            <a:tailEnd/>
          </a:ln>
          <a:ex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>
              <a:buSzTx/>
            </a:pPr>
            <a:r>
              <a:rPr lang="en-US" sz="2000"/>
              <a:t>In C++ spielt die </a:t>
            </a:r>
            <a:r>
              <a:rPr lang="en-US" sz="2000" b="1"/>
              <a:t>Speicherverwaltung</a:t>
            </a:r>
            <a:r>
              <a:rPr lang="en-US" sz="2000"/>
              <a:t> eine </a:t>
            </a:r>
            <a:r>
              <a:rPr lang="en-US" sz="2000" b="1"/>
              <a:t>wesentlich größere Rolle </a:t>
            </a:r>
            <a:r>
              <a:rPr lang="en-US" sz="2000"/>
              <a:t>als in Java</a:t>
            </a:r>
            <a:endParaRPr lang="en-US" sz="2000" dirty="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" name="Pfeil nach rechts 1"/>
          <p:cNvSpPr/>
          <p:nvPr/>
        </p:nvSpPr>
        <p:spPr bwMode="auto">
          <a:xfrm>
            <a:off x="32763" y="4869160"/>
            <a:ext cx="436124" cy="216024"/>
          </a:xfrm>
          <a:prstGeom prst="rightArrow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7" name="Pfeil nach rechts 6"/>
          <p:cNvSpPr/>
          <p:nvPr/>
        </p:nvSpPr>
        <p:spPr bwMode="auto">
          <a:xfrm>
            <a:off x="32763" y="5733256"/>
            <a:ext cx="436124" cy="216024"/>
          </a:xfrm>
          <a:prstGeom prst="rightArrow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 err="1">
              <a:solidFill>
                <a:srgbClr val="7F0055"/>
              </a:solidFill>
              <a:latin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4841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Stack vs. Heap</a:t>
            </a:r>
            <a:endParaRPr lang="de-DE" altLang="de-DE" dirty="0" smtClean="0"/>
          </a:p>
        </p:txBody>
      </p:sp>
      <p:sp>
        <p:nvSpPr>
          <p:cNvPr id="6" name="Textplatzhalter 5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53953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smtClean="0"/>
              <a:t>Stack</a:t>
            </a:r>
            <a:endParaRPr lang="en-US" dirty="0"/>
          </a:p>
        </p:txBody>
      </p:sp>
      <p:sp>
        <p:nvSpPr>
          <p:cNvPr id="7" name="Inhaltsplatzhalter 6"/>
          <p:cNvSpPr>
            <a:spLocks noGrp="1"/>
          </p:cNvSpPr>
          <p:nvPr>
            <p:ph sz="half" idx="2"/>
          </p:nvPr>
        </p:nvSpPr>
        <p:spPr/>
        <p:txBody>
          <a:bodyPr>
            <a:noAutofit/>
          </a:bodyPr>
          <a:lstStyle/>
          <a:p>
            <a:r>
              <a:rPr lang="en-US" smtClean="0"/>
              <a:t>Begrenzte Größe (lokale Variablen, Rücksprungadresse)</a:t>
            </a:r>
          </a:p>
          <a:p>
            <a:r>
              <a:rPr lang="en-US" b="1" smtClean="0"/>
              <a:t>Speicherbelegung und –freigabe durch den Compiler </a:t>
            </a:r>
          </a:p>
          <a:p>
            <a:r>
              <a:rPr lang="en-US" smtClean="0"/>
              <a:t>Speicherverwaltung:</a:t>
            </a:r>
            <a:br>
              <a:rPr lang="en-US" smtClean="0"/>
            </a:br>
            <a:r>
              <a:rPr lang="en-US" i="1" smtClean="0"/>
              <a:t>last-in first-out</a:t>
            </a:r>
            <a:br>
              <a:rPr lang="en-US" i="1" smtClean="0"/>
            </a:br>
            <a:endParaRPr lang="en-US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smtClean="0">
                <a:sym typeface="Wingdings" panose="05000000000000000000" pitchFamily="2" charset="2"/>
              </a:rPr>
              <a:t> </a:t>
            </a:r>
            <a:r>
              <a:rPr lang="en-US" smtClean="0"/>
              <a:t>sehr effizient, statisch</a:t>
            </a:r>
            <a:endParaRPr lang="en-US" dirty="0"/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53953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smtClean="0"/>
              <a:t>Heap</a:t>
            </a:r>
            <a:endParaRPr lang="en-US" dirty="0"/>
          </a:p>
        </p:txBody>
      </p:sp>
      <p:sp>
        <p:nvSpPr>
          <p:cNvPr id="15" name="Inhaltsplatzhalter 14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/>
              <a:t>T</a:t>
            </a:r>
            <a:r>
              <a:rPr lang="en-US" smtClean="0"/>
              <a:t>ypischerweise wesentlich größer als Stack</a:t>
            </a:r>
          </a:p>
          <a:p>
            <a:r>
              <a:rPr lang="en-US" smtClean="0"/>
              <a:t>Speicherverwaltung:</a:t>
            </a:r>
            <a:br>
              <a:rPr lang="en-US" smtClean="0"/>
            </a:br>
            <a:r>
              <a:rPr lang="en-US" b="1" smtClean="0"/>
              <a:t>manuell, durch "Benutzer" </a:t>
            </a:r>
            <a:r>
              <a:rPr lang="en-US" smtClean="0"/>
              <a:t/>
            </a:r>
            <a:br>
              <a:rPr lang="en-US" smtClean="0"/>
            </a:br>
            <a:r>
              <a:rPr lang="en-US" smtClean="0"/>
              <a:t>(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new, delete</a:t>
            </a:r>
            <a:r>
              <a:rPr lang="en-US" smtClean="0"/>
              <a:t>)</a:t>
            </a:r>
            <a:br>
              <a:rPr lang="en-US" smtClean="0"/>
            </a:br>
            <a:r>
              <a:rPr lang="en-US" smtClean="0"/>
              <a:t/>
            </a:r>
            <a:br>
              <a:rPr lang="en-US" smtClean="0"/>
            </a:br>
            <a:r>
              <a:rPr lang="en-US" smtClean="0"/>
              <a:t/>
            </a:r>
            <a:br>
              <a:rPr lang="en-US" smtClean="0"/>
            </a:br>
            <a:endParaRPr lang="en-US" smtClean="0"/>
          </a:p>
          <a:p>
            <a:pPr marL="0" indent="0">
              <a:buNone/>
              <a:tabLst>
                <a:tab pos="365125" algn="l"/>
              </a:tabLst>
            </a:pPr>
            <a:r>
              <a:rPr lang="en-US" smtClean="0">
                <a:sym typeface="Wingdings" panose="05000000000000000000" pitchFamily="2" charset="2"/>
              </a:rPr>
              <a:t>	groß aber teuer (Laufzeit)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6205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Inhaltliche Struktur des Praktikums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smtClean="0"/>
              <a:t>Grundlagen</a:t>
            </a:r>
          </a:p>
          <a:p>
            <a:pPr marL="342900" indent="-342900">
              <a:buFontTx/>
              <a:buChar char="-"/>
            </a:pPr>
            <a:r>
              <a:rPr lang="en-US" smtClean="0"/>
              <a:t>Projektstruktur, Kompiliervorgang, allgemeine Konzepte</a:t>
            </a:r>
          </a:p>
          <a:p>
            <a:r>
              <a:rPr lang="en-US" b="1" smtClean="0"/>
              <a:t>Speicherverwaltung</a:t>
            </a:r>
          </a:p>
          <a:p>
            <a:pPr marL="342900" indent="-342900">
              <a:buFontTx/>
              <a:buChar char="-"/>
            </a:pPr>
            <a:r>
              <a:rPr lang="en-US" smtClean="0"/>
              <a:t>Speicherbereiche in C++, Vergleich zu Java</a:t>
            </a:r>
          </a:p>
          <a:p>
            <a:pPr marL="342900" indent="-342900">
              <a:buFontTx/>
              <a:buChar char="-"/>
            </a:pPr>
            <a:r>
              <a:rPr lang="en-US" smtClean="0"/>
              <a:t>Typische Fallstricke (denn davon gibt es reichlich!)</a:t>
            </a:r>
          </a:p>
          <a:p>
            <a:r>
              <a:rPr lang="en-US" b="1" smtClean="0"/>
              <a:t>Objektorientierung</a:t>
            </a:r>
            <a:endParaRPr lang="en-US" smtClean="0"/>
          </a:p>
          <a:p>
            <a:pPr marL="342900" indent="-342900">
              <a:buFontTx/>
              <a:buChar char="-"/>
            </a:pPr>
            <a:r>
              <a:rPr lang="en-US" smtClean="0"/>
              <a:t>Besonderheiten von C++</a:t>
            </a:r>
          </a:p>
          <a:p>
            <a:r>
              <a:rPr lang="en-US" b="1" smtClean="0"/>
              <a:t>Fortgeschrittene Themen</a:t>
            </a:r>
            <a:endParaRPr lang="en-US" smtClean="0"/>
          </a:p>
          <a:p>
            <a:pPr marL="342900" indent="-342900">
              <a:buFontTx/>
              <a:buChar char="-"/>
            </a:pPr>
            <a:r>
              <a:rPr lang="en-US" smtClean="0"/>
              <a:t>Templates (vergleichbar mit Generics in Java)</a:t>
            </a:r>
          </a:p>
          <a:p>
            <a:pPr marL="342900" indent="-342900">
              <a:buFontTx/>
              <a:buChar char="-"/>
            </a:pPr>
            <a:r>
              <a:rPr lang="en-US" smtClean="0"/>
              <a:t>Funktionszeiger: in C von Anfang an, in Java erst seit 1.8!</a:t>
            </a:r>
            <a:endParaRPr lang="en-US" b="1" smtClean="0"/>
          </a:p>
          <a:p>
            <a:r>
              <a:rPr lang="en-US" b="1" smtClean="0"/>
              <a:t>Embedded C</a:t>
            </a:r>
            <a:endParaRPr lang="en-US" smtClean="0"/>
          </a:p>
          <a:p>
            <a:pPr marL="342900" indent="-342900">
              <a:buFontTx/>
              <a:buChar char="-"/>
            </a:pPr>
            <a:r>
              <a:rPr lang="en-US" smtClean="0"/>
              <a:t>Besonderheiten einer Hardwareplattform</a:t>
            </a:r>
          </a:p>
          <a:p>
            <a:pPr marL="342900" indent="-342900">
              <a:buFontTx/>
              <a:buChar char="-"/>
            </a:pPr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3192872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Intermezzo</a:t>
            </a:r>
          </a:p>
        </p:txBody>
      </p:sp>
      <p:sp>
        <p:nvSpPr>
          <p:cNvPr id="7172" name="Textfeld 4"/>
          <p:cNvSpPr txBox="1">
            <a:spLocks noChangeArrowheads="1"/>
          </p:cNvSpPr>
          <p:nvPr/>
        </p:nvSpPr>
        <p:spPr bwMode="auto">
          <a:xfrm>
            <a:off x="468313" y="1987550"/>
            <a:ext cx="4679950" cy="1122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/>
              <a:t>Wieso braucht man überhaupt Speicher auf dem </a:t>
            </a:r>
            <a:r>
              <a:rPr lang="de-DE" altLang="de-DE" sz="1800" b="0" dirty="0" smtClean="0"/>
              <a:t>Heap, </a:t>
            </a:r>
            <a:r>
              <a:rPr lang="de-DE" altLang="de-DE" sz="1800" b="0" dirty="0"/>
              <a:t>wenn der Stack die </a:t>
            </a:r>
            <a:r>
              <a:rPr lang="de-DE" altLang="de-DE" sz="1800" dirty="0"/>
              <a:t>Speicherverwaltung</a:t>
            </a:r>
            <a:r>
              <a:rPr lang="de-DE" altLang="de-DE" sz="1800" b="0" dirty="0"/>
              <a:t> übernimmt und auch noch so </a:t>
            </a:r>
            <a:r>
              <a:rPr lang="de-DE" altLang="de-DE" sz="1800" dirty="0"/>
              <a:t>viel effizienter </a:t>
            </a:r>
            <a:r>
              <a:rPr lang="de-DE" altLang="de-DE" sz="1800" b="0" dirty="0"/>
              <a:t>ist?</a:t>
            </a:r>
          </a:p>
        </p:txBody>
      </p:sp>
    </p:spTree>
    <p:extLst>
      <p:ext uri="{BB962C8B-B14F-4D97-AF65-F5344CB8AC3E}">
        <p14:creationId xmlns:p14="http://schemas.microsoft.com/office/powerpoint/2010/main" val="2287427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Variablen und Zeiger: Was ist eine Variable?</a:t>
            </a:r>
          </a:p>
        </p:txBody>
      </p:sp>
      <p:sp>
        <p:nvSpPr>
          <p:cNvPr id="8195" name="Rectangle 43"/>
          <p:cNvSpPr>
            <a:spLocks noChangeArrowheads="1"/>
          </p:cNvSpPr>
          <p:nvPr/>
        </p:nvSpPr>
        <p:spPr bwMode="auto">
          <a:xfrm>
            <a:off x="1577975" y="3716338"/>
            <a:ext cx="3187700" cy="419100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196" name="Rectangle 4"/>
          <p:cNvSpPr>
            <a:spLocks noChangeArrowheads="1"/>
          </p:cNvSpPr>
          <p:nvPr/>
        </p:nvSpPr>
        <p:spPr bwMode="auto">
          <a:xfrm>
            <a:off x="6943725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197" name="Rectangle 5"/>
          <p:cNvSpPr>
            <a:spLocks noChangeArrowheads="1"/>
          </p:cNvSpPr>
          <p:nvPr/>
        </p:nvSpPr>
        <p:spPr bwMode="auto">
          <a:xfrm>
            <a:off x="2919413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198" name="Rectangle 6"/>
          <p:cNvSpPr>
            <a:spLocks noChangeArrowheads="1"/>
          </p:cNvSpPr>
          <p:nvPr/>
        </p:nvSpPr>
        <p:spPr bwMode="auto">
          <a:xfrm>
            <a:off x="3421063" y="4637088"/>
            <a:ext cx="252412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199" name="Rectangle 7"/>
          <p:cNvSpPr>
            <a:spLocks noChangeArrowheads="1"/>
          </p:cNvSpPr>
          <p:nvPr/>
        </p:nvSpPr>
        <p:spPr bwMode="auto">
          <a:xfrm>
            <a:off x="3675063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00" name="Rectangle 8"/>
          <p:cNvSpPr>
            <a:spLocks noChangeArrowheads="1"/>
          </p:cNvSpPr>
          <p:nvPr/>
        </p:nvSpPr>
        <p:spPr bwMode="auto">
          <a:xfrm>
            <a:off x="3925888" y="4637088"/>
            <a:ext cx="252412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01" name="Rectangle 9"/>
          <p:cNvSpPr>
            <a:spLocks noChangeArrowheads="1"/>
          </p:cNvSpPr>
          <p:nvPr/>
        </p:nvSpPr>
        <p:spPr bwMode="auto">
          <a:xfrm>
            <a:off x="4178300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02" name="Rectangle 10"/>
          <p:cNvSpPr>
            <a:spLocks noChangeArrowheads="1"/>
          </p:cNvSpPr>
          <p:nvPr/>
        </p:nvSpPr>
        <p:spPr bwMode="auto">
          <a:xfrm>
            <a:off x="4429125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03" name="Rectangle 11"/>
          <p:cNvSpPr>
            <a:spLocks noChangeArrowheads="1"/>
          </p:cNvSpPr>
          <p:nvPr/>
        </p:nvSpPr>
        <p:spPr bwMode="auto">
          <a:xfrm>
            <a:off x="4679950" y="4637088"/>
            <a:ext cx="252413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04" name="Rectangle 12"/>
          <p:cNvSpPr>
            <a:spLocks noChangeArrowheads="1"/>
          </p:cNvSpPr>
          <p:nvPr/>
        </p:nvSpPr>
        <p:spPr bwMode="auto">
          <a:xfrm>
            <a:off x="4932363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05" name="Rectangle 13"/>
          <p:cNvSpPr>
            <a:spLocks noChangeArrowheads="1"/>
          </p:cNvSpPr>
          <p:nvPr/>
        </p:nvSpPr>
        <p:spPr bwMode="auto">
          <a:xfrm>
            <a:off x="5686425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06" name="Rectangle 14"/>
          <p:cNvSpPr>
            <a:spLocks noChangeArrowheads="1"/>
          </p:cNvSpPr>
          <p:nvPr/>
        </p:nvSpPr>
        <p:spPr bwMode="auto">
          <a:xfrm>
            <a:off x="5937250" y="4637088"/>
            <a:ext cx="252413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07" name="Rectangle 15"/>
          <p:cNvSpPr>
            <a:spLocks noChangeArrowheads="1"/>
          </p:cNvSpPr>
          <p:nvPr/>
        </p:nvSpPr>
        <p:spPr bwMode="auto">
          <a:xfrm>
            <a:off x="6189663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08" name="Rectangle 16"/>
          <p:cNvSpPr>
            <a:spLocks noChangeArrowheads="1"/>
          </p:cNvSpPr>
          <p:nvPr/>
        </p:nvSpPr>
        <p:spPr bwMode="auto">
          <a:xfrm>
            <a:off x="6440488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09" name="Rectangle 17"/>
          <p:cNvSpPr>
            <a:spLocks noChangeArrowheads="1"/>
          </p:cNvSpPr>
          <p:nvPr/>
        </p:nvSpPr>
        <p:spPr bwMode="auto">
          <a:xfrm>
            <a:off x="6943725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10" name="Rectangle 18"/>
          <p:cNvSpPr>
            <a:spLocks noChangeArrowheads="1"/>
          </p:cNvSpPr>
          <p:nvPr/>
        </p:nvSpPr>
        <p:spPr bwMode="auto">
          <a:xfrm>
            <a:off x="7194550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11" name="Text Box 19"/>
          <p:cNvSpPr txBox="1">
            <a:spLocks noChangeArrowheads="1"/>
          </p:cNvSpPr>
          <p:nvPr/>
        </p:nvSpPr>
        <p:spPr bwMode="auto">
          <a:xfrm>
            <a:off x="2330450" y="4721225"/>
            <a:ext cx="5111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b="0"/>
              <a:t>…</a:t>
            </a:r>
          </a:p>
        </p:txBody>
      </p:sp>
      <p:sp>
        <p:nvSpPr>
          <p:cNvPr id="8212" name="Text Box 20"/>
          <p:cNvSpPr txBox="1">
            <a:spLocks noChangeArrowheads="1"/>
          </p:cNvSpPr>
          <p:nvPr/>
        </p:nvSpPr>
        <p:spPr bwMode="auto">
          <a:xfrm>
            <a:off x="7445375" y="4721225"/>
            <a:ext cx="5111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b="0"/>
              <a:t>…</a:t>
            </a:r>
          </a:p>
        </p:txBody>
      </p:sp>
      <p:sp>
        <p:nvSpPr>
          <p:cNvPr id="8213" name="AutoShape 21"/>
          <p:cNvSpPr>
            <a:spLocks/>
          </p:cNvSpPr>
          <p:nvPr/>
        </p:nvSpPr>
        <p:spPr bwMode="auto">
          <a:xfrm rot="5400000">
            <a:off x="4050506" y="3420269"/>
            <a:ext cx="249238" cy="2012950"/>
          </a:xfrm>
          <a:prstGeom prst="leftBrace">
            <a:avLst>
              <a:gd name="adj1" fmla="val 67303"/>
              <a:gd name="adj2" fmla="val 50000"/>
            </a:avLst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14" name="Text Box 22"/>
          <p:cNvSpPr txBox="1">
            <a:spLocks noChangeArrowheads="1"/>
          </p:cNvSpPr>
          <p:nvPr/>
        </p:nvSpPr>
        <p:spPr bwMode="auto">
          <a:xfrm>
            <a:off x="5935663" y="5561013"/>
            <a:ext cx="25558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7</a:t>
            </a:r>
          </a:p>
        </p:txBody>
      </p:sp>
      <p:sp>
        <p:nvSpPr>
          <p:cNvPr id="8215" name="Text Box 23"/>
          <p:cNvSpPr txBox="1">
            <a:spLocks noChangeArrowheads="1"/>
          </p:cNvSpPr>
          <p:nvPr/>
        </p:nvSpPr>
        <p:spPr bwMode="auto">
          <a:xfrm>
            <a:off x="6186488" y="5561013"/>
            <a:ext cx="25558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8</a:t>
            </a:r>
          </a:p>
        </p:txBody>
      </p:sp>
      <p:sp>
        <p:nvSpPr>
          <p:cNvPr id="8216" name="Text Box 24"/>
          <p:cNvSpPr txBox="1">
            <a:spLocks noChangeArrowheads="1"/>
          </p:cNvSpPr>
          <p:nvPr/>
        </p:nvSpPr>
        <p:spPr bwMode="auto">
          <a:xfrm>
            <a:off x="6438900" y="5561013"/>
            <a:ext cx="2555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9</a:t>
            </a:r>
          </a:p>
        </p:txBody>
      </p:sp>
      <p:sp>
        <p:nvSpPr>
          <p:cNvPr id="8217" name="Text Box 25"/>
          <p:cNvSpPr txBox="1">
            <a:spLocks noChangeArrowheads="1"/>
          </p:cNvSpPr>
          <p:nvPr/>
        </p:nvSpPr>
        <p:spPr bwMode="auto">
          <a:xfrm>
            <a:off x="6689725" y="5561013"/>
            <a:ext cx="2555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7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0</a:t>
            </a:r>
          </a:p>
        </p:txBody>
      </p:sp>
      <p:sp>
        <p:nvSpPr>
          <p:cNvPr id="8218" name="Text Box 26"/>
          <p:cNvSpPr txBox="1">
            <a:spLocks noChangeArrowheads="1"/>
          </p:cNvSpPr>
          <p:nvPr/>
        </p:nvSpPr>
        <p:spPr bwMode="auto">
          <a:xfrm>
            <a:off x="6943725" y="5561013"/>
            <a:ext cx="2555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7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1</a:t>
            </a:r>
          </a:p>
        </p:txBody>
      </p:sp>
      <p:sp>
        <p:nvSpPr>
          <p:cNvPr id="8219" name="Text Box 27"/>
          <p:cNvSpPr txBox="1">
            <a:spLocks noChangeArrowheads="1"/>
          </p:cNvSpPr>
          <p:nvPr/>
        </p:nvSpPr>
        <p:spPr bwMode="auto">
          <a:xfrm>
            <a:off x="7194550" y="5561013"/>
            <a:ext cx="2555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7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</p:txBody>
      </p:sp>
      <p:sp>
        <p:nvSpPr>
          <p:cNvPr id="8220" name="Text Box 29"/>
          <p:cNvSpPr txBox="1">
            <a:spLocks noChangeArrowheads="1"/>
          </p:cNvSpPr>
          <p:nvPr/>
        </p:nvSpPr>
        <p:spPr bwMode="auto">
          <a:xfrm>
            <a:off x="5684838" y="5561013"/>
            <a:ext cx="219075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</p:txBody>
      </p:sp>
      <p:sp>
        <p:nvSpPr>
          <p:cNvPr id="8221" name="Text Box 30"/>
          <p:cNvSpPr txBox="1">
            <a:spLocks noChangeArrowheads="1"/>
          </p:cNvSpPr>
          <p:nvPr/>
        </p:nvSpPr>
        <p:spPr bwMode="auto">
          <a:xfrm>
            <a:off x="7445375" y="5561013"/>
            <a:ext cx="220663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</p:txBody>
      </p:sp>
      <p:sp>
        <p:nvSpPr>
          <p:cNvPr id="8222" name="Rectangle 32"/>
          <p:cNvSpPr>
            <a:spLocks noChangeArrowheads="1"/>
          </p:cNvSpPr>
          <p:nvPr/>
        </p:nvSpPr>
        <p:spPr bwMode="auto">
          <a:xfrm>
            <a:off x="3924300" y="4637088"/>
            <a:ext cx="252413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23" name="Rectangle 33"/>
          <p:cNvSpPr>
            <a:spLocks noChangeArrowheads="1"/>
          </p:cNvSpPr>
          <p:nvPr/>
        </p:nvSpPr>
        <p:spPr bwMode="auto">
          <a:xfrm>
            <a:off x="3673475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24" name="Rectangle 34"/>
          <p:cNvSpPr>
            <a:spLocks noChangeArrowheads="1"/>
          </p:cNvSpPr>
          <p:nvPr/>
        </p:nvSpPr>
        <p:spPr bwMode="auto">
          <a:xfrm>
            <a:off x="6691313" y="4637088"/>
            <a:ext cx="252412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25" name="Rectangle 35"/>
          <p:cNvSpPr>
            <a:spLocks noChangeArrowheads="1"/>
          </p:cNvSpPr>
          <p:nvPr/>
        </p:nvSpPr>
        <p:spPr bwMode="auto">
          <a:xfrm>
            <a:off x="7194550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26" name="Rectangle 36"/>
          <p:cNvSpPr>
            <a:spLocks noChangeArrowheads="1"/>
          </p:cNvSpPr>
          <p:nvPr/>
        </p:nvSpPr>
        <p:spPr bwMode="auto">
          <a:xfrm>
            <a:off x="5183188" y="3716338"/>
            <a:ext cx="501650" cy="4191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int</a:t>
            </a:r>
          </a:p>
        </p:txBody>
      </p:sp>
      <p:sp>
        <p:nvSpPr>
          <p:cNvPr id="8227" name="Rectangle 38"/>
          <p:cNvSpPr>
            <a:spLocks noChangeArrowheads="1"/>
          </p:cNvSpPr>
          <p:nvPr/>
        </p:nvSpPr>
        <p:spPr bwMode="auto">
          <a:xfrm>
            <a:off x="6272213" y="3716338"/>
            <a:ext cx="922337" cy="419100"/>
          </a:xfrm>
          <a:prstGeom prst="rect">
            <a:avLst/>
          </a:prstGeom>
          <a:solidFill>
            <a:schemeClr val="accent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3420</a:t>
            </a:r>
          </a:p>
        </p:txBody>
      </p:sp>
      <p:sp>
        <p:nvSpPr>
          <p:cNvPr id="8228" name="Rectangle 40"/>
          <p:cNvSpPr>
            <a:spLocks noChangeArrowheads="1"/>
          </p:cNvSpPr>
          <p:nvPr/>
        </p:nvSpPr>
        <p:spPr bwMode="auto">
          <a:xfrm>
            <a:off x="2673350" y="3716338"/>
            <a:ext cx="574675" cy="20796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d</a:t>
            </a:r>
          </a:p>
        </p:txBody>
      </p:sp>
      <p:sp>
        <p:nvSpPr>
          <p:cNvPr id="8229" name="Rectangle 41"/>
          <p:cNvSpPr>
            <a:spLocks noChangeArrowheads="1"/>
          </p:cNvSpPr>
          <p:nvPr/>
        </p:nvSpPr>
        <p:spPr bwMode="auto">
          <a:xfrm>
            <a:off x="1577975" y="3716338"/>
            <a:ext cx="1089025" cy="4191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double</a:t>
            </a:r>
          </a:p>
        </p:txBody>
      </p:sp>
      <p:sp>
        <p:nvSpPr>
          <p:cNvPr id="8230" name="Rectangle 42"/>
          <p:cNvSpPr>
            <a:spLocks noChangeArrowheads="1"/>
          </p:cNvSpPr>
          <p:nvPr/>
        </p:nvSpPr>
        <p:spPr bwMode="auto">
          <a:xfrm>
            <a:off x="3255963" y="3716338"/>
            <a:ext cx="1509712" cy="4191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2.718281</a:t>
            </a:r>
          </a:p>
        </p:txBody>
      </p:sp>
      <p:sp>
        <p:nvSpPr>
          <p:cNvPr id="8231" name="Line 44"/>
          <p:cNvSpPr>
            <a:spLocks noChangeShapeType="1"/>
          </p:cNvSpPr>
          <p:nvPr/>
        </p:nvSpPr>
        <p:spPr bwMode="auto">
          <a:xfrm>
            <a:off x="6272213" y="3716338"/>
            <a:ext cx="0" cy="4191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8232" name="Rectangle 46"/>
          <p:cNvSpPr>
            <a:spLocks noChangeArrowheads="1"/>
          </p:cNvSpPr>
          <p:nvPr/>
        </p:nvSpPr>
        <p:spPr bwMode="auto">
          <a:xfrm>
            <a:off x="3170238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3" name="Rectangle 47"/>
          <p:cNvSpPr>
            <a:spLocks noChangeArrowheads="1"/>
          </p:cNvSpPr>
          <p:nvPr/>
        </p:nvSpPr>
        <p:spPr bwMode="auto">
          <a:xfrm>
            <a:off x="3421063" y="4637088"/>
            <a:ext cx="252412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4" name="Rectangle 48"/>
          <p:cNvSpPr>
            <a:spLocks noChangeArrowheads="1"/>
          </p:cNvSpPr>
          <p:nvPr/>
        </p:nvSpPr>
        <p:spPr bwMode="auto">
          <a:xfrm>
            <a:off x="3170238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5" name="Rectangle 49"/>
          <p:cNvSpPr>
            <a:spLocks noChangeArrowheads="1"/>
          </p:cNvSpPr>
          <p:nvPr/>
        </p:nvSpPr>
        <p:spPr bwMode="auto">
          <a:xfrm>
            <a:off x="3421063" y="4637088"/>
            <a:ext cx="252412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6" name="Rectangle 50"/>
          <p:cNvSpPr>
            <a:spLocks noChangeArrowheads="1"/>
          </p:cNvSpPr>
          <p:nvPr/>
        </p:nvSpPr>
        <p:spPr bwMode="auto">
          <a:xfrm>
            <a:off x="3170238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7" name="Rectangle 51"/>
          <p:cNvSpPr>
            <a:spLocks noChangeArrowheads="1"/>
          </p:cNvSpPr>
          <p:nvPr/>
        </p:nvSpPr>
        <p:spPr bwMode="auto">
          <a:xfrm>
            <a:off x="6691313" y="4637088"/>
            <a:ext cx="252412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8" name="Rectangle 52"/>
          <p:cNvSpPr>
            <a:spLocks noChangeArrowheads="1"/>
          </p:cNvSpPr>
          <p:nvPr/>
        </p:nvSpPr>
        <p:spPr bwMode="auto">
          <a:xfrm>
            <a:off x="6440488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9" name="Rectangle 53"/>
          <p:cNvSpPr>
            <a:spLocks noChangeArrowheads="1"/>
          </p:cNvSpPr>
          <p:nvPr/>
        </p:nvSpPr>
        <p:spPr bwMode="auto">
          <a:xfrm>
            <a:off x="6189663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40" name="Rectangle 54"/>
          <p:cNvSpPr>
            <a:spLocks noChangeArrowheads="1"/>
          </p:cNvSpPr>
          <p:nvPr/>
        </p:nvSpPr>
        <p:spPr bwMode="auto">
          <a:xfrm>
            <a:off x="5183188" y="4637088"/>
            <a:ext cx="252412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41" name="Rectangle 55"/>
          <p:cNvSpPr>
            <a:spLocks noChangeArrowheads="1"/>
          </p:cNvSpPr>
          <p:nvPr/>
        </p:nvSpPr>
        <p:spPr bwMode="auto">
          <a:xfrm>
            <a:off x="5435600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42" name="AutoShape 56"/>
          <p:cNvSpPr>
            <a:spLocks/>
          </p:cNvSpPr>
          <p:nvPr/>
        </p:nvSpPr>
        <p:spPr bwMode="auto">
          <a:xfrm rot="5400000">
            <a:off x="6565900" y="3922713"/>
            <a:ext cx="249238" cy="1008062"/>
          </a:xfrm>
          <a:prstGeom prst="leftBrace">
            <a:avLst>
              <a:gd name="adj1" fmla="val 33705"/>
              <a:gd name="adj2" fmla="val 50000"/>
            </a:avLst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43" name="Text Box 57"/>
          <p:cNvSpPr txBox="1">
            <a:spLocks noChangeArrowheads="1"/>
          </p:cNvSpPr>
          <p:nvPr/>
        </p:nvSpPr>
        <p:spPr bwMode="auto">
          <a:xfrm>
            <a:off x="1835150" y="3284538"/>
            <a:ext cx="608013" cy="392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Typ</a:t>
            </a:r>
          </a:p>
        </p:txBody>
      </p:sp>
      <p:sp>
        <p:nvSpPr>
          <p:cNvPr id="8244" name="Text Box 58"/>
          <p:cNvSpPr txBox="1">
            <a:spLocks noChangeArrowheads="1"/>
          </p:cNvSpPr>
          <p:nvPr/>
        </p:nvSpPr>
        <p:spPr bwMode="auto">
          <a:xfrm>
            <a:off x="2589213" y="3284538"/>
            <a:ext cx="846137" cy="392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Name</a:t>
            </a:r>
          </a:p>
        </p:txBody>
      </p:sp>
      <p:sp>
        <p:nvSpPr>
          <p:cNvPr id="8245" name="Text Box 59"/>
          <p:cNvSpPr txBox="1">
            <a:spLocks noChangeArrowheads="1"/>
          </p:cNvSpPr>
          <p:nvPr/>
        </p:nvSpPr>
        <p:spPr bwMode="auto">
          <a:xfrm>
            <a:off x="3679825" y="3284538"/>
            <a:ext cx="715963" cy="392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Wert</a:t>
            </a:r>
          </a:p>
        </p:txBody>
      </p:sp>
      <p:sp>
        <p:nvSpPr>
          <p:cNvPr id="8246" name="Rectangle 40"/>
          <p:cNvSpPr>
            <a:spLocks noChangeArrowheads="1"/>
          </p:cNvSpPr>
          <p:nvPr/>
        </p:nvSpPr>
        <p:spPr bwMode="auto">
          <a:xfrm>
            <a:off x="2673350" y="3924300"/>
            <a:ext cx="579438" cy="2063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000" b="0" i="1"/>
              <a:t>2137</a:t>
            </a:r>
          </a:p>
        </p:txBody>
      </p:sp>
      <p:sp>
        <p:nvSpPr>
          <p:cNvPr id="8247" name="Text Box 30"/>
          <p:cNvSpPr txBox="1">
            <a:spLocks noChangeArrowheads="1"/>
          </p:cNvSpPr>
          <p:nvPr/>
        </p:nvSpPr>
        <p:spPr bwMode="auto">
          <a:xfrm>
            <a:off x="3640138" y="5561013"/>
            <a:ext cx="219075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</p:txBody>
      </p:sp>
      <p:sp>
        <p:nvSpPr>
          <p:cNvPr id="8248" name="Text Box 22"/>
          <p:cNvSpPr txBox="1">
            <a:spLocks noChangeArrowheads="1"/>
          </p:cNvSpPr>
          <p:nvPr/>
        </p:nvSpPr>
        <p:spPr bwMode="auto">
          <a:xfrm>
            <a:off x="3173413" y="5561013"/>
            <a:ext cx="25558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3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7</a:t>
            </a:r>
          </a:p>
        </p:txBody>
      </p:sp>
      <p:sp>
        <p:nvSpPr>
          <p:cNvPr id="8249" name="Text Box 23"/>
          <p:cNvSpPr txBox="1">
            <a:spLocks noChangeArrowheads="1"/>
          </p:cNvSpPr>
          <p:nvPr/>
        </p:nvSpPr>
        <p:spPr bwMode="auto">
          <a:xfrm>
            <a:off x="3425825" y="5561013"/>
            <a:ext cx="2540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3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8</a:t>
            </a:r>
          </a:p>
        </p:txBody>
      </p:sp>
      <p:sp>
        <p:nvSpPr>
          <p:cNvPr id="8250" name="Text Box 29"/>
          <p:cNvSpPr txBox="1">
            <a:spLocks noChangeArrowheads="1"/>
          </p:cNvSpPr>
          <p:nvPr/>
        </p:nvSpPr>
        <p:spPr bwMode="auto">
          <a:xfrm>
            <a:off x="2922588" y="5561013"/>
            <a:ext cx="220662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</p:txBody>
      </p:sp>
      <p:sp>
        <p:nvSpPr>
          <p:cNvPr id="8251" name="Rectangle 37"/>
          <p:cNvSpPr>
            <a:spLocks noChangeArrowheads="1"/>
          </p:cNvSpPr>
          <p:nvPr/>
        </p:nvSpPr>
        <p:spPr bwMode="auto">
          <a:xfrm>
            <a:off x="5686425" y="3925888"/>
            <a:ext cx="584200" cy="2111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000" b="0" i="1"/>
              <a:t>2268</a:t>
            </a:r>
          </a:p>
        </p:txBody>
      </p:sp>
      <p:sp>
        <p:nvSpPr>
          <p:cNvPr id="8252" name="Rectangle 37"/>
          <p:cNvSpPr>
            <a:spLocks noChangeArrowheads="1"/>
          </p:cNvSpPr>
          <p:nvPr/>
        </p:nvSpPr>
        <p:spPr bwMode="auto">
          <a:xfrm>
            <a:off x="5686425" y="3716338"/>
            <a:ext cx="584200" cy="2127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i</a:t>
            </a:r>
          </a:p>
        </p:txBody>
      </p:sp>
      <p:sp>
        <p:nvSpPr>
          <p:cNvPr id="8253" name="Rectangle 39"/>
          <p:cNvSpPr>
            <a:spLocks noChangeArrowheads="1"/>
          </p:cNvSpPr>
          <p:nvPr/>
        </p:nvSpPr>
        <p:spPr bwMode="auto">
          <a:xfrm>
            <a:off x="5183188" y="3716338"/>
            <a:ext cx="2011362" cy="4191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54" name="Textfeld 62"/>
          <p:cNvSpPr txBox="1">
            <a:spLocks noChangeArrowheads="1"/>
          </p:cNvSpPr>
          <p:nvPr/>
        </p:nvSpPr>
        <p:spPr bwMode="auto">
          <a:xfrm>
            <a:off x="270138" y="1508296"/>
            <a:ext cx="8622342" cy="1596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/>
              <a:t>Eine </a:t>
            </a:r>
            <a:r>
              <a:rPr lang="de-DE" altLang="de-DE" sz="1800" dirty="0"/>
              <a:t>Variable</a:t>
            </a:r>
            <a:r>
              <a:rPr lang="de-DE" altLang="de-DE" sz="1800" b="0" dirty="0">
                <a:solidFill>
                  <a:srgbClr val="FF0000"/>
                </a:solidFill>
              </a:rPr>
              <a:t> </a:t>
            </a:r>
            <a:r>
              <a:rPr lang="de-DE" altLang="de-DE" sz="1800" b="0" dirty="0"/>
              <a:t>entspricht intern einer </a:t>
            </a:r>
            <a:r>
              <a:rPr lang="de-DE" altLang="de-DE" sz="1800" dirty="0"/>
              <a:t>Speicheradresse</a:t>
            </a:r>
            <a:r>
              <a:rPr lang="de-DE" altLang="de-DE" sz="1800" b="0" dirty="0"/>
              <a:t> mit einer </a:t>
            </a:r>
            <a:r>
              <a:rPr lang="de-DE" altLang="de-DE" sz="1800" dirty="0"/>
              <a:t>Menge von Speicherstellen</a:t>
            </a:r>
          </a:p>
          <a:p>
            <a:pPr lvl="1"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</a:pPr>
            <a:endParaRPr lang="de-DE" altLang="de-DE" dirty="0"/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/>
              <a:t>Der </a:t>
            </a:r>
            <a:r>
              <a:rPr lang="de-DE" altLang="de-DE" sz="1800" dirty="0"/>
              <a:t>Typ einer Variable </a:t>
            </a:r>
            <a:r>
              <a:rPr lang="de-DE" altLang="de-DE" sz="1800" b="0" dirty="0"/>
              <a:t>bestimmt die </a:t>
            </a:r>
            <a:r>
              <a:rPr lang="de-DE" altLang="de-DE" sz="1800" dirty="0"/>
              <a:t>Größe</a:t>
            </a:r>
            <a:r>
              <a:rPr lang="de-DE" altLang="de-DE" sz="1800" b="0" dirty="0"/>
              <a:t> des reservierten Speicherplatzes und die </a:t>
            </a:r>
            <a:r>
              <a:rPr lang="de-DE" altLang="de-DE" sz="1800" dirty="0"/>
              <a:t>Interpretation</a:t>
            </a:r>
            <a:r>
              <a:rPr lang="de-DE" altLang="de-DE" sz="1800" b="0" dirty="0"/>
              <a:t> der enthaltenen Daten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/>
          </a:p>
        </p:txBody>
      </p:sp>
      <p:sp>
        <p:nvSpPr>
          <p:cNvPr id="63" name="Abgerundete rechteckige Legende 62"/>
          <p:cNvSpPr/>
          <p:nvPr/>
        </p:nvSpPr>
        <p:spPr>
          <a:xfrm>
            <a:off x="7235826" y="2780928"/>
            <a:ext cx="1810456" cy="1039391"/>
          </a:xfrm>
          <a:prstGeom prst="wedgeRoundRectCallout">
            <a:avLst>
              <a:gd name="adj1" fmla="val -51166"/>
              <a:gd name="adj2" fmla="val 126316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 smtClean="0">
                <a:solidFill>
                  <a:schemeClr val="bg1"/>
                </a:solidFill>
              </a:rPr>
              <a:t>4 Byte </a:t>
            </a:r>
            <a:r>
              <a:rPr lang="de-DE" smtClean="0">
                <a:solidFill>
                  <a:schemeClr val="bg1"/>
                </a:solidFill>
              </a:rPr>
              <a:t>im 32-Bit-Format</a:t>
            </a:r>
          </a:p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8 Byte </a:t>
            </a:r>
            <a:r>
              <a:rPr lang="de-DE" smtClean="0">
                <a:solidFill>
                  <a:schemeClr val="bg1"/>
                </a:solidFill>
              </a:rPr>
              <a:t>im 64-Bit-Format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64" name="Abgerundete rechteckige Legende 63"/>
          <p:cNvSpPr/>
          <p:nvPr/>
        </p:nvSpPr>
        <p:spPr>
          <a:xfrm>
            <a:off x="1733487" y="4454578"/>
            <a:ext cx="1079500" cy="432147"/>
          </a:xfrm>
          <a:prstGeom prst="wedgeRoundRectCallout">
            <a:avLst>
              <a:gd name="adj1" fmla="val 50545"/>
              <a:gd name="adj2" fmla="val -9822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 smtClean="0">
                <a:solidFill>
                  <a:schemeClr val="bg1"/>
                </a:solidFill>
              </a:rPr>
              <a:t>Adresse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65" name="Abgerundete rechteckige Legende 64"/>
          <p:cNvSpPr/>
          <p:nvPr/>
        </p:nvSpPr>
        <p:spPr>
          <a:xfrm>
            <a:off x="179512" y="4446697"/>
            <a:ext cx="1333312" cy="494471"/>
          </a:xfrm>
          <a:prstGeom prst="wedgeRoundRectCallout">
            <a:avLst>
              <a:gd name="adj1" fmla="val 60533"/>
              <a:gd name="adj2" fmla="val -9822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 smtClean="0">
                <a:solidFill>
                  <a:schemeClr val="bg1"/>
                </a:solidFill>
              </a:rPr>
              <a:t>Typ legt Länge fest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4" name="Gefaltete Ecke 3"/>
          <p:cNvSpPr/>
          <p:nvPr/>
        </p:nvSpPr>
        <p:spPr>
          <a:xfrm>
            <a:off x="270138" y="5099051"/>
            <a:ext cx="2581013" cy="1354286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l"/>
            <a:r>
              <a:rPr lang="en-US" b="1" dirty="0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main() {</a:t>
            </a:r>
          </a:p>
          <a:p>
            <a:pPr algn="l"/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cout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&lt;&lt; </a:t>
            </a:r>
            <a:endParaRPr lang="en-US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b="1" dirty="0" smtClean="0">
                <a:solidFill>
                  <a:srgbClr val="7F0055"/>
                </a:solidFill>
                <a:latin typeface="Courier New" panose="02070309020205020404" pitchFamily="49" charset="0"/>
              </a:rPr>
              <a:t>	</a:t>
            </a:r>
            <a:r>
              <a:rPr lang="en-US" b="1" dirty="0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sizeof</a:t>
            </a:r>
            <a:r>
              <a:rPr lang="en-US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b="1" dirty="0" smtClean="0">
                <a:solidFill>
                  <a:srgbClr val="7F0055"/>
                </a:solidFill>
                <a:latin typeface="Courier New" panose="02070309020205020404" pitchFamily="49" charset="0"/>
              </a:rPr>
              <a:t>double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) </a:t>
            </a:r>
            <a:endParaRPr lang="en-US" b="1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dirty="0" err="1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} // 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  <a:hlinkClick r:id="rId2"/>
              </a:rPr>
              <a:t>Try it!</a:t>
            </a:r>
            <a:endParaRPr lang="en-US" dirty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4335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Variablen und Zeiger: Was ist ein Zeiger?</a:t>
            </a:r>
          </a:p>
        </p:txBody>
      </p:sp>
      <p:sp>
        <p:nvSpPr>
          <p:cNvPr id="9219" name="Textfeld 62"/>
          <p:cNvSpPr txBox="1">
            <a:spLocks noChangeArrowheads="1"/>
          </p:cNvSpPr>
          <p:nvPr/>
        </p:nvSpPr>
        <p:spPr bwMode="auto">
          <a:xfrm>
            <a:off x="-201712" y="1558132"/>
            <a:ext cx="6985000" cy="1595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lvl="1"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dirty="0"/>
              <a:t>Ein </a:t>
            </a:r>
            <a:r>
              <a:rPr lang="de-DE" altLang="de-DE" b="1" dirty="0"/>
              <a:t>Zeiger (Pointer)</a:t>
            </a:r>
            <a:r>
              <a:rPr lang="de-DE" altLang="de-DE" dirty="0"/>
              <a:t> ist eine Variable, deren Inhalt als die Speicheradresse einer anderen Variable </a:t>
            </a:r>
            <a:r>
              <a:rPr lang="de-DE" altLang="de-DE" b="1" dirty="0"/>
              <a:t>interpretiert</a:t>
            </a:r>
            <a:r>
              <a:rPr lang="de-DE" altLang="de-DE" dirty="0"/>
              <a:t> wird</a:t>
            </a:r>
          </a:p>
          <a:p>
            <a:pPr lvl="1"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</a:pPr>
            <a:endParaRPr lang="de-DE" altLang="de-DE" dirty="0"/>
          </a:p>
          <a:p>
            <a:pPr lvl="1"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dirty="0"/>
              <a:t>Der </a:t>
            </a:r>
            <a:r>
              <a:rPr lang="de-DE" altLang="de-DE" b="1" dirty="0"/>
              <a:t>Typ eines Zeigers </a:t>
            </a:r>
            <a:r>
              <a:rPr lang="de-DE" altLang="de-DE" dirty="0"/>
              <a:t>legt fest, auf welchen Typ </a:t>
            </a:r>
            <a:r>
              <a:rPr lang="de-DE" altLang="de-DE"/>
              <a:t>von </a:t>
            </a:r>
            <a:r>
              <a:rPr lang="de-DE" altLang="de-DE" smtClean="0"/>
              <a:t>Variable "gezeigt" </a:t>
            </a:r>
            <a:r>
              <a:rPr lang="de-DE" altLang="de-DE" dirty="0"/>
              <a:t>wird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/>
          </a:p>
        </p:txBody>
      </p:sp>
      <p:sp>
        <p:nvSpPr>
          <p:cNvPr id="9220" name="Rectangle 5"/>
          <p:cNvSpPr>
            <a:spLocks noChangeArrowheads="1"/>
          </p:cNvSpPr>
          <p:nvPr/>
        </p:nvSpPr>
        <p:spPr bwMode="auto">
          <a:xfrm>
            <a:off x="2628900" y="3575050"/>
            <a:ext cx="792163" cy="36036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 i="1"/>
              <a:t>2267</a:t>
            </a:r>
          </a:p>
        </p:txBody>
      </p:sp>
      <p:sp>
        <p:nvSpPr>
          <p:cNvPr id="9221" name="Line 8"/>
          <p:cNvSpPr>
            <a:spLocks noChangeShapeType="1"/>
          </p:cNvSpPr>
          <p:nvPr/>
        </p:nvSpPr>
        <p:spPr bwMode="auto">
          <a:xfrm flipV="1">
            <a:off x="3300413" y="3735388"/>
            <a:ext cx="2638425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9222" name="Rectangle 10"/>
          <p:cNvSpPr>
            <a:spLocks noChangeArrowheads="1"/>
          </p:cNvSpPr>
          <p:nvPr/>
        </p:nvSpPr>
        <p:spPr bwMode="auto">
          <a:xfrm>
            <a:off x="5940425" y="3571875"/>
            <a:ext cx="430213" cy="3603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400" b="0"/>
              <a:t>short</a:t>
            </a:r>
          </a:p>
        </p:txBody>
      </p:sp>
      <p:sp>
        <p:nvSpPr>
          <p:cNvPr id="9223" name="Rectangle 11"/>
          <p:cNvSpPr>
            <a:spLocks noChangeArrowheads="1"/>
          </p:cNvSpPr>
          <p:nvPr/>
        </p:nvSpPr>
        <p:spPr bwMode="auto">
          <a:xfrm>
            <a:off x="6372225" y="3571875"/>
            <a:ext cx="501650" cy="1809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b</a:t>
            </a:r>
          </a:p>
        </p:txBody>
      </p:sp>
      <p:sp>
        <p:nvSpPr>
          <p:cNvPr id="9224" name="Rectangle 12"/>
          <p:cNvSpPr>
            <a:spLocks noChangeArrowheads="1"/>
          </p:cNvSpPr>
          <p:nvPr/>
        </p:nvSpPr>
        <p:spPr bwMode="auto">
          <a:xfrm>
            <a:off x="6875463" y="3571875"/>
            <a:ext cx="792162" cy="36036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10</a:t>
            </a:r>
          </a:p>
        </p:txBody>
      </p:sp>
      <p:sp>
        <p:nvSpPr>
          <p:cNvPr id="9226" name="Text Box 16"/>
          <p:cNvSpPr txBox="1">
            <a:spLocks noChangeArrowheads="1"/>
          </p:cNvSpPr>
          <p:nvPr/>
        </p:nvSpPr>
        <p:spPr bwMode="auto">
          <a:xfrm>
            <a:off x="2052638" y="3284538"/>
            <a:ext cx="588962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Name</a:t>
            </a:r>
          </a:p>
        </p:txBody>
      </p:sp>
      <p:sp useBgFill="1">
        <p:nvSpPr>
          <p:cNvPr id="9227" name="Rectangle 19"/>
          <p:cNvSpPr>
            <a:spLocks noChangeArrowheads="1"/>
          </p:cNvSpPr>
          <p:nvPr/>
        </p:nvSpPr>
        <p:spPr bwMode="auto">
          <a:xfrm>
            <a:off x="3275013" y="5156200"/>
            <a:ext cx="217487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28" name="Rectangle 20"/>
          <p:cNvSpPr>
            <a:spLocks noChangeArrowheads="1"/>
          </p:cNvSpPr>
          <p:nvPr/>
        </p:nvSpPr>
        <p:spPr bwMode="auto">
          <a:xfrm>
            <a:off x="3490913" y="5156200"/>
            <a:ext cx="217487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29" name="Rectangle 21"/>
          <p:cNvSpPr>
            <a:spLocks noChangeArrowheads="1"/>
          </p:cNvSpPr>
          <p:nvPr/>
        </p:nvSpPr>
        <p:spPr bwMode="auto">
          <a:xfrm>
            <a:off x="3706813" y="5156200"/>
            <a:ext cx="217487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30" name="Rectangle 22"/>
          <p:cNvSpPr>
            <a:spLocks noChangeArrowheads="1"/>
          </p:cNvSpPr>
          <p:nvPr/>
        </p:nvSpPr>
        <p:spPr bwMode="auto">
          <a:xfrm>
            <a:off x="3922713" y="5156200"/>
            <a:ext cx="217487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31" name="Rectangle 23"/>
          <p:cNvSpPr>
            <a:spLocks noChangeArrowheads="1"/>
          </p:cNvSpPr>
          <p:nvPr/>
        </p:nvSpPr>
        <p:spPr bwMode="auto">
          <a:xfrm>
            <a:off x="1979613" y="5156200"/>
            <a:ext cx="217487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32" name="Rectangle 24"/>
          <p:cNvSpPr>
            <a:spLocks noChangeArrowheads="1"/>
          </p:cNvSpPr>
          <p:nvPr/>
        </p:nvSpPr>
        <p:spPr bwMode="auto">
          <a:xfrm>
            <a:off x="2195513" y="5156200"/>
            <a:ext cx="217487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33" name="Rectangle 25"/>
          <p:cNvSpPr>
            <a:spLocks noChangeArrowheads="1"/>
          </p:cNvSpPr>
          <p:nvPr/>
        </p:nvSpPr>
        <p:spPr bwMode="auto">
          <a:xfrm>
            <a:off x="2411413" y="5156200"/>
            <a:ext cx="217487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34" name="Rectangle 26"/>
          <p:cNvSpPr>
            <a:spLocks noChangeArrowheads="1"/>
          </p:cNvSpPr>
          <p:nvPr/>
        </p:nvSpPr>
        <p:spPr bwMode="auto">
          <a:xfrm>
            <a:off x="2627313" y="5156200"/>
            <a:ext cx="217487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35" name="Rectangle 27"/>
          <p:cNvSpPr>
            <a:spLocks noChangeArrowheads="1"/>
          </p:cNvSpPr>
          <p:nvPr/>
        </p:nvSpPr>
        <p:spPr bwMode="auto">
          <a:xfrm>
            <a:off x="2843213" y="5156200"/>
            <a:ext cx="217487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36" name="Rectangle 28"/>
          <p:cNvSpPr>
            <a:spLocks noChangeArrowheads="1"/>
          </p:cNvSpPr>
          <p:nvPr/>
        </p:nvSpPr>
        <p:spPr bwMode="auto">
          <a:xfrm>
            <a:off x="3059113" y="5156200"/>
            <a:ext cx="217487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37" name="Rectangle 29"/>
          <p:cNvSpPr>
            <a:spLocks noChangeArrowheads="1"/>
          </p:cNvSpPr>
          <p:nvPr/>
        </p:nvSpPr>
        <p:spPr bwMode="auto">
          <a:xfrm>
            <a:off x="4140200" y="5156200"/>
            <a:ext cx="217488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38" name="Rectangle 30"/>
          <p:cNvSpPr>
            <a:spLocks noChangeArrowheads="1"/>
          </p:cNvSpPr>
          <p:nvPr/>
        </p:nvSpPr>
        <p:spPr bwMode="auto">
          <a:xfrm>
            <a:off x="4356100" y="5156200"/>
            <a:ext cx="217488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39" name="Rectangle 31"/>
          <p:cNvSpPr>
            <a:spLocks noChangeArrowheads="1"/>
          </p:cNvSpPr>
          <p:nvPr/>
        </p:nvSpPr>
        <p:spPr bwMode="auto">
          <a:xfrm>
            <a:off x="4572000" y="5156200"/>
            <a:ext cx="217488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40" name="Rectangle 32"/>
          <p:cNvSpPr>
            <a:spLocks noChangeArrowheads="1"/>
          </p:cNvSpPr>
          <p:nvPr/>
        </p:nvSpPr>
        <p:spPr bwMode="auto">
          <a:xfrm>
            <a:off x="4787900" y="5156200"/>
            <a:ext cx="217488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41" name="Rectangle 33"/>
          <p:cNvSpPr>
            <a:spLocks noChangeArrowheads="1"/>
          </p:cNvSpPr>
          <p:nvPr/>
        </p:nvSpPr>
        <p:spPr bwMode="auto">
          <a:xfrm>
            <a:off x="5003800" y="5156200"/>
            <a:ext cx="217488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42" name="Rectangle 34"/>
          <p:cNvSpPr>
            <a:spLocks noChangeArrowheads="1"/>
          </p:cNvSpPr>
          <p:nvPr/>
        </p:nvSpPr>
        <p:spPr bwMode="auto">
          <a:xfrm>
            <a:off x="5219700" y="5156200"/>
            <a:ext cx="217488" cy="6477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43" name="Rectangle 35"/>
          <p:cNvSpPr>
            <a:spLocks noChangeArrowheads="1"/>
          </p:cNvSpPr>
          <p:nvPr/>
        </p:nvSpPr>
        <p:spPr bwMode="auto">
          <a:xfrm>
            <a:off x="5435600" y="5156200"/>
            <a:ext cx="217488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44" name="Rectangle 36"/>
          <p:cNvSpPr>
            <a:spLocks noChangeArrowheads="1"/>
          </p:cNvSpPr>
          <p:nvPr/>
        </p:nvSpPr>
        <p:spPr bwMode="auto">
          <a:xfrm>
            <a:off x="5651500" y="5156200"/>
            <a:ext cx="217488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45" name="Rectangle 37"/>
          <p:cNvSpPr>
            <a:spLocks noChangeArrowheads="1"/>
          </p:cNvSpPr>
          <p:nvPr/>
        </p:nvSpPr>
        <p:spPr bwMode="auto">
          <a:xfrm>
            <a:off x="5867400" y="5156200"/>
            <a:ext cx="217488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46" name="Rectangle 38"/>
          <p:cNvSpPr>
            <a:spLocks noChangeArrowheads="1"/>
          </p:cNvSpPr>
          <p:nvPr/>
        </p:nvSpPr>
        <p:spPr bwMode="auto">
          <a:xfrm>
            <a:off x="6083300" y="5156200"/>
            <a:ext cx="217488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47" name="Rectangle 39"/>
          <p:cNvSpPr>
            <a:spLocks noChangeArrowheads="1"/>
          </p:cNvSpPr>
          <p:nvPr/>
        </p:nvSpPr>
        <p:spPr bwMode="auto">
          <a:xfrm>
            <a:off x="6299200" y="5156200"/>
            <a:ext cx="217488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48" name="AutoShape 40"/>
          <p:cNvSpPr>
            <a:spLocks/>
          </p:cNvSpPr>
          <p:nvPr/>
        </p:nvSpPr>
        <p:spPr bwMode="auto">
          <a:xfrm rot="5400000">
            <a:off x="5553869" y="4750594"/>
            <a:ext cx="195262" cy="431800"/>
          </a:xfrm>
          <a:prstGeom prst="leftBrace">
            <a:avLst>
              <a:gd name="adj1" fmla="val 33468"/>
              <a:gd name="adj2" fmla="val 50000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49" name="Text Box 41"/>
          <p:cNvSpPr txBox="1">
            <a:spLocks noChangeArrowheads="1"/>
          </p:cNvSpPr>
          <p:nvPr/>
        </p:nvSpPr>
        <p:spPr bwMode="auto">
          <a:xfrm>
            <a:off x="5364163" y="4508500"/>
            <a:ext cx="812800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short c</a:t>
            </a:r>
          </a:p>
        </p:txBody>
      </p:sp>
      <p:sp>
        <p:nvSpPr>
          <p:cNvPr id="9250" name="AutoShape 42"/>
          <p:cNvSpPr>
            <a:spLocks/>
          </p:cNvSpPr>
          <p:nvPr/>
        </p:nvSpPr>
        <p:spPr bwMode="auto">
          <a:xfrm rot="5400000">
            <a:off x="2736057" y="4544219"/>
            <a:ext cx="214312" cy="863600"/>
          </a:xfrm>
          <a:prstGeom prst="leftBrace">
            <a:avLst>
              <a:gd name="adj1" fmla="val 33580"/>
              <a:gd name="adj2" fmla="val 50000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51" name="Text Box 53"/>
          <p:cNvSpPr txBox="1">
            <a:spLocks noChangeArrowheads="1"/>
          </p:cNvSpPr>
          <p:nvPr/>
        </p:nvSpPr>
        <p:spPr bwMode="auto">
          <a:xfrm>
            <a:off x="5508625" y="5300663"/>
            <a:ext cx="296863" cy="350837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20</a:t>
            </a:r>
          </a:p>
        </p:txBody>
      </p:sp>
      <p:sp>
        <p:nvSpPr>
          <p:cNvPr id="9252" name="Text Box 54"/>
          <p:cNvSpPr txBox="1">
            <a:spLocks noChangeArrowheads="1"/>
          </p:cNvSpPr>
          <p:nvPr/>
        </p:nvSpPr>
        <p:spPr bwMode="auto">
          <a:xfrm>
            <a:off x="6010275" y="3284538"/>
            <a:ext cx="43815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Typ</a:t>
            </a:r>
          </a:p>
        </p:txBody>
      </p:sp>
      <p:sp>
        <p:nvSpPr>
          <p:cNvPr id="9253" name="Text Box 55"/>
          <p:cNvSpPr txBox="1">
            <a:spLocks noChangeArrowheads="1"/>
          </p:cNvSpPr>
          <p:nvPr/>
        </p:nvSpPr>
        <p:spPr bwMode="auto">
          <a:xfrm>
            <a:off x="6370638" y="3284538"/>
            <a:ext cx="588962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Name</a:t>
            </a:r>
          </a:p>
        </p:txBody>
      </p:sp>
      <p:sp>
        <p:nvSpPr>
          <p:cNvPr id="9254" name="Text Box 56"/>
          <p:cNvSpPr txBox="1">
            <a:spLocks noChangeArrowheads="1"/>
          </p:cNvSpPr>
          <p:nvPr/>
        </p:nvSpPr>
        <p:spPr bwMode="auto">
          <a:xfrm>
            <a:off x="7019925" y="3284538"/>
            <a:ext cx="506413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Wert</a:t>
            </a:r>
          </a:p>
        </p:txBody>
      </p:sp>
      <p:sp>
        <p:nvSpPr>
          <p:cNvPr id="9255" name="Text Box 57"/>
          <p:cNvSpPr txBox="1">
            <a:spLocks noChangeArrowheads="1"/>
          </p:cNvSpPr>
          <p:nvPr/>
        </p:nvSpPr>
        <p:spPr bwMode="auto">
          <a:xfrm>
            <a:off x="2481263" y="5300663"/>
            <a:ext cx="698500" cy="34925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i="1"/>
              <a:t>2267</a:t>
            </a:r>
          </a:p>
        </p:txBody>
      </p:sp>
      <p:sp>
        <p:nvSpPr>
          <p:cNvPr id="9256" name="Text Box 58"/>
          <p:cNvSpPr txBox="1">
            <a:spLocks noChangeArrowheads="1"/>
          </p:cNvSpPr>
          <p:nvPr/>
        </p:nvSpPr>
        <p:spPr bwMode="auto">
          <a:xfrm>
            <a:off x="4786313" y="5802313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7</a:t>
            </a:r>
          </a:p>
        </p:txBody>
      </p:sp>
      <p:sp>
        <p:nvSpPr>
          <p:cNvPr id="9257" name="Text Box 59"/>
          <p:cNvSpPr txBox="1">
            <a:spLocks noChangeArrowheads="1"/>
          </p:cNvSpPr>
          <p:nvPr/>
        </p:nvSpPr>
        <p:spPr bwMode="auto">
          <a:xfrm>
            <a:off x="5002213" y="5802313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8</a:t>
            </a:r>
          </a:p>
        </p:txBody>
      </p:sp>
      <p:sp>
        <p:nvSpPr>
          <p:cNvPr id="9258" name="Text Box 60"/>
          <p:cNvSpPr txBox="1">
            <a:spLocks noChangeArrowheads="1"/>
          </p:cNvSpPr>
          <p:nvPr/>
        </p:nvSpPr>
        <p:spPr bwMode="auto">
          <a:xfrm>
            <a:off x="5218113" y="5802313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9</a:t>
            </a:r>
          </a:p>
        </p:txBody>
      </p:sp>
      <p:sp>
        <p:nvSpPr>
          <p:cNvPr id="9259" name="Text Box 61"/>
          <p:cNvSpPr txBox="1">
            <a:spLocks noChangeArrowheads="1"/>
          </p:cNvSpPr>
          <p:nvPr/>
        </p:nvSpPr>
        <p:spPr bwMode="auto">
          <a:xfrm>
            <a:off x="5434013" y="5802313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7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0</a:t>
            </a:r>
          </a:p>
        </p:txBody>
      </p:sp>
      <p:sp>
        <p:nvSpPr>
          <p:cNvPr id="9260" name="Text Box 62"/>
          <p:cNvSpPr txBox="1">
            <a:spLocks noChangeArrowheads="1"/>
          </p:cNvSpPr>
          <p:nvPr/>
        </p:nvSpPr>
        <p:spPr bwMode="auto">
          <a:xfrm>
            <a:off x="5651500" y="5802313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7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</p:txBody>
      </p:sp>
      <p:sp>
        <p:nvSpPr>
          <p:cNvPr id="9261" name="Text Box 63"/>
          <p:cNvSpPr txBox="1">
            <a:spLocks noChangeArrowheads="1"/>
          </p:cNvSpPr>
          <p:nvPr/>
        </p:nvSpPr>
        <p:spPr bwMode="auto">
          <a:xfrm>
            <a:off x="5867400" y="5802313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7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</p:txBody>
      </p:sp>
      <p:sp>
        <p:nvSpPr>
          <p:cNvPr id="9262" name="Text Box 64"/>
          <p:cNvSpPr txBox="1">
            <a:spLocks noChangeArrowheads="1"/>
          </p:cNvSpPr>
          <p:nvPr/>
        </p:nvSpPr>
        <p:spPr bwMode="auto">
          <a:xfrm>
            <a:off x="4570413" y="5802313"/>
            <a:ext cx="212725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</p:txBody>
      </p:sp>
      <p:sp>
        <p:nvSpPr>
          <p:cNvPr id="9263" name="Text Box 65"/>
          <p:cNvSpPr txBox="1">
            <a:spLocks noChangeArrowheads="1"/>
          </p:cNvSpPr>
          <p:nvPr/>
        </p:nvSpPr>
        <p:spPr bwMode="auto">
          <a:xfrm>
            <a:off x="6084888" y="5805488"/>
            <a:ext cx="212725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</p:txBody>
      </p:sp>
      <p:sp>
        <p:nvSpPr>
          <p:cNvPr id="9264" name="Text Box 66"/>
          <p:cNvSpPr txBox="1">
            <a:spLocks noChangeArrowheads="1"/>
          </p:cNvSpPr>
          <p:nvPr/>
        </p:nvSpPr>
        <p:spPr bwMode="auto">
          <a:xfrm>
            <a:off x="2193925" y="5803900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 dirty="0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 dirty="0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 dirty="0"/>
              <a:t>5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 dirty="0"/>
              <a:t>7</a:t>
            </a:r>
          </a:p>
        </p:txBody>
      </p:sp>
      <p:sp>
        <p:nvSpPr>
          <p:cNvPr id="9265" name="Text Box 67"/>
          <p:cNvSpPr txBox="1">
            <a:spLocks noChangeArrowheads="1"/>
          </p:cNvSpPr>
          <p:nvPr/>
        </p:nvSpPr>
        <p:spPr bwMode="auto">
          <a:xfrm>
            <a:off x="2409825" y="5803900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5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8</a:t>
            </a:r>
          </a:p>
        </p:txBody>
      </p:sp>
      <p:sp>
        <p:nvSpPr>
          <p:cNvPr id="9266" name="Text Box 68"/>
          <p:cNvSpPr txBox="1">
            <a:spLocks noChangeArrowheads="1"/>
          </p:cNvSpPr>
          <p:nvPr/>
        </p:nvSpPr>
        <p:spPr bwMode="auto">
          <a:xfrm>
            <a:off x="2625725" y="5803900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5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9</a:t>
            </a:r>
          </a:p>
        </p:txBody>
      </p:sp>
      <p:sp>
        <p:nvSpPr>
          <p:cNvPr id="9267" name="Text Box 69"/>
          <p:cNvSpPr txBox="1">
            <a:spLocks noChangeArrowheads="1"/>
          </p:cNvSpPr>
          <p:nvPr/>
        </p:nvSpPr>
        <p:spPr bwMode="auto">
          <a:xfrm>
            <a:off x="2841625" y="5803900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0</a:t>
            </a:r>
          </a:p>
        </p:txBody>
      </p:sp>
      <p:sp>
        <p:nvSpPr>
          <p:cNvPr id="9268" name="Text Box 70"/>
          <p:cNvSpPr txBox="1">
            <a:spLocks noChangeArrowheads="1"/>
          </p:cNvSpPr>
          <p:nvPr/>
        </p:nvSpPr>
        <p:spPr bwMode="auto">
          <a:xfrm>
            <a:off x="3059113" y="5803900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</p:txBody>
      </p:sp>
      <p:sp>
        <p:nvSpPr>
          <p:cNvPr id="9269" name="Text Box 71"/>
          <p:cNvSpPr txBox="1">
            <a:spLocks noChangeArrowheads="1"/>
          </p:cNvSpPr>
          <p:nvPr/>
        </p:nvSpPr>
        <p:spPr bwMode="auto">
          <a:xfrm>
            <a:off x="3275013" y="5803900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</p:txBody>
      </p:sp>
      <p:sp>
        <p:nvSpPr>
          <p:cNvPr id="9270" name="Text Box 72"/>
          <p:cNvSpPr txBox="1">
            <a:spLocks noChangeArrowheads="1"/>
          </p:cNvSpPr>
          <p:nvPr/>
        </p:nvSpPr>
        <p:spPr bwMode="auto">
          <a:xfrm>
            <a:off x="1978025" y="5803900"/>
            <a:ext cx="212725" cy="45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</p:txBody>
      </p:sp>
      <p:sp>
        <p:nvSpPr>
          <p:cNvPr id="9271" name="Text Box 73"/>
          <p:cNvSpPr txBox="1">
            <a:spLocks noChangeArrowheads="1"/>
          </p:cNvSpPr>
          <p:nvPr/>
        </p:nvSpPr>
        <p:spPr bwMode="auto">
          <a:xfrm>
            <a:off x="3492500" y="5805488"/>
            <a:ext cx="212725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</p:txBody>
      </p:sp>
      <p:sp>
        <p:nvSpPr>
          <p:cNvPr id="9272" name="Text Box 74"/>
          <p:cNvSpPr txBox="1">
            <a:spLocks noChangeArrowheads="1"/>
          </p:cNvSpPr>
          <p:nvPr/>
        </p:nvSpPr>
        <p:spPr bwMode="auto">
          <a:xfrm>
            <a:off x="2628900" y="3284538"/>
            <a:ext cx="2265363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Wert (interpretiert als Adresse)</a:t>
            </a:r>
          </a:p>
        </p:txBody>
      </p:sp>
      <p:sp>
        <p:nvSpPr>
          <p:cNvPr id="9273" name="Rectangle 75"/>
          <p:cNvSpPr>
            <a:spLocks noChangeArrowheads="1"/>
          </p:cNvSpPr>
          <p:nvPr/>
        </p:nvSpPr>
        <p:spPr bwMode="auto">
          <a:xfrm>
            <a:off x="1558930" y="3574105"/>
            <a:ext cx="574675" cy="36765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400" b="0"/>
              <a:t>short*</a:t>
            </a:r>
          </a:p>
        </p:txBody>
      </p:sp>
      <p:sp>
        <p:nvSpPr>
          <p:cNvPr id="9274" name="Rectangle 76"/>
          <p:cNvSpPr>
            <a:spLocks noChangeArrowheads="1"/>
          </p:cNvSpPr>
          <p:nvPr/>
        </p:nvSpPr>
        <p:spPr bwMode="auto">
          <a:xfrm>
            <a:off x="2124075" y="3575050"/>
            <a:ext cx="503238" cy="177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iP</a:t>
            </a:r>
          </a:p>
        </p:txBody>
      </p:sp>
      <p:sp>
        <p:nvSpPr>
          <p:cNvPr id="9275" name="Text Box 77"/>
          <p:cNvSpPr txBox="1">
            <a:spLocks noChangeArrowheads="1"/>
          </p:cNvSpPr>
          <p:nvPr/>
        </p:nvSpPr>
        <p:spPr bwMode="auto">
          <a:xfrm>
            <a:off x="2195513" y="4508500"/>
            <a:ext cx="1443037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 dirty="0" err="1" smtClean="0"/>
              <a:t>short</a:t>
            </a:r>
            <a:r>
              <a:rPr lang="de-DE" altLang="de-DE" sz="1600" b="0" dirty="0" smtClean="0"/>
              <a:t> *</a:t>
            </a:r>
            <a:r>
              <a:rPr lang="de-DE" altLang="de-DE" sz="1600" b="0" dirty="0" err="1" smtClean="0"/>
              <a:t>iP</a:t>
            </a:r>
            <a:r>
              <a:rPr lang="de-DE" altLang="de-DE" sz="1600" b="0" dirty="0" smtClean="0"/>
              <a:t> </a:t>
            </a:r>
            <a:r>
              <a:rPr lang="de-DE" altLang="de-DE" sz="1600" b="0" dirty="0"/>
              <a:t>= &amp;b</a:t>
            </a:r>
          </a:p>
        </p:txBody>
      </p:sp>
      <p:sp>
        <p:nvSpPr>
          <p:cNvPr id="9276" name="Rectangle 10"/>
          <p:cNvSpPr>
            <a:spLocks noChangeArrowheads="1"/>
          </p:cNvSpPr>
          <p:nvPr/>
        </p:nvSpPr>
        <p:spPr bwMode="auto">
          <a:xfrm>
            <a:off x="5938838" y="4006850"/>
            <a:ext cx="430212" cy="3603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400" b="0"/>
              <a:t>short</a:t>
            </a:r>
          </a:p>
        </p:txBody>
      </p:sp>
      <p:sp>
        <p:nvSpPr>
          <p:cNvPr id="9277" name="Rectangle 11"/>
          <p:cNvSpPr>
            <a:spLocks noChangeArrowheads="1"/>
          </p:cNvSpPr>
          <p:nvPr/>
        </p:nvSpPr>
        <p:spPr bwMode="auto">
          <a:xfrm>
            <a:off x="6370638" y="4006850"/>
            <a:ext cx="501650" cy="17938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c</a:t>
            </a:r>
          </a:p>
        </p:txBody>
      </p:sp>
      <p:sp>
        <p:nvSpPr>
          <p:cNvPr id="9278" name="Rectangle 12"/>
          <p:cNvSpPr>
            <a:spLocks noChangeArrowheads="1"/>
          </p:cNvSpPr>
          <p:nvPr/>
        </p:nvSpPr>
        <p:spPr bwMode="auto">
          <a:xfrm>
            <a:off x="6873875" y="4006850"/>
            <a:ext cx="792163" cy="36036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20</a:t>
            </a:r>
          </a:p>
        </p:txBody>
      </p:sp>
      <p:sp>
        <p:nvSpPr>
          <p:cNvPr id="9279" name="AutoShape 40"/>
          <p:cNvSpPr>
            <a:spLocks/>
          </p:cNvSpPr>
          <p:nvPr/>
        </p:nvSpPr>
        <p:spPr bwMode="auto">
          <a:xfrm rot="5400000">
            <a:off x="4905376" y="4749800"/>
            <a:ext cx="195262" cy="433387"/>
          </a:xfrm>
          <a:prstGeom prst="leftBrace">
            <a:avLst>
              <a:gd name="adj1" fmla="val 33591"/>
              <a:gd name="adj2" fmla="val 50000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80" name="Text Box 41"/>
          <p:cNvSpPr txBox="1">
            <a:spLocks noChangeArrowheads="1"/>
          </p:cNvSpPr>
          <p:nvPr/>
        </p:nvSpPr>
        <p:spPr bwMode="auto">
          <a:xfrm>
            <a:off x="4572000" y="4508500"/>
            <a:ext cx="812800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short b</a:t>
            </a:r>
          </a:p>
        </p:txBody>
      </p:sp>
      <p:sp>
        <p:nvSpPr>
          <p:cNvPr id="9281" name="Text Box 53"/>
          <p:cNvSpPr txBox="1">
            <a:spLocks noChangeArrowheads="1"/>
          </p:cNvSpPr>
          <p:nvPr/>
        </p:nvSpPr>
        <p:spPr bwMode="auto">
          <a:xfrm>
            <a:off x="4859338" y="5300663"/>
            <a:ext cx="298450" cy="350837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10</a:t>
            </a:r>
          </a:p>
        </p:txBody>
      </p:sp>
      <p:sp>
        <p:nvSpPr>
          <p:cNvPr id="9282" name="Rectangle 76"/>
          <p:cNvSpPr>
            <a:spLocks noChangeArrowheads="1"/>
          </p:cNvSpPr>
          <p:nvPr/>
        </p:nvSpPr>
        <p:spPr bwMode="auto">
          <a:xfrm>
            <a:off x="2125663" y="3746500"/>
            <a:ext cx="504825" cy="1952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000" b="0" i="1"/>
              <a:t>2158</a:t>
            </a:r>
          </a:p>
        </p:txBody>
      </p:sp>
      <p:sp>
        <p:nvSpPr>
          <p:cNvPr id="9283" name="Rectangle 11"/>
          <p:cNvSpPr>
            <a:spLocks noChangeArrowheads="1"/>
          </p:cNvSpPr>
          <p:nvPr/>
        </p:nvSpPr>
        <p:spPr bwMode="auto">
          <a:xfrm>
            <a:off x="6372225" y="3752850"/>
            <a:ext cx="501650" cy="17938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000" b="0" i="1"/>
              <a:t>2267</a:t>
            </a:r>
          </a:p>
        </p:txBody>
      </p:sp>
      <p:sp>
        <p:nvSpPr>
          <p:cNvPr id="9284" name="Rectangle 11"/>
          <p:cNvSpPr>
            <a:spLocks noChangeArrowheads="1"/>
          </p:cNvSpPr>
          <p:nvPr/>
        </p:nvSpPr>
        <p:spPr bwMode="auto">
          <a:xfrm>
            <a:off x="6370638" y="4192588"/>
            <a:ext cx="501650" cy="17938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000" b="0" i="1"/>
              <a:t>2270</a:t>
            </a:r>
          </a:p>
        </p:txBody>
      </p:sp>
      <p:sp>
        <p:nvSpPr>
          <p:cNvPr id="9285" name="Oval 24"/>
          <p:cNvSpPr>
            <a:spLocks noChangeArrowheads="1"/>
          </p:cNvSpPr>
          <p:nvPr/>
        </p:nvSpPr>
        <p:spPr bwMode="auto">
          <a:xfrm>
            <a:off x="3238500" y="3662363"/>
            <a:ext cx="144463" cy="144462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7164288" y="1731930"/>
            <a:ext cx="1262063" cy="326264"/>
          </a:xfrm>
          <a:prstGeom prst="rect">
            <a:avLst/>
          </a:prstGeom>
          <a:noFill/>
          <a:ln w="9525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z="1600" b="1" dirty="0" smtClean="0">
                <a:solidFill>
                  <a:srgbClr val="000000"/>
                </a:solidFill>
                <a:latin typeface="Arial" panose="020B0604020202020204" pitchFamily="34" charset="0"/>
              </a:rPr>
              <a:t>Variable</a:t>
            </a:r>
            <a:endParaRPr lang="en-US" altLang="en-US" sz="1600" dirty="0">
              <a:latin typeface="Arial" panose="020B0604020202020204" pitchFamily="34" charset="0"/>
            </a:endParaRP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7164288" y="2618548"/>
            <a:ext cx="1231900" cy="275453"/>
          </a:xfrm>
          <a:prstGeom prst="rect">
            <a:avLst/>
          </a:prstGeom>
          <a:noFill/>
          <a:ln w="9525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z="1600" b="1" dirty="0" smtClean="0">
                <a:solidFill>
                  <a:srgbClr val="000000"/>
                </a:solidFill>
                <a:latin typeface="Arial" panose="020B0604020202020204" pitchFamily="34" charset="0"/>
              </a:rPr>
              <a:t>Pointer</a:t>
            </a:r>
            <a:endParaRPr lang="en-US" altLang="en-US" sz="1600" dirty="0" smtClean="0"/>
          </a:p>
        </p:txBody>
      </p:sp>
      <p:sp>
        <p:nvSpPr>
          <p:cNvPr id="18" name="Line 17"/>
          <p:cNvSpPr>
            <a:spLocks noChangeShapeType="1"/>
          </p:cNvSpPr>
          <p:nvPr/>
        </p:nvSpPr>
        <p:spPr bwMode="auto">
          <a:xfrm flipV="1">
            <a:off x="7781825" y="2058191"/>
            <a:ext cx="7938" cy="560357"/>
          </a:xfrm>
          <a:prstGeom prst="line">
            <a:avLst/>
          </a:prstGeom>
          <a:noFill/>
          <a:ln w="952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Freeform 18"/>
          <p:cNvSpPr>
            <a:spLocks/>
          </p:cNvSpPr>
          <p:nvPr/>
        </p:nvSpPr>
        <p:spPr bwMode="auto">
          <a:xfrm>
            <a:off x="7731026" y="2058193"/>
            <a:ext cx="117475" cy="155575"/>
          </a:xfrm>
          <a:custGeom>
            <a:avLst/>
            <a:gdLst>
              <a:gd name="T0" fmla="*/ 74 w 74"/>
              <a:gd name="T1" fmla="*/ 98 h 98"/>
              <a:gd name="T2" fmla="*/ 0 w 74"/>
              <a:gd name="T3" fmla="*/ 98 h 98"/>
              <a:gd name="T4" fmla="*/ 37 w 74"/>
              <a:gd name="T5" fmla="*/ 0 h 98"/>
              <a:gd name="T6" fmla="*/ 74 w 74"/>
              <a:gd name="T7" fmla="*/ 98 h 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4" h="98">
                <a:moveTo>
                  <a:pt x="74" y="98"/>
                </a:moveTo>
                <a:lnTo>
                  <a:pt x="0" y="98"/>
                </a:lnTo>
                <a:lnTo>
                  <a:pt x="37" y="0"/>
                </a:lnTo>
                <a:lnTo>
                  <a:pt x="74" y="9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Freeform 19"/>
          <p:cNvSpPr>
            <a:spLocks/>
          </p:cNvSpPr>
          <p:nvPr/>
        </p:nvSpPr>
        <p:spPr bwMode="auto">
          <a:xfrm>
            <a:off x="7731026" y="2058193"/>
            <a:ext cx="117475" cy="155575"/>
          </a:xfrm>
          <a:custGeom>
            <a:avLst/>
            <a:gdLst>
              <a:gd name="T0" fmla="*/ 74 w 74"/>
              <a:gd name="T1" fmla="*/ 98 h 98"/>
              <a:gd name="T2" fmla="*/ 0 w 74"/>
              <a:gd name="T3" fmla="*/ 98 h 98"/>
              <a:gd name="T4" fmla="*/ 37 w 74"/>
              <a:gd name="T5" fmla="*/ 0 h 98"/>
              <a:gd name="T6" fmla="*/ 74 w 74"/>
              <a:gd name="T7" fmla="*/ 98 h 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4" h="98">
                <a:moveTo>
                  <a:pt x="74" y="98"/>
                </a:moveTo>
                <a:lnTo>
                  <a:pt x="0" y="98"/>
                </a:lnTo>
                <a:lnTo>
                  <a:pt x="37" y="0"/>
                </a:lnTo>
                <a:lnTo>
                  <a:pt x="74" y="98"/>
                </a:lnTo>
                <a:close/>
              </a:path>
            </a:pathLst>
          </a:custGeom>
          <a:noFill/>
          <a:ln w="952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Line 20"/>
          <p:cNvSpPr>
            <a:spLocks noChangeShapeType="1"/>
          </p:cNvSpPr>
          <p:nvPr/>
        </p:nvSpPr>
        <p:spPr bwMode="auto">
          <a:xfrm>
            <a:off x="8396189" y="2780928"/>
            <a:ext cx="450850" cy="1"/>
          </a:xfrm>
          <a:prstGeom prst="line">
            <a:avLst/>
          </a:prstGeom>
          <a:noFill/>
          <a:ln w="952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Line 21"/>
          <p:cNvSpPr>
            <a:spLocks noChangeShapeType="1"/>
          </p:cNvSpPr>
          <p:nvPr/>
        </p:nvSpPr>
        <p:spPr bwMode="auto">
          <a:xfrm flipV="1">
            <a:off x="8847038" y="1870865"/>
            <a:ext cx="0" cy="910063"/>
          </a:xfrm>
          <a:prstGeom prst="line">
            <a:avLst/>
          </a:prstGeom>
          <a:noFill/>
          <a:ln w="952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Line 22"/>
          <p:cNvSpPr>
            <a:spLocks noChangeShapeType="1"/>
          </p:cNvSpPr>
          <p:nvPr/>
        </p:nvSpPr>
        <p:spPr bwMode="auto">
          <a:xfrm flipH="1" flipV="1">
            <a:off x="8426350" y="1870867"/>
            <a:ext cx="428625" cy="1"/>
          </a:xfrm>
          <a:prstGeom prst="line">
            <a:avLst/>
          </a:prstGeom>
          <a:noFill/>
          <a:ln w="952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Freeform 23"/>
          <p:cNvSpPr>
            <a:spLocks noEditPoints="1"/>
          </p:cNvSpPr>
          <p:nvPr/>
        </p:nvSpPr>
        <p:spPr bwMode="auto">
          <a:xfrm>
            <a:off x="8425239" y="1814597"/>
            <a:ext cx="146050" cy="117475"/>
          </a:xfrm>
          <a:custGeom>
            <a:avLst/>
            <a:gdLst>
              <a:gd name="T0" fmla="*/ 0 w 92"/>
              <a:gd name="T1" fmla="*/ 37 h 74"/>
              <a:gd name="T2" fmla="*/ 92 w 92"/>
              <a:gd name="T3" fmla="*/ 0 h 74"/>
              <a:gd name="T4" fmla="*/ 0 w 92"/>
              <a:gd name="T5" fmla="*/ 37 h 74"/>
              <a:gd name="T6" fmla="*/ 92 w 92"/>
              <a:gd name="T7" fmla="*/ 74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92" h="74">
                <a:moveTo>
                  <a:pt x="0" y="37"/>
                </a:moveTo>
                <a:lnTo>
                  <a:pt x="92" y="0"/>
                </a:lnTo>
                <a:moveTo>
                  <a:pt x="0" y="37"/>
                </a:moveTo>
                <a:lnTo>
                  <a:pt x="92" y="74"/>
                </a:lnTo>
              </a:path>
            </a:pathLst>
          </a:custGeom>
          <a:noFill/>
          <a:ln w="952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Rectangle 24"/>
          <p:cNvSpPr>
            <a:spLocks noChangeArrowheads="1"/>
          </p:cNvSpPr>
          <p:nvPr/>
        </p:nvSpPr>
        <p:spPr bwMode="auto">
          <a:xfrm rot="16200000">
            <a:off x="8573572" y="2297112"/>
            <a:ext cx="381000" cy="11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pointsTo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6" name="Rectangle 25"/>
          <p:cNvSpPr>
            <a:spLocks noChangeArrowheads="1"/>
          </p:cNvSpPr>
          <p:nvPr/>
        </p:nvSpPr>
        <p:spPr bwMode="auto">
          <a:xfrm>
            <a:off x="8592759" y="1739814"/>
            <a:ext cx="400050" cy="11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+variable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7" name="Rectangle 26"/>
          <p:cNvSpPr>
            <a:spLocks noChangeArrowheads="1"/>
          </p:cNvSpPr>
          <p:nvPr/>
        </p:nvSpPr>
        <p:spPr bwMode="auto">
          <a:xfrm>
            <a:off x="8592759" y="1869078"/>
            <a:ext cx="57708" cy="123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1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1" name="Abgerundete rechteckige Legende 80"/>
          <p:cNvSpPr/>
          <p:nvPr/>
        </p:nvSpPr>
        <p:spPr>
          <a:xfrm>
            <a:off x="46920" y="5340772"/>
            <a:ext cx="1810456" cy="1039391"/>
          </a:xfrm>
          <a:prstGeom prst="wedgeRoundRectCallout">
            <a:avLst>
              <a:gd name="adj1" fmla="val 81414"/>
              <a:gd name="adj2" fmla="val -56964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 smtClean="0">
                <a:solidFill>
                  <a:schemeClr val="bg1"/>
                </a:solidFill>
              </a:rPr>
              <a:t>4 Byte </a:t>
            </a:r>
            <a:r>
              <a:rPr lang="de-DE" smtClean="0">
                <a:solidFill>
                  <a:schemeClr val="bg1"/>
                </a:solidFill>
              </a:rPr>
              <a:t>im 32-Bit-Format</a:t>
            </a:r>
          </a:p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8 Byte </a:t>
            </a:r>
            <a:r>
              <a:rPr lang="de-DE" smtClean="0">
                <a:solidFill>
                  <a:schemeClr val="bg1"/>
                </a:solidFill>
              </a:rPr>
              <a:t>im 64-Bit-Format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3849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Variablen und Zeiger:  Syntax</a:t>
            </a:r>
          </a:p>
        </p:txBody>
      </p:sp>
      <p:sp>
        <p:nvSpPr>
          <p:cNvPr id="10243" name="Rechteck 3"/>
          <p:cNvSpPr>
            <a:spLocks noChangeArrowheads="1"/>
          </p:cNvSpPr>
          <p:nvPr/>
        </p:nvSpPr>
        <p:spPr bwMode="auto">
          <a:xfrm>
            <a:off x="357391" y="1769110"/>
            <a:ext cx="4572000" cy="4214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 i = 42;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 err="1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 dirty="0" smtClean="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de-DE" altLang="de-DE" sz="1800" b="0" dirty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800" b="0" dirty="0" err="1" smtClean="0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 = &amp;i;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 smtClean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 j = *</a:t>
            </a:r>
            <a:r>
              <a:rPr lang="de-DE" altLang="de-DE" sz="1800" b="0" dirty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 smtClean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 err="1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 dirty="0" smtClean="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de-DE" altLang="de-DE" sz="1800" b="0" dirty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800" b="0" dirty="0" err="1" smtClean="0">
                <a:solidFill>
                  <a:srgbClr val="000000"/>
                </a:solidFill>
                <a:latin typeface="Consolas" pitchFamily="49" charset="0"/>
              </a:rPr>
              <a:t>jP</a:t>
            </a:r>
            <a:r>
              <a:rPr lang="de-DE" altLang="de-DE" sz="1800" b="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800" b="0" dirty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800" b="0" dirty="0"/>
          </a:p>
        </p:txBody>
      </p:sp>
      <p:sp>
        <p:nvSpPr>
          <p:cNvPr id="133" name="Abgerundete rechteckige Legende 132"/>
          <p:cNvSpPr/>
          <p:nvPr/>
        </p:nvSpPr>
        <p:spPr>
          <a:xfrm>
            <a:off x="4963254" y="1504672"/>
            <a:ext cx="3384376" cy="1181100"/>
          </a:xfrm>
          <a:prstGeom prst="wedgeRoundRectCallout">
            <a:avLst>
              <a:gd name="adj1" fmla="val -150635"/>
              <a:gd name="adj2" fmla="val 52802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>
                <a:solidFill>
                  <a:schemeClr val="bg1"/>
                </a:solidFill>
              </a:rPr>
              <a:t>Deklaration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smtClean="0">
                <a:solidFill>
                  <a:schemeClr val="bg1"/>
                </a:solidFill>
              </a:rPr>
              <a:t>eines </a:t>
            </a:r>
            <a:r>
              <a:rPr lang="de-DE" dirty="0">
                <a:solidFill>
                  <a:schemeClr val="bg1"/>
                </a:solidFill>
              </a:rPr>
              <a:t>Zeigers vom Typ </a:t>
            </a:r>
            <a:r>
              <a:rPr lang="de-DE" i="1" dirty="0" err="1">
                <a:solidFill>
                  <a:schemeClr val="bg1"/>
                </a:solidFill>
              </a:rPr>
              <a:t>int</a:t>
            </a:r>
            <a:r>
              <a:rPr lang="de-DE" i="1" dirty="0">
                <a:solidFill>
                  <a:schemeClr val="bg1"/>
                </a:solidFill>
              </a:rPr>
              <a:t>* </a:t>
            </a:r>
            <a:r>
              <a:rPr lang="de-DE" dirty="0">
                <a:solidFill>
                  <a:schemeClr val="bg1"/>
                </a:solidFill>
              </a:rPr>
              <a:t>(Zeiger auf </a:t>
            </a:r>
            <a:r>
              <a:rPr lang="de-DE" i="1" dirty="0" err="1" smtClean="0">
                <a:solidFill>
                  <a:schemeClr val="bg1"/>
                </a:solidFill>
              </a:rPr>
              <a:t>int</a:t>
            </a:r>
            <a:r>
              <a:rPr lang="de-DE" dirty="0" smtClean="0">
                <a:solidFill>
                  <a:schemeClr val="bg1"/>
                </a:solidFill>
              </a:rPr>
              <a:t>; hat </a:t>
            </a:r>
            <a:r>
              <a:rPr lang="de-DE" dirty="0" err="1" smtClean="0">
                <a:solidFill>
                  <a:schemeClr val="bg1"/>
                </a:solidFill>
              </a:rPr>
              <a:t>strengenommen</a:t>
            </a:r>
            <a:r>
              <a:rPr lang="de-DE" dirty="0" smtClean="0">
                <a:solidFill>
                  <a:schemeClr val="bg1"/>
                </a:solidFill>
              </a:rPr>
              <a:t> keinen Wert)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34" name="Abgerundete rechteckige Legende 133"/>
          <p:cNvSpPr/>
          <p:nvPr/>
        </p:nvSpPr>
        <p:spPr>
          <a:xfrm>
            <a:off x="4963254" y="2767012"/>
            <a:ext cx="3459163" cy="1181100"/>
          </a:xfrm>
          <a:prstGeom prst="wedgeRoundRectCallout">
            <a:avLst>
              <a:gd name="adj1" fmla="val -150030"/>
              <a:gd name="adj2" fmla="val 8508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>
                <a:solidFill>
                  <a:schemeClr val="bg1"/>
                </a:solidFill>
              </a:rPr>
              <a:t>Definition</a:t>
            </a:r>
            <a:r>
              <a:rPr lang="de-DE" dirty="0">
                <a:solidFill>
                  <a:schemeClr val="bg1"/>
                </a:solidFill>
              </a:rPr>
              <a:t> eines Zeigers vom Typ </a:t>
            </a:r>
            <a:r>
              <a:rPr lang="de-DE" i="1" dirty="0" err="1">
                <a:solidFill>
                  <a:schemeClr val="bg1"/>
                </a:solidFill>
              </a:rPr>
              <a:t>int</a:t>
            </a:r>
            <a:r>
              <a:rPr lang="de-DE" i="1" dirty="0">
                <a:solidFill>
                  <a:schemeClr val="bg1"/>
                </a:solidFill>
              </a:rPr>
              <a:t>*</a:t>
            </a:r>
            <a:r>
              <a:rPr lang="de-DE" dirty="0">
                <a:solidFill>
                  <a:schemeClr val="bg1"/>
                </a:solidFill>
              </a:rPr>
              <a:t> durch Zuweisung einer Adresse (</a:t>
            </a:r>
            <a:r>
              <a:rPr lang="de-DE" dirty="0" err="1">
                <a:solidFill>
                  <a:schemeClr val="bg1"/>
                </a:solidFill>
              </a:rPr>
              <a:t>Referenzierung</a:t>
            </a:r>
            <a:r>
              <a:rPr lang="de-DE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135" name="Abgerundete rechteckige Legende 134"/>
          <p:cNvSpPr/>
          <p:nvPr/>
        </p:nvSpPr>
        <p:spPr>
          <a:xfrm>
            <a:off x="4963253" y="4043808"/>
            <a:ext cx="3459163" cy="1181100"/>
          </a:xfrm>
          <a:prstGeom prst="wedgeRoundRectCallout">
            <a:avLst>
              <a:gd name="adj1" fmla="val -134252"/>
              <a:gd name="adj2" fmla="val -13511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 err="1">
                <a:solidFill>
                  <a:schemeClr val="bg1"/>
                </a:solidFill>
              </a:rPr>
              <a:t>Dereferenzierung</a:t>
            </a:r>
            <a:r>
              <a:rPr lang="de-DE" dirty="0">
                <a:solidFill>
                  <a:schemeClr val="bg1"/>
                </a:solidFill>
              </a:rPr>
              <a:t> eines Zeigers, um den Inhalt zu erhalten</a:t>
            </a:r>
          </a:p>
        </p:txBody>
      </p:sp>
      <p:sp>
        <p:nvSpPr>
          <p:cNvPr id="136" name="Abgerundete rechteckige Legende 135"/>
          <p:cNvSpPr/>
          <p:nvPr/>
        </p:nvSpPr>
        <p:spPr>
          <a:xfrm>
            <a:off x="4963253" y="5304188"/>
            <a:ext cx="3459163" cy="1181100"/>
          </a:xfrm>
          <a:prstGeom prst="wedgeRoundRectCallout">
            <a:avLst>
              <a:gd name="adj1" fmla="val -131700"/>
              <a:gd name="adj2" fmla="val -7847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>
                <a:solidFill>
                  <a:schemeClr val="bg1"/>
                </a:solidFill>
              </a:rPr>
              <a:t>Ohne </a:t>
            </a:r>
            <a:r>
              <a:rPr lang="de-DE" b="1" dirty="0" err="1">
                <a:solidFill>
                  <a:schemeClr val="bg1"/>
                </a:solidFill>
              </a:rPr>
              <a:t>Dereferenzierung</a:t>
            </a:r>
            <a:r>
              <a:rPr lang="de-DE" b="1" dirty="0">
                <a:solidFill>
                  <a:schemeClr val="bg1"/>
                </a:solidFill>
              </a:rPr>
              <a:t> </a:t>
            </a:r>
            <a:r>
              <a:rPr lang="de-DE" dirty="0">
                <a:solidFill>
                  <a:schemeClr val="bg1"/>
                </a:solidFill>
              </a:rPr>
              <a:t>bekommt man den Wert des Zeigers (= die gespeicherte </a:t>
            </a:r>
            <a:r>
              <a:rPr lang="de-DE" b="1" dirty="0">
                <a:solidFill>
                  <a:schemeClr val="bg1"/>
                </a:solidFill>
              </a:rPr>
              <a:t>Adresse</a:t>
            </a:r>
            <a:r>
              <a:rPr lang="de-DE" dirty="0">
                <a:solidFill>
                  <a:schemeClr val="bg1"/>
                </a:solidFill>
              </a:rPr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3570469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smtClean="0"/>
              <a:t>Intermezzo: Pointer und Variablen</a:t>
            </a:r>
          </a:p>
        </p:txBody>
      </p:sp>
      <p:sp>
        <p:nvSpPr>
          <p:cNvPr id="11267" name="Rectangle 3"/>
          <p:cNvSpPr>
            <a:spLocks noChangeArrowheads="1"/>
          </p:cNvSpPr>
          <p:nvPr/>
        </p:nvSpPr>
        <p:spPr bwMode="auto">
          <a:xfrm>
            <a:off x="1835150" y="1892300"/>
            <a:ext cx="430213" cy="3603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int*</a:t>
            </a:r>
          </a:p>
        </p:txBody>
      </p:sp>
      <p:sp>
        <p:nvSpPr>
          <p:cNvPr id="11268" name="Rectangle 5"/>
          <p:cNvSpPr>
            <a:spLocks noChangeArrowheads="1"/>
          </p:cNvSpPr>
          <p:nvPr/>
        </p:nvSpPr>
        <p:spPr bwMode="auto">
          <a:xfrm>
            <a:off x="2771775" y="1892300"/>
            <a:ext cx="792163" cy="35877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 i="1"/>
              <a:t>2268</a:t>
            </a:r>
          </a:p>
        </p:txBody>
      </p:sp>
      <p:sp>
        <p:nvSpPr>
          <p:cNvPr id="11269" name="Line 7"/>
          <p:cNvSpPr>
            <a:spLocks noChangeShapeType="1"/>
          </p:cNvSpPr>
          <p:nvPr/>
        </p:nvSpPr>
        <p:spPr bwMode="auto">
          <a:xfrm>
            <a:off x="2770188" y="1892300"/>
            <a:ext cx="1587" cy="360363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1270" name="Line 8"/>
          <p:cNvSpPr>
            <a:spLocks noChangeShapeType="1"/>
          </p:cNvSpPr>
          <p:nvPr/>
        </p:nvSpPr>
        <p:spPr bwMode="auto">
          <a:xfrm>
            <a:off x="3421063" y="2033588"/>
            <a:ext cx="2160587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1271" name="Rectangle 10"/>
          <p:cNvSpPr>
            <a:spLocks noChangeArrowheads="1"/>
          </p:cNvSpPr>
          <p:nvPr/>
        </p:nvSpPr>
        <p:spPr bwMode="auto">
          <a:xfrm>
            <a:off x="5581650" y="1889125"/>
            <a:ext cx="430213" cy="3603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int</a:t>
            </a:r>
          </a:p>
        </p:txBody>
      </p:sp>
      <p:sp>
        <p:nvSpPr>
          <p:cNvPr id="11272" name="Rectangle 12"/>
          <p:cNvSpPr>
            <a:spLocks noChangeArrowheads="1"/>
          </p:cNvSpPr>
          <p:nvPr/>
        </p:nvSpPr>
        <p:spPr bwMode="auto">
          <a:xfrm>
            <a:off x="6516688" y="1889125"/>
            <a:ext cx="792162" cy="36036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10</a:t>
            </a:r>
          </a:p>
        </p:txBody>
      </p:sp>
      <p:sp>
        <p:nvSpPr>
          <p:cNvPr id="11273" name="Line 14"/>
          <p:cNvSpPr>
            <a:spLocks noChangeShapeType="1"/>
          </p:cNvSpPr>
          <p:nvPr/>
        </p:nvSpPr>
        <p:spPr bwMode="auto">
          <a:xfrm>
            <a:off x="6516688" y="1889125"/>
            <a:ext cx="0" cy="360363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1274" name="Text Box 15"/>
          <p:cNvSpPr txBox="1">
            <a:spLocks noChangeArrowheads="1"/>
          </p:cNvSpPr>
          <p:nvPr/>
        </p:nvSpPr>
        <p:spPr bwMode="auto">
          <a:xfrm>
            <a:off x="1835150" y="1601788"/>
            <a:ext cx="43815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Typ</a:t>
            </a:r>
          </a:p>
        </p:txBody>
      </p:sp>
      <p:sp>
        <p:nvSpPr>
          <p:cNvPr id="11275" name="Text Box 16"/>
          <p:cNvSpPr txBox="1">
            <a:spLocks noChangeArrowheads="1"/>
          </p:cNvSpPr>
          <p:nvPr/>
        </p:nvSpPr>
        <p:spPr bwMode="auto">
          <a:xfrm>
            <a:off x="2195513" y="1601788"/>
            <a:ext cx="588962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Name</a:t>
            </a:r>
          </a:p>
        </p:txBody>
      </p:sp>
      <p:sp>
        <p:nvSpPr>
          <p:cNvPr id="11302" name="Text Box 45"/>
          <p:cNvSpPr txBox="1">
            <a:spLocks noChangeArrowheads="1"/>
          </p:cNvSpPr>
          <p:nvPr/>
        </p:nvSpPr>
        <p:spPr bwMode="auto">
          <a:xfrm>
            <a:off x="5651500" y="1601788"/>
            <a:ext cx="43815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Typ</a:t>
            </a:r>
          </a:p>
        </p:txBody>
      </p:sp>
      <p:sp>
        <p:nvSpPr>
          <p:cNvPr id="11303" name="Text Box 46"/>
          <p:cNvSpPr txBox="1">
            <a:spLocks noChangeArrowheads="1"/>
          </p:cNvSpPr>
          <p:nvPr/>
        </p:nvSpPr>
        <p:spPr bwMode="auto">
          <a:xfrm>
            <a:off x="6011863" y="1601788"/>
            <a:ext cx="588962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Name</a:t>
            </a:r>
          </a:p>
        </p:txBody>
      </p:sp>
      <p:sp>
        <p:nvSpPr>
          <p:cNvPr id="11304" name="Text Box 47"/>
          <p:cNvSpPr txBox="1">
            <a:spLocks noChangeArrowheads="1"/>
          </p:cNvSpPr>
          <p:nvPr/>
        </p:nvSpPr>
        <p:spPr bwMode="auto">
          <a:xfrm>
            <a:off x="6661150" y="1601788"/>
            <a:ext cx="506413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Wert</a:t>
            </a:r>
          </a:p>
        </p:txBody>
      </p:sp>
      <p:grpSp>
        <p:nvGrpSpPr>
          <p:cNvPr id="2" name="Gruppieren 1"/>
          <p:cNvGrpSpPr/>
          <p:nvPr/>
        </p:nvGrpSpPr>
        <p:grpSpPr>
          <a:xfrm>
            <a:off x="2193925" y="2393950"/>
            <a:ext cx="4538663" cy="2043113"/>
            <a:chOff x="2193925" y="2393950"/>
            <a:chExt cx="4538663" cy="2043113"/>
          </a:xfrm>
        </p:grpSpPr>
        <p:sp useBgFill="1">
          <p:nvSpPr>
            <p:cNvPr id="11276" name="Rectangle 19"/>
            <p:cNvSpPr>
              <a:spLocks noChangeArrowheads="1"/>
            </p:cNvSpPr>
            <p:nvPr/>
          </p:nvSpPr>
          <p:spPr bwMode="auto">
            <a:xfrm>
              <a:off x="34909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77" name="Rectangle 20"/>
            <p:cNvSpPr>
              <a:spLocks noChangeArrowheads="1"/>
            </p:cNvSpPr>
            <p:nvPr/>
          </p:nvSpPr>
          <p:spPr bwMode="auto">
            <a:xfrm>
              <a:off x="37068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78" name="Rectangle 21"/>
            <p:cNvSpPr>
              <a:spLocks noChangeArrowheads="1"/>
            </p:cNvSpPr>
            <p:nvPr/>
          </p:nvSpPr>
          <p:spPr bwMode="auto">
            <a:xfrm>
              <a:off x="39227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79" name="Rectangle 22"/>
            <p:cNvSpPr>
              <a:spLocks noChangeArrowheads="1"/>
            </p:cNvSpPr>
            <p:nvPr/>
          </p:nvSpPr>
          <p:spPr bwMode="auto">
            <a:xfrm>
              <a:off x="41386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0" name="Rectangle 23"/>
            <p:cNvSpPr>
              <a:spLocks noChangeArrowheads="1"/>
            </p:cNvSpPr>
            <p:nvPr/>
          </p:nvSpPr>
          <p:spPr bwMode="auto">
            <a:xfrm>
              <a:off x="21955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1" name="Rectangle 24"/>
            <p:cNvSpPr>
              <a:spLocks noChangeArrowheads="1"/>
            </p:cNvSpPr>
            <p:nvPr/>
          </p:nvSpPr>
          <p:spPr bwMode="auto">
            <a:xfrm>
              <a:off x="24114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2" name="Rectangle 25"/>
            <p:cNvSpPr>
              <a:spLocks noChangeArrowheads="1"/>
            </p:cNvSpPr>
            <p:nvPr/>
          </p:nvSpPr>
          <p:spPr bwMode="auto">
            <a:xfrm>
              <a:off x="26273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3" name="Rectangle 26"/>
            <p:cNvSpPr>
              <a:spLocks noChangeArrowheads="1"/>
            </p:cNvSpPr>
            <p:nvPr/>
          </p:nvSpPr>
          <p:spPr bwMode="auto">
            <a:xfrm>
              <a:off x="28432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4" name="Rectangle 27"/>
            <p:cNvSpPr>
              <a:spLocks noChangeArrowheads="1"/>
            </p:cNvSpPr>
            <p:nvPr/>
          </p:nvSpPr>
          <p:spPr bwMode="auto">
            <a:xfrm>
              <a:off x="30591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5" name="Rectangle 28"/>
            <p:cNvSpPr>
              <a:spLocks noChangeArrowheads="1"/>
            </p:cNvSpPr>
            <p:nvPr/>
          </p:nvSpPr>
          <p:spPr bwMode="auto">
            <a:xfrm>
              <a:off x="32750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6" name="Rectangle 29"/>
            <p:cNvSpPr>
              <a:spLocks noChangeArrowheads="1"/>
            </p:cNvSpPr>
            <p:nvPr/>
          </p:nvSpPr>
          <p:spPr bwMode="auto">
            <a:xfrm>
              <a:off x="43561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7" name="Rectangle 30"/>
            <p:cNvSpPr>
              <a:spLocks noChangeArrowheads="1"/>
            </p:cNvSpPr>
            <p:nvPr/>
          </p:nvSpPr>
          <p:spPr bwMode="auto">
            <a:xfrm>
              <a:off x="45720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8" name="Rectangle 31"/>
            <p:cNvSpPr>
              <a:spLocks noChangeArrowheads="1"/>
            </p:cNvSpPr>
            <p:nvPr/>
          </p:nvSpPr>
          <p:spPr bwMode="auto">
            <a:xfrm>
              <a:off x="47879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9" name="Rectangle 32"/>
            <p:cNvSpPr>
              <a:spLocks noChangeArrowheads="1"/>
            </p:cNvSpPr>
            <p:nvPr/>
          </p:nvSpPr>
          <p:spPr bwMode="auto">
            <a:xfrm>
              <a:off x="50038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0" name="Rectangle 33"/>
            <p:cNvSpPr>
              <a:spLocks noChangeArrowheads="1"/>
            </p:cNvSpPr>
            <p:nvPr/>
          </p:nvSpPr>
          <p:spPr bwMode="auto">
            <a:xfrm>
              <a:off x="52197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1" name="Rectangle 34"/>
            <p:cNvSpPr>
              <a:spLocks noChangeArrowheads="1"/>
            </p:cNvSpPr>
            <p:nvPr/>
          </p:nvSpPr>
          <p:spPr bwMode="auto">
            <a:xfrm>
              <a:off x="54356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2" name="Rectangle 35"/>
            <p:cNvSpPr>
              <a:spLocks noChangeArrowheads="1"/>
            </p:cNvSpPr>
            <p:nvPr/>
          </p:nvSpPr>
          <p:spPr bwMode="auto">
            <a:xfrm>
              <a:off x="56515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3" name="Rectangle 36"/>
            <p:cNvSpPr>
              <a:spLocks noChangeArrowheads="1"/>
            </p:cNvSpPr>
            <p:nvPr/>
          </p:nvSpPr>
          <p:spPr bwMode="auto">
            <a:xfrm>
              <a:off x="58674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94" name="Rectangle 37"/>
            <p:cNvSpPr>
              <a:spLocks noChangeArrowheads="1"/>
            </p:cNvSpPr>
            <p:nvPr/>
          </p:nvSpPr>
          <p:spPr bwMode="auto">
            <a:xfrm>
              <a:off x="60833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95" name="Rectangle 38"/>
            <p:cNvSpPr>
              <a:spLocks noChangeArrowheads="1"/>
            </p:cNvSpPr>
            <p:nvPr/>
          </p:nvSpPr>
          <p:spPr bwMode="auto">
            <a:xfrm>
              <a:off x="62992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96" name="Rectangle 39"/>
            <p:cNvSpPr>
              <a:spLocks noChangeArrowheads="1"/>
            </p:cNvSpPr>
            <p:nvPr/>
          </p:nvSpPr>
          <p:spPr bwMode="auto">
            <a:xfrm>
              <a:off x="65151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7" name="AutoShape 40"/>
            <p:cNvSpPr>
              <a:spLocks/>
            </p:cNvSpPr>
            <p:nvPr/>
          </p:nvSpPr>
          <p:spPr bwMode="auto">
            <a:xfrm rot="5400000">
              <a:off x="5545931" y="2450307"/>
              <a:ext cx="214313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8" name="Text Box 41"/>
            <p:cNvSpPr txBox="1">
              <a:spLocks noChangeArrowheads="1"/>
            </p:cNvSpPr>
            <p:nvPr/>
          </p:nvSpPr>
          <p:spPr bwMode="auto">
            <a:xfrm>
              <a:off x="5437188" y="2393950"/>
              <a:ext cx="500062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/>
                <a:t>int i</a:t>
              </a:r>
            </a:p>
          </p:txBody>
        </p:sp>
        <p:sp>
          <p:nvSpPr>
            <p:cNvPr id="11299" name="AutoShape 42"/>
            <p:cNvSpPr>
              <a:spLocks/>
            </p:cNvSpPr>
            <p:nvPr/>
          </p:nvSpPr>
          <p:spPr bwMode="auto">
            <a:xfrm rot="5400000">
              <a:off x="2953543" y="2450307"/>
              <a:ext cx="214313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300" name="Text Box 43"/>
            <p:cNvSpPr txBox="1">
              <a:spLocks noChangeArrowheads="1"/>
            </p:cNvSpPr>
            <p:nvPr/>
          </p:nvSpPr>
          <p:spPr bwMode="auto">
            <a:xfrm>
              <a:off x="2771775" y="2393950"/>
              <a:ext cx="720725" cy="338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dirty="0" err="1" smtClean="0"/>
                <a:t>int</a:t>
              </a:r>
              <a:r>
                <a:rPr lang="de-DE" altLang="de-DE" sz="1600" b="0" dirty="0" smtClean="0"/>
                <a:t> *</a:t>
              </a:r>
              <a:r>
                <a:rPr lang="de-DE" altLang="de-DE" sz="1600" b="0" dirty="0" err="1" smtClean="0"/>
                <a:t>iP</a:t>
              </a:r>
              <a:endParaRPr lang="de-DE" altLang="de-DE" sz="1600" b="0" dirty="0"/>
            </a:p>
          </p:txBody>
        </p:sp>
        <p:sp>
          <p:nvSpPr>
            <p:cNvPr id="11301" name="Text Box 44"/>
            <p:cNvSpPr txBox="1">
              <a:spLocks noChangeArrowheads="1"/>
            </p:cNvSpPr>
            <p:nvPr/>
          </p:nvSpPr>
          <p:spPr bwMode="auto">
            <a:xfrm>
              <a:off x="5418138" y="3257550"/>
              <a:ext cx="441325" cy="34925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10</a:t>
              </a:r>
            </a:p>
          </p:txBody>
        </p:sp>
        <p:sp>
          <p:nvSpPr>
            <p:cNvPr id="11305" name="Text Box 48"/>
            <p:cNvSpPr txBox="1">
              <a:spLocks noChangeArrowheads="1"/>
            </p:cNvSpPr>
            <p:nvPr/>
          </p:nvSpPr>
          <p:spPr bwMode="auto">
            <a:xfrm>
              <a:off x="2700338" y="3257550"/>
              <a:ext cx="692150" cy="34766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i="1"/>
                <a:t>2268</a:t>
              </a:r>
            </a:p>
          </p:txBody>
        </p:sp>
        <p:sp>
          <p:nvSpPr>
            <p:cNvPr id="11306" name="Text Box 49"/>
            <p:cNvSpPr txBox="1">
              <a:spLocks noChangeArrowheads="1"/>
            </p:cNvSpPr>
            <p:nvPr/>
          </p:nvSpPr>
          <p:spPr bwMode="auto">
            <a:xfrm>
              <a:off x="5002213" y="37338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</p:txBody>
        </p:sp>
        <p:sp>
          <p:nvSpPr>
            <p:cNvPr id="11307" name="Text Box 50"/>
            <p:cNvSpPr txBox="1">
              <a:spLocks noChangeArrowheads="1"/>
            </p:cNvSpPr>
            <p:nvPr/>
          </p:nvSpPr>
          <p:spPr bwMode="auto">
            <a:xfrm>
              <a:off x="5218113" y="37338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8</a:t>
              </a:r>
            </a:p>
          </p:txBody>
        </p:sp>
        <p:sp>
          <p:nvSpPr>
            <p:cNvPr id="11308" name="Text Box 51"/>
            <p:cNvSpPr txBox="1">
              <a:spLocks noChangeArrowheads="1"/>
            </p:cNvSpPr>
            <p:nvPr/>
          </p:nvSpPr>
          <p:spPr bwMode="auto">
            <a:xfrm>
              <a:off x="5434013" y="37338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</p:txBody>
        </p:sp>
        <p:sp>
          <p:nvSpPr>
            <p:cNvPr id="11309" name="Text Box 52"/>
            <p:cNvSpPr txBox="1">
              <a:spLocks noChangeArrowheads="1"/>
            </p:cNvSpPr>
            <p:nvPr/>
          </p:nvSpPr>
          <p:spPr bwMode="auto">
            <a:xfrm>
              <a:off x="5649913" y="37338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0</a:t>
              </a:r>
            </a:p>
          </p:txBody>
        </p:sp>
        <p:sp>
          <p:nvSpPr>
            <p:cNvPr id="11310" name="Text Box 53"/>
            <p:cNvSpPr txBox="1">
              <a:spLocks noChangeArrowheads="1"/>
            </p:cNvSpPr>
            <p:nvPr/>
          </p:nvSpPr>
          <p:spPr bwMode="auto">
            <a:xfrm>
              <a:off x="5867400" y="37338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</p:txBody>
        </p:sp>
        <p:sp>
          <p:nvSpPr>
            <p:cNvPr id="11311" name="Text Box 54"/>
            <p:cNvSpPr txBox="1">
              <a:spLocks noChangeArrowheads="1"/>
            </p:cNvSpPr>
            <p:nvPr/>
          </p:nvSpPr>
          <p:spPr bwMode="auto">
            <a:xfrm>
              <a:off x="6083300" y="37338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</p:txBody>
        </p:sp>
        <p:sp>
          <p:nvSpPr>
            <p:cNvPr id="11312" name="Text Box 55"/>
            <p:cNvSpPr txBox="1">
              <a:spLocks noChangeArrowheads="1"/>
            </p:cNvSpPr>
            <p:nvPr/>
          </p:nvSpPr>
          <p:spPr bwMode="auto">
            <a:xfrm>
              <a:off x="4786313" y="3733800"/>
              <a:ext cx="219075" cy="54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</p:txBody>
        </p:sp>
        <p:sp>
          <p:nvSpPr>
            <p:cNvPr id="11313" name="Text Box 56"/>
            <p:cNvSpPr txBox="1">
              <a:spLocks noChangeArrowheads="1"/>
            </p:cNvSpPr>
            <p:nvPr/>
          </p:nvSpPr>
          <p:spPr bwMode="auto">
            <a:xfrm>
              <a:off x="6300788" y="3736975"/>
              <a:ext cx="219075" cy="54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</p:txBody>
        </p:sp>
        <p:sp>
          <p:nvSpPr>
            <p:cNvPr id="11314" name="Text Box 57"/>
            <p:cNvSpPr txBox="1">
              <a:spLocks noChangeArrowheads="1"/>
            </p:cNvSpPr>
            <p:nvPr/>
          </p:nvSpPr>
          <p:spPr bwMode="auto">
            <a:xfrm>
              <a:off x="2409825" y="3735388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</p:txBody>
        </p:sp>
        <p:sp>
          <p:nvSpPr>
            <p:cNvPr id="11315" name="Text Box 58"/>
            <p:cNvSpPr txBox="1">
              <a:spLocks noChangeArrowheads="1"/>
            </p:cNvSpPr>
            <p:nvPr/>
          </p:nvSpPr>
          <p:spPr bwMode="auto">
            <a:xfrm>
              <a:off x="2625725" y="3735388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8</a:t>
              </a:r>
            </a:p>
          </p:txBody>
        </p:sp>
        <p:sp>
          <p:nvSpPr>
            <p:cNvPr id="11316" name="Text Box 59"/>
            <p:cNvSpPr txBox="1">
              <a:spLocks noChangeArrowheads="1"/>
            </p:cNvSpPr>
            <p:nvPr/>
          </p:nvSpPr>
          <p:spPr bwMode="auto">
            <a:xfrm>
              <a:off x="2841625" y="3735388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</p:txBody>
        </p:sp>
        <p:sp>
          <p:nvSpPr>
            <p:cNvPr id="11317" name="Text Box 60"/>
            <p:cNvSpPr txBox="1">
              <a:spLocks noChangeArrowheads="1"/>
            </p:cNvSpPr>
            <p:nvPr/>
          </p:nvSpPr>
          <p:spPr bwMode="auto">
            <a:xfrm>
              <a:off x="3057525" y="3735388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0</a:t>
              </a:r>
            </a:p>
          </p:txBody>
        </p:sp>
        <p:sp>
          <p:nvSpPr>
            <p:cNvPr id="11318" name="Text Box 61"/>
            <p:cNvSpPr txBox="1">
              <a:spLocks noChangeArrowheads="1"/>
            </p:cNvSpPr>
            <p:nvPr/>
          </p:nvSpPr>
          <p:spPr bwMode="auto">
            <a:xfrm>
              <a:off x="3275013" y="3735388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</p:txBody>
        </p:sp>
        <p:sp>
          <p:nvSpPr>
            <p:cNvPr id="11319" name="Text Box 62"/>
            <p:cNvSpPr txBox="1">
              <a:spLocks noChangeArrowheads="1"/>
            </p:cNvSpPr>
            <p:nvPr/>
          </p:nvSpPr>
          <p:spPr bwMode="auto">
            <a:xfrm>
              <a:off x="3490913" y="3735388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</p:txBody>
        </p:sp>
        <p:sp>
          <p:nvSpPr>
            <p:cNvPr id="11320" name="Text Box 63"/>
            <p:cNvSpPr txBox="1">
              <a:spLocks noChangeArrowheads="1"/>
            </p:cNvSpPr>
            <p:nvPr/>
          </p:nvSpPr>
          <p:spPr bwMode="auto">
            <a:xfrm>
              <a:off x="2193925" y="3735388"/>
              <a:ext cx="219075" cy="54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</p:txBody>
        </p:sp>
        <p:sp>
          <p:nvSpPr>
            <p:cNvPr id="11321" name="Text Box 64"/>
            <p:cNvSpPr txBox="1">
              <a:spLocks noChangeArrowheads="1"/>
            </p:cNvSpPr>
            <p:nvPr/>
          </p:nvSpPr>
          <p:spPr bwMode="auto">
            <a:xfrm>
              <a:off x="3708400" y="3736975"/>
              <a:ext cx="219075" cy="54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</p:txBody>
        </p:sp>
      </p:grpSp>
      <p:sp>
        <p:nvSpPr>
          <p:cNvPr id="11322" name="Text Box 79"/>
          <p:cNvSpPr txBox="1">
            <a:spLocks noChangeArrowheads="1"/>
          </p:cNvSpPr>
          <p:nvPr/>
        </p:nvSpPr>
        <p:spPr bwMode="auto">
          <a:xfrm>
            <a:off x="2771775" y="1601788"/>
            <a:ext cx="2265363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Wert (interpretiert als Adresse)</a:t>
            </a:r>
          </a:p>
        </p:txBody>
      </p:sp>
      <p:sp>
        <p:nvSpPr>
          <p:cNvPr id="11323" name="Rectangle 4"/>
          <p:cNvSpPr>
            <a:spLocks noChangeArrowheads="1"/>
          </p:cNvSpPr>
          <p:nvPr/>
        </p:nvSpPr>
        <p:spPr bwMode="auto">
          <a:xfrm>
            <a:off x="2266950" y="2070100"/>
            <a:ext cx="503238" cy="17621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000" b="0" i="1"/>
              <a:t>2158</a:t>
            </a:r>
          </a:p>
        </p:txBody>
      </p:sp>
      <p:sp>
        <p:nvSpPr>
          <p:cNvPr id="11324" name="Rectangle 4"/>
          <p:cNvSpPr>
            <a:spLocks noChangeArrowheads="1"/>
          </p:cNvSpPr>
          <p:nvPr/>
        </p:nvSpPr>
        <p:spPr bwMode="auto">
          <a:xfrm>
            <a:off x="2266950" y="1892300"/>
            <a:ext cx="503238" cy="177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iP</a:t>
            </a:r>
          </a:p>
        </p:txBody>
      </p:sp>
      <p:sp>
        <p:nvSpPr>
          <p:cNvPr id="11325" name="Rectangle 6"/>
          <p:cNvSpPr>
            <a:spLocks noChangeArrowheads="1"/>
          </p:cNvSpPr>
          <p:nvPr/>
        </p:nvSpPr>
        <p:spPr bwMode="auto">
          <a:xfrm>
            <a:off x="1835150" y="1892300"/>
            <a:ext cx="1728788" cy="358775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1326" name="Rectangle 11"/>
          <p:cNvSpPr>
            <a:spLocks noChangeArrowheads="1"/>
          </p:cNvSpPr>
          <p:nvPr/>
        </p:nvSpPr>
        <p:spPr bwMode="auto">
          <a:xfrm>
            <a:off x="6013450" y="2066925"/>
            <a:ext cx="501650" cy="17938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000" b="0" i="1"/>
              <a:t>2268</a:t>
            </a:r>
          </a:p>
        </p:txBody>
      </p:sp>
      <p:sp>
        <p:nvSpPr>
          <p:cNvPr id="11327" name="Rectangle 11"/>
          <p:cNvSpPr>
            <a:spLocks noChangeArrowheads="1"/>
          </p:cNvSpPr>
          <p:nvPr/>
        </p:nvSpPr>
        <p:spPr bwMode="auto">
          <a:xfrm>
            <a:off x="6013450" y="1889125"/>
            <a:ext cx="501650" cy="1809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i</a:t>
            </a:r>
          </a:p>
        </p:txBody>
      </p:sp>
      <p:sp>
        <p:nvSpPr>
          <p:cNvPr id="11328" name="Rectangle 13"/>
          <p:cNvSpPr>
            <a:spLocks noChangeArrowheads="1"/>
          </p:cNvSpPr>
          <p:nvPr/>
        </p:nvSpPr>
        <p:spPr bwMode="auto">
          <a:xfrm>
            <a:off x="5581650" y="1889125"/>
            <a:ext cx="1727200" cy="360363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1329" name="Oval 24"/>
          <p:cNvSpPr>
            <a:spLocks noChangeArrowheads="1"/>
          </p:cNvSpPr>
          <p:nvPr/>
        </p:nvSpPr>
        <p:spPr bwMode="auto">
          <a:xfrm>
            <a:off x="3382963" y="1962150"/>
            <a:ext cx="144462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1330" name="Rechteck 4"/>
          <p:cNvSpPr>
            <a:spLocks noChangeArrowheads="1"/>
          </p:cNvSpPr>
          <p:nvPr/>
        </p:nvSpPr>
        <p:spPr bwMode="auto">
          <a:xfrm>
            <a:off x="827584" y="4927600"/>
            <a:ext cx="3798391" cy="1237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dirty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dirty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 dirty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&lt;&lt;  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i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 &lt;&lt; </a:t>
            </a: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dirty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dirty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dirty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dirty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 dirty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&lt;&lt;  </a:t>
            </a:r>
            <a:r>
              <a:rPr lang="de-DE" altLang="de-DE" sz="1600" dirty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iP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&lt;&lt; </a:t>
            </a: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dirty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dirty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	</a:t>
            </a:r>
            <a:endParaRPr lang="de-DE" altLang="de-DE" sz="1600" b="0" i="1" dirty="0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dirty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dirty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 dirty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&lt;&lt; 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&amp;i   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&lt;&lt; </a:t>
            </a: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dirty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dirty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</a:t>
            </a:r>
            <a:endParaRPr lang="de-DE" altLang="de-DE" sz="1600" b="0" i="1" dirty="0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dirty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dirty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 dirty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&lt;&lt; 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*</a:t>
            </a:r>
            <a:r>
              <a:rPr lang="de-DE" altLang="de-DE" sz="1600" dirty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iP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&lt;&lt; </a:t>
            </a: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dirty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dirty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dirty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dirty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 dirty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&lt;&lt; 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&amp;</a:t>
            </a:r>
            <a:r>
              <a:rPr lang="de-DE" altLang="de-DE" sz="1600" dirty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iP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&lt;&lt; </a:t>
            </a: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dirty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dirty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</a:t>
            </a:r>
            <a:endParaRPr lang="de-DE" altLang="de-DE" sz="1600" b="0" i="1" dirty="0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331" name="Textfeld 6"/>
          <p:cNvSpPr txBox="1">
            <a:spLocks noChangeArrowheads="1"/>
          </p:cNvSpPr>
          <p:nvPr/>
        </p:nvSpPr>
        <p:spPr bwMode="auto">
          <a:xfrm>
            <a:off x="6311900" y="4945063"/>
            <a:ext cx="633413" cy="1236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>
                <a:latin typeface="Consolas" pitchFamily="49" charset="0"/>
                <a:cs typeface="Consolas" pitchFamily="49" charset="0"/>
              </a:rPr>
              <a:t>10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>
                <a:latin typeface="Consolas" pitchFamily="49" charset="0"/>
                <a:cs typeface="Consolas" pitchFamily="49" charset="0"/>
              </a:rPr>
              <a:t>2268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>
                <a:latin typeface="Consolas" pitchFamily="49" charset="0"/>
                <a:cs typeface="Consolas" pitchFamily="49" charset="0"/>
              </a:rPr>
              <a:t>2268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>
                <a:latin typeface="Consolas" pitchFamily="49" charset="0"/>
                <a:cs typeface="Consolas" pitchFamily="49" charset="0"/>
              </a:rPr>
              <a:t>10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>
                <a:latin typeface="Consolas" pitchFamily="49" charset="0"/>
                <a:cs typeface="Consolas" pitchFamily="49" charset="0"/>
              </a:rPr>
              <a:t>2158</a:t>
            </a:r>
          </a:p>
        </p:txBody>
      </p:sp>
      <p:sp>
        <p:nvSpPr>
          <p:cNvPr id="11332" name="Pfeil nach rechts 71"/>
          <p:cNvSpPr>
            <a:spLocks noChangeArrowheads="1"/>
          </p:cNvSpPr>
          <p:nvPr/>
        </p:nvSpPr>
        <p:spPr bwMode="auto">
          <a:xfrm>
            <a:off x="4643438" y="5321300"/>
            <a:ext cx="979487" cy="484188"/>
          </a:xfrm>
          <a:prstGeom prst="rightArrow">
            <a:avLst>
              <a:gd name="adj1" fmla="val 50000"/>
              <a:gd name="adj2" fmla="val 50105"/>
            </a:avLst>
          </a:prstGeom>
          <a:solidFill>
            <a:schemeClr val="tx1"/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4058501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Der Null-Pointer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5617319" cy="4968875"/>
          </a:xfrm>
        </p:spPr>
        <p:txBody>
          <a:bodyPr/>
          <a:lstStyle/>
          <a:p>
            <a:pPr marL="0" indent="0">
              <a:buNone/>
            </a:pPr>
            <a:r>
              <a:rPr lang="en-US" b="0" dirty="0" smtClean="0"/>
              <a:t>Der </a:t>
            </a:r>
            <a:r>
              <a:rPr lang="en-US" dirty="0" smtClean="0"/>
              <a:t> Null-Pointer</a:t>
            </a:r>
            <a:r>
              <a:rPr lang="en-US" b="0" dirty="0" smtClean="0"/>
              <a:t> </a:t>
            </a:r>
            <a:r>
              <a:rPr lang="en-US" b="0" dirty="0" err="1" smtClean="0"/>
              <a:t>wird</a:t>
            </a:r>
            <a:r>
              <a:rPr lang="en-US" b="0" dirty="0" smtClean="0"/>
              <a:t> </a:t>
            </a:r>
            <a:r>
              <a:rPr lang="en-US" b="0" dirty="0" err="1" smtClean="0"/>
              <a:t>verwendet</a:t>
            </a:r>
            <a:r>
              <a:rPr lang="en-US" b="0" dirty="0" smtClean="0"/>
              <a:t>, um </a:t>
            </a:r>
            <a:r>
              <a:rPr lang="en-US" b="0" dirty="0" err="1" smtClean="0"/>
              <a:t>anzuzeigen</a:t>
            </a:r>
            <a:r>
              <a:rPr lang="en-US" b="0" dirty="0" smtClean="0"/>
              <a:t>, </a:t>
            </a:r>
            <a:r>
              <a:rPr lang="en-US" b="0" dirty="0" err="1" smtClean="0"/>
              <a:t>dass</a:t>
            </a:r>
            <a:r>
              <a:rPr lang="en-US" b="0" dirty="0" smtClean="0"/>
              <a:t> </a:t>
            </a:r>
            <a:r>
              <a:rPr lang="en-US" b="0" dirty="0" err="1" smtClean="0"/>
              <a:t>ein</a:t>
            </a:r>
            <a:r>
              <a:rPr lang="en-US" b="0" dirty="0" smtClean="0"/>
              <a:t> Pointer </a:t>
            </a:r>
            <a:r>
              <a:rPr lang="en-US" b="0" dirty="0" err="1" smtClean="0"/>
              <a:t>noch</a:t>
            </a:r>
            <a:r>
              <a:rPr lang="en-US" b="0" dirty="0" smtClean="0"/>
              <a:t> </a:t>
            </a:r>
            <a:r>
              <a:rPr lang="en-US" b="1" dirty="0" err="1" smtClean="0"/>
              <a:t>keinen</a:t>
            </a:r>
            <a:r>
              <a:rPr lang="en-US" b="1" dirty="0" smtClean="0"/>
              <a:t> </a:t>
            </a:r>
            <a:r>
              <a:rPr lang="en-US" b="1" dirty="0" err="1" smtClean="0"/>
              <a:t>definierten</a:t>
            </a:r>
            <a:r>
              <a:rPr lang="en-US" b="1" dirty="0" smtClean="0"/>
              <a:t> Wert </a:t>
            </a:r>
            <a:r>
              <a:rPr lang="en-US" b="0" dirty="0" smtClean="0"/>
              <a:t>hat.</a:t>
            </a:r>
            <a:br>
              <a:rPr lang="en-US" b="0" dirty="0" smtClean="0"/>
            </a:br>
            <a:endParaRPr lang="en-US" dirty="0" smtClean="0"/>
          </a:p>
          <a:p>
            <a:r>
              <a:rPr lang="en-US" b="0" dirty="0" smtClean="0"/>
              <a:t>C:</a:t>
            </a:r>
            <a:br>
              <a:rPr lang="en-US" b="0" dirty="0" smtClean="0"/>
            </a:br>
            <a:r>
              <a:rPr lang="en-US" b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b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*</a:t>
            </a:r>
            <a:r>
              <a:rPr lang="en-US" b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b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0; </a:t>
            </a:r>
            <a:r>
              <a:rPr lang="en-US" b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b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*j = 0x0;</a:t>
            </a:r>
          </a:p>
          <a:p>
            <a:r>
              <a:rPr lang="en-US" dirty="0"/>
              <a:t>C90</a:t>
            </a:r>
            <a:r>
              <a:rPr lang="en-US" b="0" dirty="0" smtClean="0"/>
              <a:t/>
            </a:r>
            <a:br>
              <a:rPr lang="en-US" b="0" dirty="0" smtClean="0"/>
            </a:br>
            <a:r>
              <a:rPr lang="en-US" b="0" dirty="0">
                <a:latin typeface="Courier New" panose="02070309020205020404" pitchFamily="49" charset="0"/>
                <a:cs typeface="Courier New" panose="02070309020205020404" pitchFamily="49" charset="0"/>
              </a:rPr>
              <a:t>#include &lt;</a:t>
            </a:r>
            <a:r>
              <a:rPr lang="en-US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stddef.h</a:t>
            </a:r>
            <a:r>
              <a:rPr lang="en-US" b="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b="0" dirty="0" smtClean="0"/>
              <a:t/>
            </a:r>
            <a:br>
              <a:rPr lang="en-US" b="0" dirty="0" smtClean="0"/>
            </a:br>
            <a:r>
              <a:rPr lang="en-US" b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b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*k </a:t>
            </a:r>
            <a:r>
              <a:rPr lang="en-US" b="0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b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NULL;</a:t>
            </a:r>
            <a:endParaRPr lang="en-US" b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0" dirty="0" smtClean="0"/>
              <a:t>C++</a:t>
            </a:r>
            <a:br>
              <a:rPr lang="en-US" b="0" dirty="0" smtClean="0"/>
            </a:br>
            <a:r>
              <a:rPr lang="en-US" b="0" dirty="0">
                <a:latin typeface="Courier New" panose="02070309020205020404" pitchFamily="49" charset="0"/>
                <a:cs typeface="Courier New" panose="02070309020205020404" pitchFamily="49" charset="0"/>
              </a:rPr>
              <a:t>#include </a:t>
            </a:r>
            <a:r>
              <a:rPr lang="en-US" b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b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cstddef</a:t>
            </a:r>
            <a:r>
              <a:rPr lang="en-US" b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b="0" dirty="0"/>
              <a:t/>
            </a:r>
            <a:br>
              <a:rPr lang="en-US" b="0" dirty="0"/>
            </a:br>
            <a:r>
              <a:rPr lang="en-US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b="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*k </a:t>
            </a:r>
            <a:r>
              <a:rPr lang="en-US" b="0" dirty="0">
                <a:latin typeface="Courier New" panose="02070309020205020404" pitchFamily="49" charset="0"/>
                <a:cs typeface="Courier New" panose="02070309020205020404" pitchFamily="49" charset="0"/>
              </a:rPr>
              <a:t>= NULL;</a:t>
            </a:r>
          </a:p>
          <a:p>
            <a:r>
              <a:rPr lang="en-US" b="0" dirty="0" smtClean="0"/>
              <a:t>C++11</a:t>
            </a:r>
            <a:br>
              <a:rPr lang="en-US" b="0" dirty="0" smtClean="0"/>
            </a:br>
            <a:r>
              <a:rPr lang="en-US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b="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*m </a:t>
            </a:r>
            <a:r>
              <a:rPr lang="en-US" b="0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b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nullptr</a:t>
            </a:r>
            <a:r>
              <a:rPr lang="en-US" b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en-US" b="0" dirty="0" smtClean="0"/>
          </a:p>
        </p:txBody>
      </p:sp>
      <p:sp>
        <p:nvSpPr>
          <p:cNvPr id="4" name="Textfeld 3"/>
          <p:cNvSpPr txBox="1"/>
          <p:nvPr/>
        </p:nvSpPr>
        <p:spPr>
          <a:xfrm>
            <a:off x="5436096" y="1484313"/>
            <a:ext cx="3455492" cy="24108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0x0</a:t>
            </a:r>
          </a:p>
          <a:p>
            <a:pPr algn="r"/>
            <a:r>
              <a:rPr lang="en-US" sz="5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</a:p>
          <a:p>
            <a:pPr algn="r"/>
            <a:r>
              <a:rPr lang="en-US" sz="5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nullptr</a:t>
            </a:r>
            <a:endParaRPr lang="en-US" sz="5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Abgerundete rechteckige Legende 9"/>
          <p:cNvSpPr/>
          <p:nvPr/>
        </p:nvSpPr>
        <p:spPr>
          <a:xfrm>
            <a:off x="3791715" y="4431900"/>
            <a:ext cx="2580486" cy="814090"/>
          </a:xfrm>
          <a:prstGeom prst="wedgeRoundRectCallout">
            <a:avLst>
              <a:gd name="adj1" fmla="val -59842"/>
              <a:gd name="adj2" fmla="val 11671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 smtClean="0">
                <a:solidFill>
                  <a:schemeClr val="bg1"/>
                </a:solidFill>
              </a:rPr>
              <a:t>Wie &lt;</a:t>
            </a:r>
            <a:r>
              <a:rPr lang="de-DE" b="1" dirty="0" err="1" smtClean="0">
                <a:solidFill>
                  <a:schemeClr val="bg1"/>
                </a:solidFill>
              </a:rPr>
              <a:t>stddef.h</a:t>
            </a:r>
            <a:r>
              <a:rPr lang="de-DE" b="1" dirty="0" smtClean="0">
                <a:solidFill>
                  <a:schemeClr val="bg1"/>
                </a:solidFill>
              </a:rPr>
              <a:t>&gt;, aber mit </a:t>
            </a:r>
            <a:r>
              <a:rPr lang="de-DE" b="1" dirty="0" err="1" smtClean="0">
                <a:solidFill>
                  <a:schemeClr val="bg1"/>
                </a:solidFill>
              </a:rPr>
              <a:t>Namespaces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1" name="Rechteck 10"/>
          <p:cNvSpPr/>
          <p:nvPr/>
        </p:nvSpPr>
        <p:spPr>
          <a:xfrm>
            <a:off x="6051618" y="6189141"/>
            <a:ext cx="2656496" cy="2640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>
                <a:hlinkClick r:id="rId2"/>
              </a:rPr>
              <a:t>https://</a:t>
            </a:r>
            <a:r>
              <a:rPr lang="en-US" sz="1200" smtClean="0">
                <a:hlinkClick r:id="rId2"/>
              </a:rPr>
              <a:t>en.wikipedia.org/Null_pointer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660641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e-DE" alt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alt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de-DE" alt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alt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e-DE" alt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alt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argc</a:t>
            </a:r>
            <a:r>
              <a:rPr lang="de-DE" alt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de-DE" alt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alt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** </a:t>
            </a:r>
            <a:r>
              <a:rPr lang="de-DE" alt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de-DE" alt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250849" y="1467934"/>
            <a:ext cx="8640763" cy="4968875"/>
          </a:xfrm>
        </p:spPr>
        <p:txBody>
          <a:bodyPr/>
          <a:lstStyle/>
          <a:p>
            <a:r>
              <a:rPr lang="de-DE" b="1" smtClean="0"/>
              <a:t>Was passiert beim Aufruf </a:t>
            </a:r>
            <a:r>
              <a:rPr lang="de-DE" b="1"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de-DE" b="1" smtClean="0">
                <a:latin typeface="Consolas" panose="020B0609020204030204" pitchFamily="49" charset="0"/>
                <a:cs typeface="Consolas" panose="020B0609020204030204" pitchFamily="49" charset="0"/>
              </a:rPr>
              <a:t>.exe f.txt</a:t>
            </a:r>
            <a:r>
              <a:rPr lang="de-DE" b="1" smtClean="0"/>
              <a:t>?</a:t>
            </a:r>
            <a:endParaRPr lang="de-DE" b="1" dirty="0" smtClean="0"/>
          </a:p>
          <a:p>
            <a:r>
              <a:rPr lang="de-DE" b="1" smtClean="0"/>
              <a:t>Traditionelle Strings:</a:t>
            </a:r>
            <a:r>
              <a:rPr lang="de-DE" smtClean="0"/>
              <a:t> Folgen </a:t>
            </a:r>
            <a:r>
              <a:rPr lang="de-DE" dirty="0" smtClean="0"/>
              <a:t>von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dirty="0"/>
              <a:t> </a:t>
            </a:r>
            <a:r>
              <a:rPr lang="de-DE" dirty="0" smtClean="0"/>
              <a:t>(</a:t>
            </a:r>
            <a:r>
              <a:rPr lang="de-DE" smtClean="0"/>
              <a:t>mit '</a:t>
            </a: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\0' </a:t>
            </a:r>
            <a:r>
              <a:rPr lang="de-DE" smtClean="0"/>
              <a:t>abgeschlossen</a:t>
            </a:r>
            <a:r>
              <a:rPr lang="de-DE" dirty="0" smtClean="0"/>
              <a:t>)</a:t>
            </a:r>
            <a:endParaRPr lang="en-US" dirty="0"/>
          </a:p>
        </p:txBody>
      </p:sp>
      <p:sp>
        <p:nvSpPr>
          <p:cNvPr id="11330" name="Rechteck 4"/>
          <p:cNvSpPr>
            <a:spLocks noChangeArrowheads="1"/>
          </p:cNvSpPr>
          <p:nvPr/>
        </p:nvSpPr>
        <p:spPr bwMode="auto">
          <a:xfrm>
            <a:off x="461509" y="4983646"/>
            <a:ext cx="3690119" cy="1237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&lt;&lt; </a:t>
            </a:r>
            <a:r>
              <a:rPr lang="de-DE" altLang="de-DE" sz="1600" b="0" dirty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argv</a:t>
            </a:r>
            <a:r>
              <a:rPr lang="de-DE" altLang="de-DE" sz="1600" b="0" dirty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  &lt;&lt; </a:t>
            </a: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&lt;&lt; </a:t>
            </a:r>
            <a:r>
              <a:rPr lang="de-DE" altLang="de-DE" sz="1600" b="0" dirty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argv</a:t>
            </a:r>
            <a:r>
              <a:rPr lang="de-DE" altLang="de-DE" sz="1600" b="0" dirty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[0] &lt;&lt; </a:t>
            </a: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	</a:t>
            </a:r>
            <a:endParaRPr lang="de-DE" altLang="de-DE" sz="1600" b="0" i="1" dirty="0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&lt;&lt; </a:t>
            </a:r>
            <a:r>
              <a:rPr lang="de-DE" altLang="de-DE" sz="1600" b="0" dirty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argv</a:t>
            </a:r>
            <a:r>
              <a:rPr lang="de-DE" altLang="de-DE" sz="1600" b="0" dirty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[1] &lt;&lt; </a:t>
            </a: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 dirty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</a:t>
            </a:r>
            <a:br>
              <a:rPr lang="de-DE" altLang="de-DE" sz="1600" b="0" dirty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</a:br>
            <a:endParaRPr lang="de-DE" altLang="de-DE" sz="1600" b="0" dirty="0" smtClean="0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 dirty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&lt;&lt; (</a:t>
            </a:r>
            <a:r>
              <a:rPr lang="de-DE" altLang="de-DE" sz="1600" b="0" dirty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void</a:t>
            </a:r>
            <a:r>
              <a:rPr lang="de-DE" altLang="de-DE" sz="1600" b="0" dirty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*)</a:t>
            </a:r>
            <a:r>
              <a:rPr lang="de-DE" altLang="de-DE" sz="1600" b="0" dirty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argv</a:t>
            </a:r>
            <a:r>
              <a:rPr lang="de-DE" altLang="de-DE" sz="1600" b="0" dirty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[0] &lt;&lt; </a:t>
            </a:r>
            <a:r>
              <a:rPr lang="de-DE" altLang="de-DE" sz="1600" b="0" dirty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endParaRPr lang="de-DE" altLang="de-DE" sz="1600" b="0" i="1" dirty="0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331" name="Textfeld 6"/>
          <p:cNvSpPr txBox="1">
            <a:spLocks noChangeArrowheads="1"/>
          </p:cNvSpPr>
          <p:nvPr/>
        </p:nvSpPr>
        <p:spPr bwMode="auto">
          <a:xfrm>
            <a:off x="4700105" y="5022991"/>
            <a:ext cx="1306768" cy="1237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smtClean="0">
                <a:latin typeface="Consolas" pitchFamily="49" charset="0"/>
                <a:cs typeface="Consolas" pitchFamily="49" charset="0"/>
              </a:rPr>
              <a:t>2264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smtClean="0">
                <a:latin typeface="Consolas" pitchFamily="49" charset="0"/>
                <a:cs typeface="Consolas" pitchFamily="49" charset="0"/>
              </a:rPr>
              <a:t>a.exe </a:t>
            </a:r>
            <a:r>
              <a:rPr lang="de-DE" altLang="de-DE" sz="1600" b="0" strike="sngStrike" smtClean="0">
                <a:latin typeface="Consolas" pitchFamily="49" charset="0"/>
                <a:cs typeface="Consolas" pitchFamily="49" charset="0"/>
              </a:rPr>
              <a:t>2279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smtClean="0">
                <a:latin typeface="Consolas" pitchFamily="49" charset="0"/>
                <a:cs typeface="Consolas" pitchFamily="49" charset="0"/>
              </a:rPr>
              <a:t>f.txt </a:t>
            </a:r>
            <a:r>
              <a:rPr lang="de-DE" altLang="de-DE" sz="1600" b="0" strike="sngStrike" dirty="0" smtClean="0">
                <a:latin typeface="Consolas" pitchFamily="49" charset="0"/>
                <a:cs typeface="Consolas" pitchFamily="49" charset="0"/>
              </a:rPr>
              <a:t>2289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strike="sngStrike" dirty="0">
                <a:latin typeface="Consolas" pitchFamily="49" charset="0"/>
                <a:cs typeface="Consolas" pitchFamily="49" charset="0"/>
              </a:rPr>
              <a:t/>
            </a:r>
            <a:br>
              <a:rPr lang="de-DE" altLang="de-DE" sz="1600" b="0" strike="sngStrike" dirty="0">
                <a:latin typeface="Consolas" pitchFamily="49" charset="0"/>
                <a:cs typeface="Consolas" pitchFamily="49" charset="0"/>
              </a:rPr>
            </a:br>
            <a:r>
              <a:rPr lang="de-DE" altLang="de-DE" sz="1600" b="0" dirty="0" smtClean="0">
                <a:latin typeface="Consolas" pitchFamily="49" charset="0"/>
                <a:cs typeface="Consolas" pitchFamily="49" charset="0"/>
              </a:rPr>
              <a:t>2279</a:t>
            </a:r>
            <a:endParaRPr lang="de-DE" altLang="de-DE" sz="1600" b="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332" name="Pfeil nach rechts 71"/>
          <p:cNvSpPr>
            <a:spLocks noChangeArrowheads="1"/>
          </p:cNvSpPr>
          <p:nvPr/>
        </p:nvSpPr>
        <p:spPr bwMode="auto">
          <a:xfrm>
            <a:off x="3574250" y="5258002"/>
            <a:ext cx="979487" cy="484188"/>
          </a:xfrm>
          <a:prstGeom prst="rightArrow">
            <a:avLst>
              <a:gd name="adj1" fmla="val 50000"/>
              <a:gd name="adj2" fmla="val 50105"/>
            </a:avLst>
          </a:prstGeom>
          <a:solidFill>
            <a:schemeClr val="tx1"/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31" name="Abgerundete rechteckige Legende 130"/>
          <p:cNvSpPr/>
          <p:nvPr/>
        </p:nvSpPr>
        <p:spPr>
          <a:xfrm>
            <a:off x="6228952" y="5044663"/>
            <a:ext cx="2670175" cy="781759"/>
          </a:xfrm>
          <a:prstGeom prst="wedgeRoundRectCallout">
            <a:avLst>
              <a:gd name="adj1" fmla="val -55581"/>
              <a:gd name="adj2" fmla="val 1736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 smtClean="0">
                <a:solidFill>
                  <a:schemeClr val="bg1"/>
                </a:solidFill>
              </a:rPr>
              <a:t>Spezieller </a:t>
            </a:r>
            <a:r>
              <a:rPr lang="de-DE" b="1" dirty="0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operator</a:t>
            </a:r>
            <a:r>
              <a:rPr lang="de-DE" b="1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&lt;&lt;</a:t>
            </a:r>
            <a:r>
              <a:rPr lang="de-DE" b="1" i="1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b="1" dirty="0" smtClean="0">
                <a:solidFill>
                  <a:schemeClr val="bg1"/>
                </a:solidFill>
              </a:rPr>
              <a:t>für </a:t>
            </a:r>
            <a:r>
              <a:rPr lang="de-DE" b="1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</a:p>
        </p:txBody>
      </p:sp>
      <p:sp>
        <p:nvSpPr>
          <p:cNvPr id="106" name="Abgerundete rechteckige Legende 105"/>
          <p:cNvSpPr/>
          <p:nvPr/>
        </p:nvSpPr>
        <p:spPr>
          <a:xfrm>
            <a:off x="6249265" y="5927097"/>
            <a:ext cx="2670175" cy="515716"/>
          </a:xfrm>
          <a:prstGeom prst="wedgeRoundRectCallout">
            <a:avLst>
              <a:gd name="adj1" fmla="val -82216"/>
              <a:gd name="adj2" fmla="val -13178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de-DE" b="1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de-DE" b="1" dirty="0" smtClean="0">
                <a:solidFill>
                  <a:schemeClr val="bg1"/>
                </a:solidFill>
              </a:rPr>
              <a:t> = </a:t>
            </a:r>
            <a:r>
              <a:rPr lang="de-DE" b="1" smtClean="0">
                <a:solidFill>
                  <a:schemeClr val="bg1"/>
                </a:solidFill>
              </a:rPr>
              <a:t/>
            </a:r>
            <a:br>
              <a:rPr lang="de-DE" b="1" smtClean="0">
                <a:solidFill>
                  <a:schemeClr val="bg1"/>
                </a:solidFill>
              </a:rPr>
            </a:br>
            <a:r>
              <a:rPr lang="de-DE" b="1" smtClean="0">
                <a:solidFill>
                  <a:schemeClr val="bg1"/>
                </a:solidFill>
              </a:rPr>
              <a:t>"Generischer" </a:t>
            </a:r>
            <a:r>
              <a:rPr lang="de-DE" b="1" dirty="0" smtClean="0">
                <a:solidFill>
                  <a:schemeClr val="bg1"/>
                </a:solidFill>
              </a:rPr>
              <a:t>Pointer</a:t>
            </a:r>
            <a:endParaRPr lang="de-DE" dirty="0">
              <a:solidFill>
                <a:schemeClr val="bg1"/>
              </a:solidFill>
            </a:endParaRPr>
          </a:p>
        </p:txBody>
      </p:sp>
      <p:grpSp>
        <p:nvGrpSpPr>
          <p:cNvPr id="13" name="Gruppieren 12"/>
          <p:cNvGrpSpPr/>
          <p:nvPr/>
        </p:nvGrpSpPr>
        <p:grpSpPr>
          <a:xfrm>
            <a:off x="286841" y="2441182"/>
            <a:ext cx="8561279" cy="2220898"/>
            <a:chOff x="286841" y="2694473"/>
            <a:chExt cx="8561279" cy="2220898"/>
          </a:xfrm>
        </p:grpSpPr>
        <p:sp useBgFill="1">
          <p:nvSpPr>
            <p:cNvPr id="11276" name="Rectangle 19"/>
            <p:cNvSpPr>
              <a:spLocks noChangeArrowheads="1"/>
            </p:cNvSpPr>
            <p:nvPr/>
          </p:nvSpPr>
          <p:spPr bwMode="auto">
            <a:xfrm>
              <a:off x="158382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77" name="Rectangle 20"/>
            <p:cNvSpPr>
              <a:spLocks noChangeArrowheads="1"/>
            </p:cNvSpPr>
            <p:nvPr/>
          </p:nvSpPr>
          <p:spPr bwMode="auto">
            <a:xfrm>
              <a:off x="179972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78" name="Rectangle 21"/>
            <p:cNvSpPr>
              <a:spLocks noChangeArrowheads="1"/>
            </p:cNvSpPr>
            <p:nvPr/>
          </p:nvSpPr>
          <p:spPr bwMode="auto">
            <a:xfrm>
              <a:off x="201562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11279" name="Rectangle 22"/>
            <p:cNvSpPr>
              <a:spLocks noChangeArrowheads="1"/>
            </p:cNvSpPr>
            <p:nvPr/>
          </p:nvSpPr>
          <p:spPr bwMode="auto">
            <a:xfrm>
              <a:off x="223152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11280" name="Rectangle 23"/>
            <p:cNvSpPr>
              <a:spLocks noChangeArrowheads="1"/>
            </p:cNvSpPr>
            <p:nvPr/>
          </p:nvSpPr>
          <p:spPr bwMode="auto">
            <a:xfrm>
              <a:off x="28842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1" name="Rectangle 24"/>
            <p:cNvSpPr>
              <a:spLocks noChangeArrowheads="1"/>
            </p:cNvSpPr>
            <p:nvPr/>
          </p:nvSpPr>
          <p:spPr bwMode="auto">
            <a:xfrm>
              <a:off x="50432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2" name="Rectangle 25"/>
            <p:cNvSpPr>
              <a:spLocks noChangeArrowheads="1"/>
            </p:cNvSpPr>
            <p:nvPr/>
          </p:nvSpPr>
          <p:spPr bwMode="auto">
            <a:xfrm>
              <a:off x="72022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3" name="Rectangle 26"/>
            <p:cNvSpPr>
              <a:spLocks noChangeArrowheads="1"/>
            </p:cNvSpPr>
            <p:nvPr/>
          </p:nvSpPr>
          <p:spPr bwMode="auto">
            <a:xfrm>
              <a:off x="93612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4" name="Rectangle 27"/>
            <p:cNvSpPr>
              <a:spLocks noChangeArrowheads="1"/>
            </p:cNvSpPr>
            <p:nvPr/>
          </p:nvSpPr>
          <p:spPr bwMode="auto">
            <a:xfrm>
              <a:off x="115202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5" name="Rectangle 28"/>
            <p:cNvSpPr>
              <a:spLocks noChangeArrowheads="1"/>
            </p:cNvSpPr>
            <p:nvPr/>
          </p:nvSpPr>
          <p:spPr bwMode="auto">
            <a:xfrm>
              <a:off x="136792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6" name="Rectangle 29"/>
            <p:cNvSpPr>
              <a:spLocks noChangeArrowheads="1"/>
            </p:cNvSpPr>
            <p:nvPr/>
          </p:nvSpPr>
          <p:spPr bwMode="auto">
            <a:xfrm>
              <a:off x="244901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11287" name="Rectangle 30"/>
            <p:cNvSpPr>
              <a:spLocks noChangeArrowheads="1"/>
            </p:cNvSpPr>
            <p:nvPr/>
          </p:nvSpPr>
          <p:spPr bwMode="auto">
            <a:xfrm>
              <a:off x="266491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11288" name="Rectangle 31"/>
            <p:cNvSpPr>
              <a:spLocks noChangeArrowheads="1"/>
            </p:cNvSpPr>
            <p:nvPr/>
          </p:nvSpPr>
          <p:spPr bwMode="auto">
            <a:xfrm>
              <a:off x="288081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11289" name="Rectangle 32"/>
            <p:cNvSpPr>
              <a:spLocks noChangeArrowheads="1"/>
            </p:cNvSpPr>
            <p:nvPr/>
          </p:nvSpPr>
          <p:spPr bwMode="auto">
            <a:xfrm>
              <a:off x="309671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>
          <p:nvSpPr>
            <p:cNvPr id="11290" name="Rectangle 33"/>
            <p:cNvSpPr>
              <a:spLocks noChangeArrowheads="1"/>
            </p:cNvSpPr>
            <p:nvPr/>
          </p:nvSpPr>
          <p:spPr bwMode="auto">
            <a:xfrm>
              <a:off x="331261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1" name="Rectangle 34"/>
            <p:cNvSpPr>
              <a:spLocks noChangeArrowheads="1"/>
            </p:cNvSpPr>
            <p:nvPr/>
          </p:nvSpPr>
          <p:spPr bwMode="auto">
            <a:xfrm>
              <a:off x="352851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2" name="Rectangle 35"/>
            <p:cNvSpPr>
              <a:spLocks noChangeArrowheads="1"/>
            </p:cNvSpPr>
            <p:nvPr/>
          </p:nvSpPr>
          <p:spPr bwMode="auto">
            <a:xfrm>
              <a:off x="3744416" y="3510229"/>
              <a:ext cx="217488" cy="6477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3" name="Rectangle 36"/>
            <p:cNvSpPr>
              <a:spLocks noChangeArrowheads="1"/>
            </p:cNvSpPr>
            <p:nvPr/>
          </p:nvSpPr>
          <p:spPr bwMode="auto">
            <a:xfrm>
              <a:off x="3960316" y="3510229"/>
              <a:ext cx="217488" cy="6477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94" name="Rectangle 37"/>
            <p:cNvSpPr>
              <a:spLocks noChangeArrowheads="1"/>
            </p:cNvSpPr>
            <p:nvPr/>
          </p:nvSpPr>
          <p:spPr bwMode="auto">
            <a:xfrm>
              <a:off x="4176216" y="3510229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95" name="Rectangle 38"/>
            <p:cNvSpPr>
              <a:spLocks noChangeArrowheads="1"/>
            </p:cNvSpPr>
            <p:nvPr/>
          </p:nvSpPr>
          <p:spPr bwMode="auto">
            <a:xfrm>
              <a:off x="4392116" y="3510229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96" name="Rectangle 39"/>
            <p:cNvSpPr>
              <a:spLocks noChangeArrowheads="1"/>
            </p:cNvSpPr>
            <p:nvPr/>
          </p:nvSpPr>
          <p:spPr bwMode="auto">
            <a:xfrm>
              <a:off x="4608016" y="3510229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7" name="AutoShape 40"/>
            <p:cNvSpPr>
              <a:spLocks/>
            </p:cNvSpPr>
            <p:nvPr/>
          </p:nvSpPr>
          <p:spPr bwMode="auto">
            <a:xfrm rot="5400000">
              <a:off x="2344459" y="2888532"/>
              <a:ext cx="214313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8" name="Text Box 41"/>
            <p:cNvSpPr txBox="1">
              <a:spLocks noChangeArrowheads="1"/>
            </p:cNvSpPr>
            <p:nvPr/>
          </p:nvSpPr>
          <p:spPr bwMode="auto">
            <a:xfrm>
              <a:off x="5481092" y="2720653"/>
              <a:ext cx="184731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endParaRPr lang="de-DE" altLang="de-DE" sz="1600" b="0" dirty="0"/>
            </a:p>
          </p:txBody>
        </p:sp>
        <p:sp>
          <p:nvSpPr>
            <p:cNvPr id="11299" name="AutoShape 42"/>
            <p:cNvSpPr>
              <a:spLocks/>
            </p:cNvSpPr>
            <p:nvPr/>
          </p:nvSpPr>
          <p:spPr bwMode="auto">
            <a:xfrm rot="5400000">
              <a:off x="1046459" y="2847448"/>
              <a:ext cx="214313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300" name="Text Box 43"/>
            <p:cNvSpPr txBox="1">
              <a:spLocks noChangeArrowheads="1"/>
            </p:cNvSpPr>
            <p:nvPr/>
          </p:nvSpPr>
          <p:spPr bwMode="auto">
            <a:xfrm>
              <a:off x="2059501" y="2694473"/>
              <a:ext cx="1984839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dirty="0" err="1" smtClean="0"/>
                <a:t>char</a:t>
              </a:r>
              <a:r>
                <a:rPr lang="de-DE" altLang="de-DE" sz="1600" b="0" dirty="0" smtClean="0"/>
                <a:t> *</a:t>
              </a:r>
              <a:r>
                <a:rPr lang="de-DE" altLang="de-DE" sz="1600" b="0" dirty="0" err="1" smtClean="0"/>
                <a:t>argv</a:t>
              </a:r>
              <a:r>
                <a:rPr lang="de-DE" altLang="de-DE" sz="1600" b="0" dirty="0" smtClean="0"/>
                <a:t>[0] /</a:t>
              </a:r>
              <a:br>
                <a:rPr lang="de-DE" altLang="de-DE" sz="1600" b="0" dirty="0" smtClean="0"/>
              </a:br>
              <a:r>
                <a:rPr lang="de-DE" altLang="de-DE" sz="1600" b="0" dirty="0" smtClean="0"/>
                <a:t>          </a:t>
              </a:r>
              <a:r>
                <a:rPr lang="de-DE" altLang="de-DE" sz="1600" b="0" dirty="0" err="1" smtClean="0"/>
                <a:t>char</a:t>
              </a:r>
              <a:r>
                <a:rPr lang="de-DE" altLang="de-DE" sz="1600" b="0" dirty="0" smtClean="0"/>
                <a:t> *</a:t>
              </a:r>
              <a:r>
                <a:rPr lang="de-DE" altLang="de-DE" sz="1600" b="0" dirty="0" err="1" smtClean="0"/>
                <a:t>argv</a:t>
              </a:r>
              <a:r>
                <a:rPr lang="de-DE" altLang="de-DE" sz="1600" b="0" dirty="0" smtClean="0"/>
                <a:t>[1] </a:t>
              </a:r>
              <a:endParaRPr lang="de-DE" altLang="de-DE" sz="1600" b="0" dirty="0"/>
            </a:p>
          </p:txBody>
        </p:sp>
        <p:sp>
          <p:nvSpPr>
            <p:cNvPr id="11305" name="Text Box 48"/>
            <p:cNvSpPr txBox="1">
              <a:spLocks noChangeArrowheads="1"/>
            </p:cNvSpPr>
            <p:nvPr/>
          </p:nvSpPr>
          <p:spPr bwMode="auto">
            <a:xfrm>
              <a:off x="790515" y="3654691"/>
              <a:ext cx="697627" cy="34996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i="1" dirty="0" smtClean="0"/>
                <a:t>2264</a:t>
              </a:r>
              <a:endParaRPr lang="de-DE" altLang="de-DE" sz="1800" b="0" i="1" dirty="0"/>
            </a:p>
          </p:txBody>
        </p:sp>
        <p:sp>
          <p:nvSpPr>
            <p:cNvPr id="11306" name="Text Box 49"/>
            <p:cNvSpPr txBox="1">
              <a:spLocks noChangeArrowheads="1"/>
            </p:cNvSpPr>
            <p:nvPr/>
          </p:nvSpPr>
          <p:spPr bwMode="auto">
            <a:xfrm>
              <a:off x="1985315" y="41579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 dirty="0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 dirty="0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 dirty="0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 dirty="0"/>
                <a:t>4</a:t>
              </a:r>
            </a:p>
          </p:txBody>
        </p:sp>
        <p:sp>
          <p:nvSpPr>
            <p:cNvPr id="11307" name="Text Box 50"/>
            <p:cNvSpPr txBox="1">
              <a:spLocks noChangeArrowheads="1"/>
            </p:cNvSpPr>
            <p:nvPr/>
          </p:nvSpPr>
          <p:spPr bwMode="auto">
            <a:xfrm>
              <a:off x="2201215" y="41579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 dirty="0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 dirty="0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 dirty="0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 dirty="0">
                  <a:solidFill>
                    <a:schemeClr val="bg2"/>
                  </a:solidFill>
                </a:rPr>
                <a:t>5</a:t>
              </a:r>
            </a:p>
          </p:txBody>
        </p:sp>
        <p:sp>
          <p:nvSpPr>
            <p:cNvPr id="11308" name="Text Box 51"/>
            <p:cNvSpPr txBox="1">
              <a:spLocks noChangeArrowheads="1"/>
            </p:cNvSpPr>
            <p:nvPr/>
          </p:nvSpPr>
          <p:spPr bwMode="auto">
            <a:xfrm>
              <a:off x="2417115" y="41579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dirty="0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dirty="0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dirty="0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dirty="0">
                  <a:solidFill>
                    <a:schemeClr val="bg2"/>
                  </a:solidFill>
                </a:rPr>
                <a:t>6</a:t>
              </a:r>
            </a:p>
          </p:txBody>
        </p:sp>
        <p:sp>
          <p:nvSpPr>
            <p:cNvPr id="11309" name="Text Box 52"/>
            <p:cNvSpPr txBox="1">
              <a:spLocks noChangeArrowheads="1"/>
            </p:cNvSpPr>
            <p:nvPr/>
          </p:nvSpPr>
          <p:spPr bwMode="auto">
            <a:xfrm>
              <a:off x="2633015" y="41579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dirty="0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dirty="0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dirty="0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dirty="0">
                  <a:solidFill>
                    <a:schemeClr val="bg2"/>
                  </a:solidFill>
                </a:rPr>
                <a:t>7</a:t>
              </a:r>
            </a:p>
          </p:txBody>
        </p:sp>
        <p:sp>
          <p:nvSpPr>
            <p:cNvPr id="11310" name="Text Box 53"/>
            <p:cNvSpPr txBox="1">
              <a:spLocks noChangeArrowheads="1"/>
            </p:cNvSpPr>
            <p:nvPr/>
          </p:nvSpPr>
          <p:spPr bwMode="auto">
            <a:xfrm>
              <a:off x="2850502" y="41579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dirty="0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dirty="0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dirty="0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dirty="0">
                  <a:solidFill>
                    <a:schemeClr val="bg2"/>
                  </a:solidFill>
                </a:rPr>
                <a:t>8</a:t>
              </a:r>
            </a:p>
          </p:txBody>
        </p:sp>
        <p:sp>
          <p:nvSpPr>
            <p:cNvPr id="11311" name="Text Box 54"/>
            <p:cNvSpPr txBox="1">
              <a:spLocks noChangeArrowheads="1"/>
            </p:cNvSpPr>
            <p:nvPr/>
          </p:nvSpPr>
          <p:spPr bwMode="auto">
            <a:xfrm>
              <a:off x="3066402" y="41579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dirty="0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dirty="0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dirty="0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dirty="0">
                  <a:solidFill>
                    <a:schemeClr val="bg2"/>
                  </a:solidFill>
                </a:rPr>
                <a:t>9</a:t>
              </a:r>
            </a:p>
          </p:txBody>
        </p:sp>
        <p:sp>
          <p:nvSpPr>
            <p:cNvPr id="11314" name="Text Box 57"/>
            <p:cNvSpPr txBox="1">
              <a:spLocks noChangeArrowheads="1"/>
            </p:cNvSpPr>
            <p:nvPr/>
          </p:nvSpPr>
          <p:spPr bwMode="auto">
            <a:xfrm>
              <a:off x="502741" y="41325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</p:txBody>
        </p:sp>
        <p:sp>
          <p:nvSpPr>
            <p:cNvPr id="11315" name="Text Box 58"/>
            <p:cNvSpPr txBox="1">
              <a:spLocks noChangeArrowheads="1"/>
            </p:cNvSpPr>
            <p:nvPr/>
          </p:nvSpPr>
          <p:spPr bwMode="auto">
            <a:xfrm>
              <a:off x="718641" y="41325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8</a:t>
              </a:r>
            </a:p>
          </p:txBody>
        </p:sp>
        <p:sp>
          <p:nvSpPr>
            <p:cNvPr id="11316" name="Text Box 59"/>
            <p:cNvSpPr txBox="1">
              <a:spLocks noChangeArrowheads="1"/>
            </p:cNvSpPr>
            <p:nvPr/>
          </p:nvSpPr>
          <p:spPr bwMode="auto">
            <a:xfrm>
              <a:off x="934541" y="41325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</p:txBody>
        </p:sp>
        <p:sp>
          <p:nvSpPr>
            <p:cNvPr id="11317" name="Text Box 60"/>
            <p:cNvSpPr txBox="1">
              <a:spLocks noChangeArrowheads="1"/>
            </p:cNvSpPr>
            <p:nvPr/>
          </p:nvSpPr>
          <p:spPr bwMode="auto">
            <a:xfrm>
              <a:off x="1150441" y="41325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0</a:t>
              </a:r>
            </a:p>
          </p:txBody>
        </p:sp>
        <p:sp>
          <p:nvSpPr>
            <p:cNvPr id="11318" name="Text Box 61"/>
            <p:cNvSpPr txBox="1">
              <a:spLocks noChangeArrowheads="1"/>
            </p:cNvSpPr>
            <p:nvPr/>
          </p:nvSpPr>
          <p:spPr bwMode="auto">
            <a:xfrm>
              <a:off x="1367929" y="41325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</p:txBody>
        </p:sp>
        <p:sp>
          <p:nvSpPr>
            <p:cNvPr id="11319" name="Text Box 62"/>
            <p:cNvSpPr txBox="1">
              <a:spLocks noChangeArrowheads="1"/>
            </p:cNvSpPr>
            <p:nvPr/>
          </p:nvSpPr>
          <p:spPr bwMode="auto">
            <a:xfrm>
              <a:off x="1583829" y="41325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</p:txBody>
        </p:sp>
        <p:sp>
          <p:nvSpPr>
            <p:cNvPr id="11320" name="Text Box 63"/>
            <p:cNvSpPr txBox="1">
              <a:spLocks noChangeArrowheads="1"/>
            </p:cNvSpPr>
            <p:nvPr/>
          </p:nvSpPr>
          <p:spPr bwMode="auto">
            <a:xfrm>
              <a:off x="286841" y="4132529"/>
              <a:ext cx="219075" cy="54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</p:txBody>
        </p:sp>
        <p:sp useBgFill="1">
          <p:nvSpPr>
            <p:cNvPr id="69" name="Rectangle 19"/>
            <p:cNvSpPr>
              <a:spLocks noChangeArrowheads="1"/>
            </p:cNvSpPr>
            <p:nvPr/>
          </p:nvSpPr>
          <p:spPr bwMode="auto">
            <a:xfrm>
              <a:off x="612020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70" name="Rectangle 20"/>
            <p:cNvSpPr>
              <a:spLocks noChangeArrowheads="1"/>
            </p:cNvSpPr>
            <p:nvPr/>
          </p:nvSpPr>
          <p:spPr bwMode="auto">
            <a:xfrm>
              <a:off x="633610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71" name="Rectangle 21"/>
            <p:cNvSpPr>
              <a:spLocks noChangeArrowheads="1"/>
            </p:cNvSpPr>
            <p:nvPr/>
          </p:nvSpPr>
          <p:spPr bwMode="auto">
            <a:xfrm>
              <a:off x="6552009" y="3510229"/>
              <a:ext cx="217487" cy="6477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72" name="Rectangle 22"/>
            <p:cNvSpPr>
              <a:spLocks noChangeArrowheads="1"/>
            </p:cNvSpPr>
            <p:nvPr/>
          </p:nvSpPr>
          <p:spPr bwMode="auto">
            <a:xfrm>
              <a:off x="676790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73" name="Rectangle 23"/>
            <p:cNvSpPr>
              <a:spLocks noChangeArrowheads="1"/>
            </p:cNvSpPr>
            <p:nvPr/>
          </p:nvSpPr>
          <p:spPr bwMode="auto">
            <a:xfrm>
              <a:off x="482480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74" name="Rectangle 24"/>
            <p:cNvSpPr>
              <a:spLocks noChangeArrowheads="1"/>
            </p:cNvSpPr>
            <p:nvPr/>
          </p:nvSpPr>
          <p:spPr bwMode="auto">
            <a:xfrm>
              <a:off x="504070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75" name="Rectangle 25"/>
            <p:cNvSpPr>
              <a:spLocks noChangeArrowheads="1"/>
            </p:cNvSpPr>
            <p:nvPr/>
          </p:nvSpPr>
          <p:spPr bwMode="auto">
            <a:xfrm>
              <a:off x="525660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76" name="Rectangle 26"/>
            <p:cNvSpPr>
              <a:spLocks noChangeArrowheads="1"/>
            </p:cNvSpPr>
            <p:nvPr/>
          </p:nvSpPr>
          <p:spPr bwMode="auto">
            <a:xfrm>
              <a:off x="547250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77" name="Rectangle 27"/>
            <p:cNvSpPr>
              <a:spLocks noChangeArrowheads="1"/>
            </p:cNvSpPr>
            <p:nvPr/>
          </p:nvSpPr>
          <p:spPr bwMode="auto">
            <a:xfrm>
              <a:off x="568840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78" name="Rectangle 28"/>
            <p:cNvSpPr>
              <a:spLocks noChangeArrowheads="1"/>
            </p:cNvSpPr>
            <p:nvPr/>
          </p:nvSpPr>
          <p:spPr bwMode="auto">
            <a:xfrm>
              <a:off x="590430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79" name="Rectangle 29"/>
            <p:cNvSpPr>
              <a:spLocks noChangeArrowheads="1"/>
            </p:cNvSpPr>
            <p:nvPr/>
          </p:nvSpPr>
          <p:spPr bwMode="auto">
            <a:xfrm>
              <a:off x="6985396" y="3510229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80" name="Rectangle 30"/>
            <p:cNvSpPr>
              <a:spLocks noChangeArrowheads="1"/>
            </p:cNvSpPr>
            <p:nvPr/>
          </p:nvSpPr>
          <p:spPr bwMode="auto">
            <a:xfrm>
              <a:off x="7201296" y="3510229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1" name="Rectangle 31"/>
            <p:cNvSpPr>
              <a:spLocks noChangeArrowheads="1"/>
            </p:cNvSpPr>
            <p:nvPr/>
          </p:nvSpPr>
          <p:spPr bwMode="auto">
            <a:xfrm>
              <a:off x="7417196" y="3510229"/>
              <a:ext cx="217488" cy="647700"/>
            </a:xfrm>
            <a:prstGeom prst="rect">
              <a:avLst/>
            </a:prstGeom>
            <a:solidFill>
              <a:srgbClr val="FDCA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82" name="Rectangle 32"/>
            <p:cNvSpPr>
              <a:spLocks noChangeArrowheads="1"/>
            </p:cNvSpPr>
            <p:nvPr/>
          </p:nvSpPr>
          <p:spPr bwMode="auto">
            <a:xfrm>
              <a:off x="763309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>
          <p:nvSpPr>
            <p:cNvPr id="83" name="Rectangle 33"/>
            <p:cNvSpPr>
              <a:spLocks noChangeArrowheads="1"/>
            </p:cNvSpPr>
            <p:nvPr/>
          </p:nvSpPr>
          <p:spPr bwMode="auto">
            <a:xfrm>
              <a:off x="784899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4" name="Rectangle 34"/>
            <p:cNvSpPr>
              <a:spLocks noChangeArrowheads="1"/>
            </p:cNvSpPr>
            <p:nvPr/>
          </p:nvSpPr>
          <p:spPr bwMode="auto">
            <a:xfrm>
              <a:off x="806489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5" name="Rectangle 35"/>
            <p:cNvSpPr>
              <a:spLocks noChangeArrowheads="1"/>
            </p:cNvSpPr>
            <p:nvPr/>
          </p:nvSpPr>
          <p:spPr bwMode="auto">
            <a:xfrm>
              <a:off x="828079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6" name="Rectangle 36"/>
            <p:cNvSpPr>
              <a:spLocks noChangeArrowheads="1"/>
            </p:cNvSpPr>
            <p:nvPr/>
          </p:nvSpPr>
          <p:spPr bwMode="auto">
            <a:xfrm>
              <a:off x="849669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" name="Text Box 54"/>
            <p:cNvSpPr txBox="1">
              <a:spLocks noChangeArrowheads="1"/>
            </p:cNvSpPr>
            <p:nvPr/>
          </p:nvSpPr>
          <p:spPr bwMode="auto">
            <a:xfrm>
              <a:off x="3306788" y="41556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dirty="0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dirty="0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dirty="0">
                  <a:solidFill>
                    <a:schemeClr val="bg2"/>
                  </a:solidFill>
                </a:rPr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dirty="0">
                  <a:solidFill>
                    <a:schemeClr val="bg2"/>
                  </a:solidFill>
                </a:rPr>
                <a:t>0</a:t>
              </a:r>
            </a:p>
          </p:txBody>
        </p:sp>
        <p:sp>
          <p:nvSpPr>
            <p:cNvPr id="93" name="Text Box 54"/>
            <p:cNvSpPr txBox="1">
              <a:spLocks noChangeArrowheads="1"/>
            </p:cNvSpPr>
            <p:nvPr/>
          </p:nvSpPr>
          <p:spPr bwMode="auto">
            <a:xfrm>
              <a:off x="3538379" y="4161604"/>
              <a:ext cx="255198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dirty="0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dirty="0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dirty="0" smtClean="0">
                  <a:solidFill>
                    <a:schemeClr val="bg2"/>
                  </a:solidFill>
                </a:rPr>
                <a:t>7</a:t>
              </a:r>
              <a:endParaRPr lang="de-DE" altLang="de-DE" sz="1000" b="0" i="1" dirty="0">
                <a:solidFill>
                  <a:schemeClr val="bg2"/>
                </a:solidFill>
              </a:endParaRP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dirty="0">
                  <a:solidFill>
                    <a:schemeClr val="bg2"/>
                  </a:solidFill>
                </a:rPr>
                <a:t>1</a:t>
              </a:r>
            </a:p>
          </p:txBody>
        </p:sp>
        <p:sp>
          <p:nvSpPr>
            <p:cNvPr id="11301" name="Text Box 44"/>
            <p:cNvSpPr txBox="1">
              <a:spLocks noChangeArrowheads="1"/>
            </p:cNvSpPr>
            <p:nvPr/>
          </p:nvSpPr>
          <p:spPr bwMode="auto">
            <a:xfrm>
              <a:off x="5199774" y="3664630"/>
              <a:ext cx="312907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smtClean="0"/>
                <a:t>a</a:t>
              </a:r>
              <a:endParaRPr lang="de-DE" altLang="de-DE" sz="1800" b="0" dirty="0"/>
            </a:p>
          </p:txBody>
        </p:sp>
        <p:sp>
          <p:nvSpPr>
            <p:cNvPr id="94" name="Text Box 44"/>
            <p:cNvSpPr txBox="1">
              <a:spLocks noChangeArrowheads="1"/>
            </p:cNvSpPr>
            <p:nvPr/>
          </p:nvSpPr>
          <p:spPr bwMode="auto">
            <a:xfrm>
              <a:off x="5456858" y="3666464"/>
              <a:ext cx="248787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dirty="0"/>
                <a:t>.</a:t>
              </a:r>
            </a:p>
          </p:txBody>
        </p:sp>
        <p:sp>
          <p:nvSpPr>
            <p:cNvPr id="95" name="Text Box 44"/>
            <p:cNvSpPr txBox="1">
              <a:spLocks noChangeArrowheads="1"/>
            </p:cNvSpPr>
            <p:nvPr/>
          </p:nvSpPr>
          <p:spPr bwMode="auto">
            <a:xfrm>
              <a:off x="5636201" y="3665585"/>
              <a:ext cx="312907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dirty="0"/>
                <a:t>e</a:t>
              </a:r>
            </a:p>
          </p:txBody>
        </p:sp>
        <p:sp>
          <p:nvSpPr>
            <p:cNvPr id="96" name="Text Box 44"/>
            <p:cNvSpPr txBox="1">
              <a:spLocks noChangeArrowheads="1"/>
            </p:cNvSpPr>
            <p:nvPr/>
          </p:nvSpPr>
          <p:spPr bwMode="auto">
            <a:xfrm>
              <a:off x="5845394" y="3666238"/>
              <a:ext cx="300083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smtClean="0"/>
                <a:t>x</a:t>
              </a:r>
              <a:endParaRPr lang="de-DE" altLang="de-DE" sz="1800" b="0" dirty="0"/>
            </a:p>
          </p:txBody>
        </p:sp>
        <p:sp>
          <p:nvSpPr>
            <p:cNvPr id="97" name="Text Box 44"/>
            <p:cNvSpPr txBox="1">
              <a:spLocks noChangeArrowheads="1"/>
            </p:cNvSpPr>
            <p:nvPr/>
          </p:nvSpPr>
          <p:spPr bwMode="auto">
            <a:xfrm>
              <a:off x="6075867" y="3666672"/>
              <a:ext cx="312907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smtClean="0"/>
                <a:t>e</a:t>
              </a:r>
              <a:endParaRPr lang="de-DE" altLang="de-DE" sz="1800" b="0" dirty="0"/>
            </a:p>
          </p:txBody>
        </p:sp>
        <p:sp>
          <p:nvSpPr>
            <p:cNvPr id="98" name="Text Box 44"/>
            <p:cNvSpPr txBox="1">
              <a:spLocks noChangeArrowheads="1"/>
            </p:cNvSpPr>
            <p:nvPr/>
          </p:nvSpPr>
          <p:spPr bwMode="auto">
            <a:xfrm>
              <a:off x="6248677" y="3666338"/>
              <a:ext cx="377027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\0</a:t>
              </a:r>
              <a:endParaRPr lang="de-DE" altLang="de-DE" sz="1800" b="0" dirty="0"/>
            </a:p>
          </p:txBody>
        </p:sp>
        <p:sp>
          <p:nvSpPr>
            <p:cNvPr id="99" name="Text Box 44"/>
            <p:cNvSpPr txBox="1">
              <a:spLocks noChangeArrowheads="1"/>
            </p:cNvSpPr>
            <p:nvPr/>
          </p:nvSpPr>
          <p:spPr bwMode="auto">
            <a:xfrm>
              <a:off x="7544275" y="3667972"/>
              <a:ext cx="391108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dirty="0"/>
                <a:t>.</a:t>
              </a:r>
            </a:p>
          </p:txBody>
        </p:sp>
        <p:sp>
          <p:nvSpPr>
            <p:cNvPr id="100" name="Text Box 44"/>
            <p:cNvSpPr txBox="1">
              <a:spLocks noChangeArrowheads="1"/>
            </p:cNvSpPr>
            <p:nvPr/>
          </p:nvSpPr>
          <p:spPr bwMode="auto">
            <a:xfrm>
              <a:off x="7788536" y="3667638"/>
              <a:ext cx="348287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dirty="0"/>
                <a:t>t</a:t>
              </a:r>
            </a:p>
          </p:txBody>
        </p:sp>
        <p:sp>
          <p:nvSpPr>
            <p:cNvPr id="101" name="Text Box 44"/>
            <p:cNvSpPr txBox="1">
              <a:spLocks noChangeArrowheads="1"/>
            </p:cNvSpPr>
            <p:nvPr/>
          </p:nvSpPr>
          <p:spPr bwMode="auto">
            <a:xfrm>
              <a:off x="8040794" y="3666546"/>
              <a:ext cx="262642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dirty="0"/>
                <a:t>x</a:t>
              </a:r>
            </a:p>
          </p:txBody>
        </p:sp>
        <p:sp>
          <p:nvSpPr>
            <p:cNvPr id="102" name="Text Box 44"/>
            <p:cNvSpPr txBox="1">
              <a:spLocks noChangeArrowheads="1"/>
            </p:cNvSpPr>
            <p:nvPr/>
          </p:nvSpPr>
          <p:spPr bwMode="auto">
            <a:xfrm>
              <a:off x="8255483" y="3667199"/>
              <a:ext cx="262642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dirty="0" smtClean="0"/>
                <a:t>t</a:t>
              </a:r>
              <a:endParaRPr lang="de-DE" altLang="de-DE" sz="1800" b="0" dirty="0"/>
            </a:p>
          </p:txBody>
        </p:sp>
        <p:sp>
          <p:nvSpPr>
            <p:cNvPr id="103" name="Text Box 44"/>
            <p:cNvSpPr txBox="1">
              <a:spLocks noChangeArrowheads="1"/>
            </p:cNvSpPr>
            <p:nvPr/>
          </p:nvSpPr>
          <p:spPr bwMode="auto">
            <a:xfrm>
              <a:off x="8406681" y="3665667"/>
              <a:ext cx="395650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dirty="0" smtClean="0"/>
                <a:t>\0</a:t>
              </a:r>
              <a:endParaRPr lang="de-DE" altLang="de-DE" sz="1800" b="0" dirty="0"/>
            </a:p>
          </p:txBody>
        </p:sp>
        <p:sp>
          <p:nvSpPr>
            <p:cNvPr id="109" name="Text Box 48"/>
            <p:cNvSpPr txBox="1">
              <a:spLocks noChangeArrowheads="1"/>
            </p:cNvSpPr>
            <p:nvPr/>
          </p:nvSpPr>
          <p:spPr bwMode="auto">
            <a:xfrm>
              <a:off x="2067825" y="3683450"/>
              <a:ext cx="697627" cy="34996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i="1" dirty="0" smtClean="0"/>
                <a:t>2279</a:t>
              </a:r>
              <a:endParaRPr lang="de-DE" altLang="de-DE" sz="1800" b="0" i="1" dirty="0"/>
            </a:p>
          </p:txBody>
        </p:sp>
        <p:sp>
          <p:nvSpPr>
            <p:cNvPr id="110" name="Text Box 48"/>
            <p:cNvSpPr txBox="1">
              <a:spLocks noChangeArrowheads="1"/>
            </p:cNvSpPr>
            <p:nvPr/>
          </p:nvSpPr>
          <p:spPr bwMode="auto">
            <a:xfrm>
              <a:off x="2936293" y="3687818"/>
              <a:ext cx="697627" cy="34996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i="1" dirty="0" smtClean="0"/>
                <a:t>2289</a:t>
              </a:r>
              <a:endParaRPr lang="de-DE" altLang="de-DE" sz="1800" b="0" i="1" dirty="0"/>
            </a:p>
          </p:txBody>
        </p:sp>
        <p:sp>
          <p:nvSpPr>
            <p:cNvPr id="111" name="Text Box 49"/>
            <p:cNvSpPr txBox="1">
              <a:spLocks noChangeArrowheads="1"/>
            </p:cNvSpPr>
            <p:nvPr/>
          </p:nvSpPr>
          <p:spPr bwMode="auto">
            <a:xfrm>
              <a:off x="5216922" y="4207485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 dirty="0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 dirty="0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 dirty="0"/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 dirty="0"/>
                <a:t>9</a:t>
              </a:r>
            </a:p>
          </p:txBody>
        </p:sp>
        <p:sp>
          <p:nvSpPr>
            <p:cNvPr id="112" name="Text Box 50"/>
            <p:cNvSpPr txBox="1">
              <a:spLocks noChangeArrowheads="1"/>
            </p:cNvSpPr>
            <p:nvPr/>
          </p:nvSpPr>
          <p:spPr bwMode="auto">
            <a:xfrm>
              <a:off x="5432822" y="4207485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 dirty="0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 dirty="0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 dirty="0" smtClean="0">
                  <a:solidFill>
                    <a:schemeClr val="bg2"/>
                  </a:solidFill>
                </a:rPr>
                <a:t>8</a:t>
              </a:r>
              <a:endParaRPr lang="de-DE" altLang="de-DE" sz="1000" b="0" i="1" dirty="0">
                <a:solidFill>
                  <a:schemeClr val="bg2"/>
                </a:solidFill>
              </a:endParaRP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 dirty="0" smtClean="0">
                  <a:solidFill>
                    <a:schemeClr val="bg2"/>
                  </a:solidFill>
                </a:rPr>
                <a:t>0</a:t>
              </a:r>
              <a:endParaRPr lang="de-DE" altLang="de-DE" sz="1000" b="0" i="1" dirty="0">
                <a:solidFill>
                  <a:schemeClr val="bg2"/>
                </a:solidFill>
              </a:endParaRPr>
            </a:p>
          </p:txBody>
        </p:sp>
        <p:sp>
          <p:nvSpPr>
            <p:cNvPr id="113" name="Text Box 51"/>
            <p:cNvSpPr txBox="1">
              <a:spLocks noChangeArrowheads="1"/>
            </p:cNvSpPr>
            <p:nvPr/>
          </p:nvSpPr>
          <p:spPr bwMode="auto">
            <a:xfrm>
              <a:off x="5648722" y="4207485"/>
              <a:ext cx="255198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dirty="0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dirty="0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dirty="0" smtClean="0">
                  <a:solidFill>
                    <a:schemeClr val="bg2"/>
                  </a:solidFill>
                </a:rPr>
                <a:t>8</a:t>
              </a:r>
              <a:endParaRPr lang="de-DE" altLang="de-DE" sz="1000" b="0" i="1" dirty="0">
                <a:solidFill>
                  <a:schemeClr val="bg2"/>
                </a:solidFill>
              </a:endParaRP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dirty="0" smtClean="0">
                  <a:solidFill>
                    <a:schemeClr val="bg2"/>
                  </a:solidFill>
                </a:rPr>
                <a:t>1</a:t>
              </a:r>
              <a:endParaRPr lang="de-DE" altLang="de-DE" sz="1000" b="0" i="1" dirty="0">
                <a:solidFill>
                  <a:schemeClr val="bg2"/>
                </a:solidFill>
              </a:endParaRPr>
            </a:p>
          </p:txBody>
        </p:sp>
        <p:sp>
          <p:nvSpPr>
            <p:cNvPr id="114" name="Text Box 52"/>
            <p:cNvSpPr txBox="1">
              <a:spLocks noChangeArrowheads="1"/>
            </p:cNvSpPr>
            <p:nvPr/>
          </p:nvSpPr>
          <p:spPr bwMode="auto">
            <a:xfrm>
              <a:off x="5864622" y="4207485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dirty="0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dirty="0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dirty="0">
                  <a:solidFill>
                    <a:schemeClr val="bg2"/>
                  </a:solidFill>
                </a:rPr>
                <a:t>8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dirty="0">
                  <a:solidFill>
                    <a:schemeClr val="bg2"/>
                  </a:solidFill>
                </a:rPr>
                <a:t>2</a:t>
              </a:r>
            </a:p>
          </p:txBody>
        </p:sp>
        <p:sp>
          <p:nvSpPr>
            <p:cNvPr id="115" name="Text Box 53"/>
            <p:cNvSpPr txBox="1">
              <a:spLocks noChangeArrowheads="1"/>
            </p:cNvSpPr>
            <p:nvPr/>
          </p:nvSpPr>
          <p:spPr bwMode="auto">
            <a:xfrm>
              <a:off x="6082109" y="4207485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dirty="0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dirty="0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dirty="0">
                  <a:solidFill>
                    <a:schemeClr val="bg2"/>
                  </a:solidFill>
                </a:rPr>
                <a:t>8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dirty="0">
                  <a:solidFill>
                    <a:schemeClr val="bg2"/>
                  </a:solidFill>
                </a:rPr>
                <a:t>3</a:t>
              </a:r>
            </a:p>
          </p:txBody>
        </p:sp>
        <p:sp>
          <p:nvSpPr>
            <p:cNvPr id="116" name="Text Box 54"/>
            <p:cNvSpPr txBox="1">
              <a:spLocks noChangeArrowheads="1"/>
            </p:cNvSpPr>
            <p:nvPr/>
          </p:nvSpPr>
          <p:spPr bwMode="auto">
            <a:xfrm>
              <a:off x="6298009" y="4207485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dirty="0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dirty="0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dirty="0">
                  <a:solidFill>
                    <a:schemeClr val="bg2"/>
                  </a:solidFill>
                </a:rPr>
                <a:t>8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dirty="0">
                  <a:solidFill>
                    <a:schemeClr val="bg2"/>
                  </a:solidFill>
                </a:rPr>
                <a:t>4</a:t>
              </a:r>
            </a:p>
          </p:txBody>
        </p:sp>
        <p:sp>
          <p:nvSpPr>
            <p:cNvPr id="117" name="Text Box 52"/>
            <p:cNvSpPr txBox="1">
              <a:spLocks noChangeArrowheads="1"/>
            </p:cNvSpPr>
            <p:nvPr/>
          </p:nvSpPr>
          <p:spPr bwMode="auto">
            <a:xfrm>
              <a:off x="7598765" y="4195993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dirty="0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dirty="0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dirty="0"/>
                <a:t>9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dirty="0"/>
                <a:t>0</a:t>
              </a:r>
            </a:p>
          </p:txBody>
        </p:sp>
        <p:sp>
          <p:nvSpPr>
            <p:cNvPr id="118" name="Text Box 53"/>
            <p:cNvSpPr txBox="1">
              <a:spLocks noChangeArrowheads="1"/>
            </p:cNvSpPr>
            <p:nvPr/>
          </p:nvSpPr>
          <p:spPr bwMode="auto">
            <a:xfrm>
              <a:off x="7816252" y="4195993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dirty="0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dirty="0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dirty="0">
                  <a:solidFill>
                    <a:schemeClr val="bg2"/>
                  </a:solidFill>
                </a:rPr>
                <a:t>9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dirty="0">
                  <a:solidFill>
                    <a:schemeClr val="bg2"/>
                  </a:solidFill>
                </a:rPr>
                <a:t>1</a:t>
              </a:r>
            </a:p>
          </p:txBody>
        </p:sp>
        <p:sp>
          <p:nvSpPr>
            <p:cNvPr id="119" name="Text Box 54"/>
            <p:cNvSpPr txBox="1">
              <a:spLocks noChangeArrowheads="1"/>
            </p:cNvSpPr>
            <p:nvPr/>
          </p:nvSpPr>
          <p:spPr bwMode="auto">
            <a:xfrm>
              <a:off x="8032152" y="4195993"/>
              <a:ext cx="260008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dirty="0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dirty="0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dirty="0">
                  <a:solidFill>
                    <a:schemeClr val="bg2"/>
                  </a:solidFill>
                </a:rPr>
                <a:t>9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dirty="0">
                  <a:solidFill>
                    <a:schemeClr val="bg2"/>
                  </a:solidFill>
                </a:rPr>
                <a:t>2</a:t>
              </a:r>
            </a:p>
          </p:txBody>
        </p:sp>
        <p:sp>
          <p:nvSpPr>
            <p:cNvPr id="120" name="Text Box 54"/>
            <p:cNvSpPr txBox="1">
              <a:spLocks noChangeArrowheads="1"/>
            </p:cNvSpPr>
            <p:nvPr/>
          </p:nvSpPr>
          <p:spPr bwMode="auto">
            <a:xfrm>
              <a:off x="8272538" y="4193664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dirty="0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dirty="0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dirty="0">
                  <a:solidFill>
                    <a:schemeClr val="bg2"/>
                  </a:solidFill>
                </a:rPr>
                <a:t>9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dirty="0">
                  <a:solidFill>
                    <a:schemeClr val="bg2"/>
                  </a:solidFill>
                </a:rPr>
                <a:t>3</a:t>
              </a:r>
            </a:p>
          </p:txBody>
        </p:sp>
        <p:sp>
          <p:nvSpPr>
            <p:cNvPr id="121" name="Text Box 54"/>
            <p:cNvSpPr txBox="1">
              <a:spLocks noChangeArrowheads="1"/>
            </p:cNvSpPr>
            <p:nvPr/>
          </p:nvSpPr>
          <p:spPr bwMode="auto">
            <a:xfrm>
              <a:off x="8504129" y="4199668"/>
              <a:ext cx="255198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dirty="0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dirty="0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dirty="0">
                  <a:solidFill>
                    <a:schemeClr val="bg2"/>
                  </a:solidFill>
                </a:rPr>
                <a:t>9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dirty="0" smtClean="0">
                  <a:solidFill>
                    <a:schemeClr val="bg2"/>
                  </a:solidFill>
                </a:rPr>
                <a:t>4</a:t>
              </a:r>
              <a:endParaRPr lang="de-DE" altLang="de-DE" sz="1000" b="0" i="1" dirty="0">
                <a:solidFill>
                  <a:schemeClr val="bg2"/>
                </a:solidFill>
              </a:endParaRPr>
            </a:p>
          </p:txBody>
        </p:sp>
        <p:sp>
          <p:nvSpPr>
            <p:cNvPr id="122" name="Text Box 43"/>
            <p:cNvSpPr txBox="1">
              <a:spLocks noChangeArrowheads="1"/>
            </p:cNvSpPr>
            <p:nvPr/>
          </p:nvSpPr>
          <p:spPr bwMode="auto">
            <a:xfrm>
              <a:off x="679910" y="2761306"/>
              <a:ext cx="1200970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dirty="0" err="1" smtClean="0"/>
                <a:t>char</a:t>
              </a:r>
              <a:r>
                <a:rPr lang="de-DE" altLang="de-DE" sz="1600" b="0" dirty="0" smtClean="0"/>
                <a:t> **</a:t>
              </a:r>
              <a:r>
                <a:rPr lang="de-DE" altLang="de-DE" sz="1600" b="0" dirty="0" err="1" smtClean="0"/>
                <a:t>argv</a:t>
              </a:r>
              <a:endParaRPr lang="de-DE" altLang="de-DE" sz="1600" b="0" dirty="0"/>
            </a:p>
          </p:txBody>
        </p:sp>
        <p:sp>
          <p:nvSpPr>
            <p:cNvPr id="123" name="AutoShape 40"/>
            <p:cNvSpPr>
              <a:spLocks/>
            </p:cNvSpPr>
            <p:nvPr/>
          </p:nvSpPr>
          <p:spPr bwMode="auto">
            <a:xfrm rot="5400000">
              <a:off x="3199631" y="2891877"/>
              <a:ext cx="214313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25" name="AutoShape 40"/>
            <p:cNvSpPr>
              <a:spLocks/>
            </p:cNvSpPr>
            <p:nvPr/>
          </p:nvSpPr>
          <p:spPr bwMode="auto">
            <a:xfrm rot="5400000">
              <a:off x="5257446" y="3212772"/>
              <a:ext cx="218171" cy="20878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26" name="Text Box 43"/>
            <p:cNvSpPr txBox="1">
              <a:spLocks noChangeArrowheads="1"/>
            </p:cNvSpPr>
            <p:nvPr/>
          </p:nvSpPr>
          <p:spPr bwMode="auto">
            <a:xfrm>
              <a:off x="5113382" y="2709434"/>
              <a:ext cx="1585530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dirty="0" err="1" smtClean="0"/>
                <a:t>char</a:t>
              </a:r>
              <a:r>
                <a:rPr lang="de-DE" altLang="de-DE" sz="1600" b="0" dirty="0" smtClean="0"/>
                <a:t> </a:t>
              </a:r>
              <a:r>
                <a:rPr lang="de-DE" altLang="de-DE" sz="1600" b="0" dirty="0" err="1" smtClean="0"/>
                <a:t>argv</a:t>
              </a:r>
              <a:r>
                <a:rPr lang="de-DE" altLang="de-DE" sz="1600" b="0" dirty="0" smtClean="0"/>
                <a:t>[0][0]</a:t>
              </a:r>
              <a:endParaRPr lang="de-DE" altLang="de-DE" sz="1600" b="0" dirty="0"/>
            </a:p>
          </p:txBody>
        </p:sp>
        <p:sp>
          <p:nvSpPr>
            <p:cNvPr id="127" name="Text Box 41"/>
            <p:cNvSpPr txBox="1">
              <a:spLocks noChangeArrowheads="1"/>
            </p:cNvSpPr>
            <p:nvPr/>
          </p:nvSpPr>
          <p:spPr bwMode="auto">
            <a:xfrm>
              <a:off x="7348992" y="2907719"/>
              <a:ext cx="1499128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None/>
              </a:pPr>
              <a:r>
                <a:rPr lang="de-DE" altLang="de-DE" sz="1600" b="0" dirty="0" err="1"/>
                <a:t>char</a:t>
              </a:r>
              <a:r>
                <a:rPr lang="de-DE" altLang="de-DE" sz="1600" b="0" dirty="0"/>
                <a:t> </a:t>
              </a:r>
              <a:r>
                <a:rPr lang="de-DE" altLang="de-DE" sz="1600" b="0" dirty="0" err="1" smtClean="0"/>
                <a:t>argv</a:t>
              </a:r>
              <a:r>
                <a:rPr lang="de-DE" altLang="de-DE" sz="1600" b="0" dirty="0" smtClean="0"/>
                <a:t>[1][</a:t>
              </a:r>
              <a:r>
                <a:rPr lang="de-DE" altLang="de-DE" sz="1600" b="0" dirty="0"/>
                <a:t>0</a:t>
              </a:r>
              <a:r>
                <a:rPr lang="de-DE" altLang="de-DE" sz="1600" b="0" dirty="0" smtClean="0"/>
                <a:t>]</a:t>
              </a:r>
              <a:endParaRPr lang="de-DE" altLang="de-DE" sz="1600" b="0" dirty="0"/>
            </a:p>
          </p:txBody>
        </p:sp>
        <p:sp>
          <p:nvSpPr>
            <p:cNvPr id="104" name="Text Box 44"/>
            <p:cNvSpPr txBox="1">
              <a:spLocks noChangeArrowheads="1"/>
            </p:cNvSpPr>
            <p:nvPr/>
          </p:nvSpPr>
          <p:spPr bwMode="auto">
            <a:xfrm>
              <a:off x="7325461" y="3668012"/>
              <a:ext cx="391108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dirty="0" smtClean="0"/>
                <a:t>f</a:t>
              </a:r>
              <a:endParaRPr lang="de-DE" altLang="de-DE" sz="1800" b="0" dirty="0"/>
            </a:p>
          </p:txBody>
        </p:sp>
        <p:sp>
          <p:nvSpPr>
            <p:cNvPr id="105" name="Text Box 52"/>
            <p:cNvSpPr txBox="1">
              <a:spLocks noChangeArrowheads="1"/>
            </p:cNvSpPr>
            <p:nvPr/>
          </p:nvSpPr>
          <p:spPr bwMode="auto">
            <a:xfrm>
              <a:off x="7386315" y="4211052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 dirty="0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 dirty="0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 dirty="0"/>
                <a:t>8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 dirty="0"/>
                <a:t>9</a:t>
              </a:r>
            </a:p>
          </p:txBody>
        </p:sp>
        <p:cxnSp>
          <p:nvCxnSpPr>
            <p:cNvPr id="4" name="Gerade Verbindung mit Pfeil 3"/>
            <p:cNvCxnSpPr>
              <a:stCxn id="122" idx="3"/>
            </p:cNvCxnSpPr>
            <p:nvPr/>
          </p:nvCxnSpPr>
          <p:spPr bwMode="auto">
            <a:xfrm flipV="1">
              <a:off x="1880880" y="2892562"/>
              <a:ext cx="186945" cy="3802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7" name="Gerade Verbindung mit Pfeil 106"/>
            <p:cNvCxnSpPr>
              <a:stCxn id="122" idx="3"/>
            </p:cNvCxnSpPr>
            <p:nvPr/>
          </p:nvCxnSpPr>
          <p:spPr bwMode="auto">
            <a:xfrm>
              <a:off x="1880880" y="2930583"/>
              <a:ext cx="752135" cy="19615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4" name="Gerade Verbindung mit Pfeil 123"/>
            <p:cNvCxnSpPr>
              <a:endCxn id="126" idx="1"/>
            </p:cNvCxnSpPr>
            <p:nvPr/>
          </p:nvCxnSpPr>
          <p:spPr bwMode="auto">
            <a:xfrm flipV="1">
              <a:off x="3503280" y="2878711"/>
              <a:ext cx="1610102" cy="9945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28" name="AutoShape 40"/>
            <p:cNvSpPr>
              <a:spLocks/>
            </p:cNvSpPr>
            <p:nvPr/>
          </p:nvSpPr>
          <p:spPr bwMode="auto">
            <a:xfrm rot="5400000">
              <a:off x="7419620" y="3182367"/>
              <a:ext cx="218171" cy="20878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cxnSp>
          <p:nvCxnSpPr>
            <p:cNvPr id="129" name="Gerade Verbindung mit Pfeil 128"/>
            <p:cNvCxnSpPr>
              <a:endCxn id="127" idx="1"/>
            </p:cNvCxnSpPr>
            <p:nvPr/>
          </p:nvCxnSpPr>
          <p:spPr bwMode="auto">
            <a:xfrm flipV="1">
              <a:off x="3971149" y="3076996"/>
              <a:ext cx="3377843" cy="3378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4159820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3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3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3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3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30" grpId="0"/>
      <p:bldP spid="11332" grpId="0" animBg="1"/>
      <p:bldP spid="131" grpId="0" animBg="1"/>
      <p:bldP spid="106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Arrays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464967"/>
          </a:xfrm>
        </p:spPr>
        <p:txBody>
          <a:bodyPr/>
          <a:lstStyle/>
          <a:p>
            <a:pPr marL="0" indent="0">
              <a:buNone/>
            </a:pPr>
            <a:r>
              <a:rPr lang="en-US" b="1" smtClean="0"/>
              <a:t>Java</a:t>
            </a:r>
          </a:p>
          <a:p>
            <a:pPr marL="520700" indent="-342900"/>
            <a:r>
              <a:rPr lang="en-US" b="1" smtClean="0"/>
              <a:t>Eingebautes Sprachfeature</a:t>
            </a:r>
            <a:r>
              <a:rPr lang="en-US" smtClean="0"/>
              <a:t> mit speziellem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operator[]</a:t>
            </a:r>
            <a:r>
              <a:rPr lang="en-US" smtClean="0">
                <a:cs typeface="Consolas" panose="020B0609020204030204" pitchFamily="49" charset="0"/>
              </a:rPr>
              <a:t> /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length</a:t>
            </a:r>
            <a:r>
              <a:rPr lang="en-US" smtClean="0"/>
              <a:t>-Attribut</a:t>
            </a:r>
          </a:p>
          <a:p>
            <a:pPr marL="520700" indent="-342900"/>
            <a:r>
              <a:rPr lang="en-US" smtClean="0"/>
              <a:t>Zusammenhängender Speicher (enthält Werte (int,…) oder Referenzen)</a:t>
            </a:r>
          </a:p>
          <a:p>
            <a:pPr marL="520700" indent="-342900"/>
            <a:r>
              <a:rPr lang="en-US" b="1" smtClean="0"/>
              <a:t>Beispiel</a:t>
            </a:r>
            <a:r>
              <a:rPr lang="en-US" smtClean="0"/>
              <a:t>: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int[] x = {1, 1, 2, 3, 5, 8}; int x2 = x[2]; int len = x.length; // 6</a:t>
            </a:r>
          </a:p>
          <a:p>
            <a:pPr marL="692150" lvl="1" indent="-342900"/>
            <a:endParaRPr lang="en-US"/>
          </a:p>
          <a:p>
            <a:pPr marL="0" indent="0">
              <a:buNone/>
            </a:pPr>
            <a:r>
              <a:rPr lang="en-US" b="1" smtClean="0"/>
              <a:t>C++</a:t>
            </a:r>
          </a:p>
          <a:p>
            <a:pPr marL="520700" indent="-342900"/>
            <a:r>
              <a:rPr lang="en-US" b="1" smtClean="0"/>
              <a:t>Syntactic Sugar</a:t>
            </a:r>
            <a:r>
              <a:rPr lang="en-US" smtClean="0"/>
              <a:t>: Array = Pointer auf zusammenhängenden Speicherbereich</a:t>
            </a:r>
          </a:p>
          <a:p>
            <a:pPr marL="520700" indent="-342900"/>
            <a:r>
              <a:rPr lang="en-US" b="1" smtClean="0"/>
              <a:t>Problem</a:t>
            </a:r>
            <a:r>
              <a:rPr lang="en-US" smtClean="0"/>
              <a:t>: Längeninformation werden nicht explizit gespeichert</a:t>
            </a:r>
            <a:endParaRPr lang="en-US" smtClean="0">
              <a:sym typeface="Wingdings" panose="05000000000000000000" pitchFamily="2" charset="2"/>
            </a:endParaRPr>
          </a:p>
          <a:p>
            <a:pPr marL="520700" indent="-342900"/>
            <a:r>
              <a:rPr lang="en-US" b="1" smtClean="0">
                <a:sym typeface="Wingdings" panose="05000000000000000000" pitchFamily="2" charset="2"/>
              </a:rPr>
              <a:t>Gefahr</a:t>
            </a:r>
            <a:r>
              <a:rPr lang="en-US" smtClean="0">
                <a:sym typeface="Wingdings" panose="05000000000000000000" pitchFamily="2" charset="2"/>
              </a:rPr>
              <a:t>: Keine Bereichsprüfung</a:t>
            </a:r>
          </a:p>
          <a:p>
            <a:pPr marL="520700" indent="-342900"/>
            <a:r>
              <a:rPr lang="en-US" b="1"/>
              <a:t>Beispiel</a:t>
            </a:r>
            <a:r>
              <a:rPr lang="en-US"/>
              <a:t>: </a:t>
            </a:r>
            <a:r>
              <a:rPr lang="en-US" smtClean="0"/>
              <a:t/>
            </a:r>
            <a:br>
              <a:rPr lang="en-US" smtClean="0"/>
            </a:b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int* myArray = {</a:t>
            </a:r>
            <a:r>
              <a:rPr lang="en-US"/>
              <a:t>1, 1, 2, 3, 5, 8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b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int x2 = myArray[2];</a:t>
            </a:r>
            <a:b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int x77 = *(myArray + 77); // Danger!</a:t>
            </a:r>
          </a:p>
        </p:txBody>
      </p:sp>
      <p:sp>
        <p:nvSpPr>
          <p:cNvPr id="4" name="Rechteck 3"/>
          <p:cNvSpPr/>
          <p:nvPr/>
        </p:nvSpPr>
        <p:spPr>
          <a:xfrm>
            <a:off x="4067944" y="6237312"/>
            <a:ext cx="4752528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2"/>
              </a:rPr>
              <a:t>http://www.cplusplus.com/doc/tutorial/arrays</a:t>
            </a:r>
            <a:r>
              <a:rPr lang="en-US" sz="1200" smtClean="0">
                <a:hlinkClick r:id="rId2"/>
              </a:rPr>
              <a:t>/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424857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mtClean="0"/>
              <a:t>-Operator und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std::size_t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2160711"/>
          </a:xfrm>
        </p:spPr>
        <p:txBody>
          <a:bodyPr/>
          <a:lstStyle/>
          <a:p>
            <a:r>
              <a:rPr lang="en-US" b="1" smtClean="0"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b="1" smtClean="0"/>
              <a:t>-Operator</a:t>
            </a:r>
          </a:p>
          <a:p>
            <a:pPr lvl="1"/>
            <a:r>
              <a:rPr lang="en-US" smtClean="0"/>
              <a:t>… liefert die Größe (in Byte) einer Variable eines bestimmten Typs.</a:t>
            </a:r>
          </a:p>
          <a:p>
            <a:pPr lvl="1"/>
            <a:r>
              <a:rPr lang="en-US" smtClean="0"/>
              <a:t>Aufruf über Typ oder konkrete Variable möglich</a:t>
            </a:r>
          </a:p>
          <a:p>
            <a:r>
              <a:rPr lang="en-US" b="1"/>
              <a:t>Datentyp </a:t>
            </a:r>
            <a:r>
              <a:rPr lang="en-US" b="1" smtClean="0">
                <a:latin typeface="Consolas" panose="020B0609020204030204" pitchFamily="49" charset="0"/>
                <a:cs typeface="Consolas" panose="020B0609020204030204" pitchFamily="49" charset="0"/>
              </a:rPr>
              <a:t>std::size_t</a:t>
            </a:r>
            <a:endParaRPr lang="en-US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smtClean="0"/>
              <a:t>Standard-STL-Datentyp, um Objektgrößen in Byte zu speichern</a:t>
            </a:r>
          </a:p>
          <a:p>
            <a:pPr lvl="1"/>
            <a:r>
              <a:rPr lang="en-US" smtClean="0"/>
              <a:t>Ist immer groß genug, um das größtmögliche Objekt auf der jeweiligen Plattform zu speichern.</a:t>
            </a:r>
            <a:endParaRPr lang="en-US"/>
          </a:p>
        </p:txBody>
      </p:sp>
      <p:sp>
        <p:nvSpPr>
          <p:cNvPr id="4" name="Gefaltete Ecke 3"/>
          <p:cNvSpPr/>
          <p:nvPr/>
        </p:nvSpPr>
        <p:spPr>
          <a:xfrm>
            <a:off x="539552" y="3933056"/>
            <a:ext cx="5040560" cy="2160240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&lt;iostream&gt;</a:t>
            </a:r>
          </a:p>
          <a:p>
            <a:pPr algn="l"/>
            <a:r>
              <a:rPr lang="en-US" sz="1400" smtClean="0">
                <a:solidFill>
                  <a:srgbClr val="3F7F5F"/>
                </a:solidFill>
                <a:latin typeface="Consolas" pitchFamily="49" charset="0"/>
                <a:cs typeface="Consolas" panose="020B0609020204030204" pitchFamily="49" charset="0"/>
              </a:rPr>
              <a:t>// #include &lt;cstddef&gt; // contains std::size_t</a:t>
            </a:r>
            <a:endParaRPr lang="en-US" sz="1400">
              <a:solidFill>
                <a:srgbClr val="3F7F5F"/>
              </a:solidFill>
              <a:latin typeface="Consolas" pitchFamily="49" charset="0"/>
              <a:cs typeface="Consolas" panose="020B0609020204030204" pitchFamily="49" charset="0"/>
            </a:endParaRPr>
          </a:p>
          <a:p>
            <a:pPr algn="l"/>
            <a:endParaRPr lang="en-US" sz="1400" b="1" smtClean="0">
              <a:solidFill>
                <a:srgbClr val="7F005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</a:p>
          <a:p>
            <a:pPr algn="l"/>
            <a:r>
              <a:rPr lang="en-US" sz="1400" smtClean="0">
                <a:solidFill>
                  <a:srgbClr val="3F7F5F"/>
                </a:solidFill>
                <a:latin typeface="Consolas" pitchFamily="49" charset="0"/>
                <a:cs typeface="Consolas" panose="020B0609020204030204" pitchFamily="49" charset="0"/>
              </a:rPr>
              <a:t>	// Via type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std::cout &lt;&lt;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sizeof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double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&lt;&lt; std::</a:t>
            </a:r>
            <a:r>
              <a:rPr lang="en-US" sz="1400" smtClean="0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r>
              <a:rPr lang="en-US" sz="1400" smtClean="0">
                <a:solidFill>
                  <a:srgbClr val="3F7F5F"/>
                </a:solidFill>
                <a:latin typeface="Consolas" pitchFamily="49" charset="0"/>
                <a:cs typeface="Consolas" panose="020B0609020204030204" pitchFamily="49" charset="0"/>
              </a:rPr>
              <a:t>	// Via variable</a:t>
            </a:r>
          </a:p>
          <a:p>
            <a:pPr algn="l"/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std::size_t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3.0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std::cout &lt;&lt;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sizeof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&lt;&lt; std::</a:t>
            </a:r>
            <a:r>
              <a:rPr lang="en-US" sz="1400" smtClean="0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 b="1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Rechteck 4"/>
          <p:cNvSpPr/>
          <p:nvPr/>
        </p:nvSpPr>
        <p:spPr>
          <a:xfrm>
            <a:off x="4067944" y="6084044"/>
            <a:ext cx="4752528" cy="435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2"/>
              </a:rPr>
              <a:t>http://</a:t>
            </a:r>
            <a:r>
              <a:rPr lang="en-US" sz="1200" smtClean="0">
                <a:hlinkClick r:id="rId2"/>
              </a:rPr>
              <a:t>en.cppreference.com/w/cpp/language/sizeof </a:t>
            </a:r>
            <a:endParaRPr lang="en-US" sz="1200">
              <a:hlinkClick r:id="rId2"/>
            </a:endParaRPr>
          </a:p>
          <a:p>
            <a:pPr algn="r"/>
            <a:r>
              <a:rPr lang="en-US" sz="1200" smtClean="0">
                <a:hlinkClick r:id="rId2"/>
              </a:rPr>
              <a:t>http</a:t>
            </a:r>
            <a:r>
              <a:rPr lang="en-US" sz="1200">
                <a:hlinkClick r:id="rId2"/>
              </a:rPr>
              <a:t>://</a:t>
            </a:r>
            <a:r>
              <a:rPr lang="en-US" sz="1200" smtClean="0">
                <a:hlinkClick r:id="rId2"/>
              </a:rPr>
              <a:t>en.cppreference.com/w/cpp/types/size_t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931603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Zusammenfassung: Variablentypen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smtClean="0"/>
              <a:t>Werttypen </a:t>
            </a:r>
            <a:r>
              <a:rPr lang="en-US" smtClean="0"/>
              <a:t>(enden weder auf &amp;,*,[])</a:t>
            </a:r>
          </a:p>
          <a:p>
            <a:pPr lvl="1"/>
            <a:r>
              <a:rPr lang="en-US" smtClean="0">
                <a:solidFill>
                  <a:srgbClr val="000000"/>
                </a:solidFill>
              </a:rPr>
              <a:t>Variablen mit </a:t>
            </a:r>
            <a:r>
              <a:rPr lang="en-US" b="1" smtClean="0">
                <a:solidFill>
                  <a:srgbClr val="000000"/>
                </a:solidFill>
              </a:rPr>
              <a:t>Werttyp </a:t>
            </a:r>
            <a:r>
              <a:rPr lang="en-US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mtClean="0">
                <a:solidFill>
                  <a:srgbClr val="000000"/>
                </a:solidFill>
              </a:rPr>
              <a:t> repräsentieren konkrete Werte/Objekte</a:t>
            </a:r>
          </a:p>
          <a:p>
            <a:pPr lvl="1"/>
            <a:r>
              <a:rPr lang="en-US" smtClean="0">
                <a:solidFill>
                  <a:srgbClr val="000000"/>
                </a:solidFill>
              </a:rPr>
              <a:t>z.B. </a:t>
            </a:r>
            <a:r>
              <a:rPr lang="en-US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x = 3; Building b = Building(3);</a:t>
            </a:r>
            <a:endParaRPr lang="en-US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b="1" smtClean="0"/>
              <a:t>Referenztypen </a:t>
            </a:r>
            <a:r>
              <a:rPr lang="en-US" smtClean="0"/>
              <a:t>(enden auf &amp;)</a:t>
            </a:r>
          </a:p>
          <a:p>
            <a:pPr lvl="1"/>
            <a:r>
              <a:rPr lang="en-US">
                <a:solidFill>
                  <a:srgbClr val="000000"/>
                </a:solidFill>
              </a:rPr>
              <a:t>Variable </a:t>
            </a:r>
            <a:r>
              <a:rPr lang="en-US" smtClean="0">
                <a:solidFill>
                  <a:srgbClr val="000000"/>
                </a:solidFill>
              </a:rPr>
              <a:t>mit </a:t>
            </a:r>
            <a:r>
              <a:rPr lang="en-US" b="1" smtClean="0">
                <a:solidFill>
                  <a:srgbClr val="000000"/>
                </a:solidFill>
              </a:rPr>
              <a:t>Referenz-Typ </a:t>
            </a:r>
            <a:r>
              <a:rPr lang="en-US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X&amp;</a:t>
            </a:r>
            <a:r>
              <a:rPr lang="en-US" smtClean="0">
                <a:solidFill>
                  <a:srgbClr val="000000"/>
                </a:solidFill>
              </a:rPr>
              <a:t> ist ein Alias für ein Objekt vom Typ 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mtClean="0">
                <a:solidFill>
                  <a:srgbClr val="000000"/>
                </a:solidFill>
              </a:rPr>
              <a:t>.</a:t>
            </a:r>
          </a:p>
          <a:p>
            <a:pPr lvl="1"/>
            <a:r>
              <a:rPr lang="en-US" smtClean="0">
                <a:solidFill>
                  <a:srgbClr val="000000"/>
                </a:solidFill>
              </a:rPr>
              <a:t>z.B. </a:t>
            </a:r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x = 1;</a:t>
            </a:r>
            <a:r>
              <a:rPr lang="en-US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int &amp;y = x;</a:t>
            </a:r>
            <a:endParaRPr lang="en-US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b="1" smtClean="0"/>
              <a:t>Pointer-Typen </a:t>
            </a:r>
            <a:r>
              <a:rPr lang="en-US" smtClean="0"/>
              <a:t>(enden auf *)</a:t>
            </a:r>
          </a:p>
          <a:p>
            <a:pPr lvl="1"/>
            <a:r>
              <a:rPr lang="en-US" smtClean="0">
                <a:solidFill>
                  <a:srgbClr val="000000"/>
                </a:solidFill>
              </a:rPr>
              <a:t>Variable mit </a:t>
            </a:r>
            <a:r>
              <a:rPr lang="en-US" b="1" smtClean="0">
                <a:solidFill>
                  <a:srgbClr val="000000"/>
                </a:solidFill>
              </a:rPr>
              <a:t>Pointer-Typ </a:t>
            </a:r>
            <a:r>
              <a:rPr lang="en-US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X*</a:t>
            </a:r>
            <a:r>
              <a:rPr lang="en-US" smtClean="0">
                <a:solidFill>
                  <a:srgbClr val="000000"/>
                </a:solidFill>
              </a:rPr>
              <a:t> verweist </a:t>
            </a:r>
            <a:r>
              <a:rPr lang="en-US">
                <a:solidFill>
                  <a:srgbClr val="000000"/>
                </a:solidFill>
              </a:rPr>
              <a:t>auf </a:t>
            </a:r>
            <a:r>
              <a:rPr lang="en-US" smtClean="0">
                <a:solidFill>
                  <a:srgbClr val="000000"/>
                </a:solidFill>
              </a:rPr>
              <a:t>eine Speicherstelle, die einen X-Wert/-Objekt enthält.</a:t>
            </a:r>
          </a:p>
          <a:p>
            <a:pPr lvl="1"/>
            <a:r>
              <a:rPr lang="en-US" smtClean="0">
                <a:solidFill>
                  <a:srgbClr val="000000"/>
                </a:solidFill>
              </a:rPr>
              <a:t>z.B. </a:t>
            </a:r>
            <a:r>
              <a:rPr lang="en-US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*x = new int(3);</a:t>
            </a:r>
            <a:endParaRPr lang="en-US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b="1" smtClean="0"/>
              <a:t>Array-Typen </a:t>
            </a:r>
            <a:r>
              <a:rPr lang="en-US" smtClean="0"/>
              <a:t>(enden auf </a:t>
            </a:r>
            <a:r>
              <a:rPr lang="en-US"/>
              <a:t>[], Syntactic Sugar)</a:t>
            </a:r>
            <a:endParaRPr lang="en-US" smtClean="0"/>
          </a:p>
          <a:p>
            <a:pPr marL="514350" lvl="1" indent="-342900"/>
            <a:r>
              <a:rPr lang="en-US" smtClean="0"/>
              <a:t>Variable mit </a:t>
            </a:r>
            <a:r>
              <a:rPr lang="en-US" b="1" smtClean="0"/>
              <a:t>Array-Typ </a:t>
            </a:r>
            <a:r>
              <a:rPr lang="en-US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X[]</a:t>
            </a:r>
            <a:r>
              <a:rPr lang="en-US" smtClean="0"/>
              <a:t> verweist auf ein Array, dessen Elemente den Typ 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mtClean="0"/>
              <a:t> haben, und ist äquivalent zu Typ 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X*</a:t>
            </a:r>
            <a:r>
              <a:rPr lang="en-US" smtClean="0"/>
              <a:t>.</a:t>
            </a:r>
          </a:p>
          <a:p>
            <a:pPr marL="514350" lvl="1" indent="-342900"/>
            <a:r>
              <a:rPr lang="en-US" smtClean="0"/>
              <a:t>z.B.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int[] x = {1,1,2,3,5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}; int *x2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= {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1,1,2,3,5};</a:t>
            </a:r>
          </a:p>
        </p:txBody>
      </p:sp>
    </p:spTree>
    <p:extLst>
      <p:ext uri="{BB962C8B-B14F-4D97-AF65-F5344CB8AC3E}">
        <p14:creationId xmlns:p14="http://schemas.microsoft.com/office/powerpoint/2010/main" val="2310369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smtClean="0"/>
              <a:t>Anwesenheit und Betreuung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1520" y="1555750"/>
            <a:ext cx="8425755" cy="4968875"/>
          </a:xfrm>
        </p:spPr>
        <p:txBody>
          <a:bodyPr>
            <a:normAutofit/>
          </a:bodyPr>
          <a:lstStyle/>
          <a:p>
            <a:pPr marL="0" indent="0" eaLnBrk="1" hangingPunct="1">
              <a:buFont typeface="Wingdings" pitchFamily="2" charset="2"/>
              <a:buNone/>
              <a:defRPr/>
            </a:pPr>
            <a:r>
              <a:rPr lang="de-DE" b="1" smtClean="0"/>
              <a:t>Jeden Tag</a:t>
            </a:r>
          </a:p>
          <a:p>
            <a:pPr marL="180975" lvl="1" indent="0" eaLnBrk="1" hangingPunct="1">
              <a:buFont typeface="Wingdings" pitchFamily="2" charset="2"/>
              <a:buNone/>
              <a:defRPr/>
            </a:pPr>
            <a:r>
              <a:rPr lang="de-DE" smtClean="0"/>
              <a:t>09:00 – ca. 16:00 im Electronic Classroom (S3|21 1)</a:t>
            </a:r>
            <a:br>
              <a:rPr lang="de-DE" smtClean="0"/>
            </a:br>
            <a:endParaRPr lang="de-DE" smtClean="0"/>
          </a:p>
          <a:p>
            <a:pPr marL="0" indent="0" eaLnBrk="1" hangingPunct="1">
              <a:buFont typeface="Wingdings" pitchFamily="2" charset="2"/>
              <a:buNone/>
              <a:defRPr/>
            </a:pPr>
            <a:r>
              <a:rPr lang="de-DE" b="1" smtClean="0"/>
              <a:t>Anwesenheitspflicht</a:t>
            </a:r>
          </a:p>
          <a:p>
            <a:pPr marL="342900" indent="-342900" eaLnBrk="1" hangingPunct="1">
              <a:buFontTx/>
              <a:buChar char="-"/>
              <a:defRPr/>
            </a:pPr>
            <a:r>
              <a:rPr lang="de-DE" smtClean="0"/>
              <a:t>Ausnahmen </a:t>
            </a:r>
            <a:r>
              <a:rPr lang="de-DE" b="1" smtClean="0"/>
              <a:t>persönlich genehmigen lassen </a:t>
            </a:r>
            <a:r>
              <a:rPr lang="de-DE" smtClean="0"/>
              <a:t>(Klausur, Krankheit)</a:t>
            </a:r>
          </a:p>
          <a:p>
            <a:pPr marL="342900" indent="-342900" eaLnBrk="1" hangingPunct="1">
              <a:buFontTx/>
              <a:buChar char="-"/>
              <a:defRPr/>
            </a:pPr>
            <a:r>
              <a:rPr lang="de-DE" smtClean="0"/>
              <a:t>Wer </a:t>
            </a:r>
            <a:r>
              <a:rPr lang="de-DE" b="1" smtClean="0"/>
              <a:t>mehr als 2 Kontrollen </a:t>
            </a:r>
            <a:r>
              <a:rPr lang="de-DE" smtClean="0"/>
              <a:t>fehlt (</a:t>
            </a:r>
            <a:r>
              <a:rPr lang="de-DE" b="1" smtClean="0"/>
              <a:t>egal wieso</a:t>
            </a:r>
            <a:r>
              <a:rPr lang="de-DE" smtClean="0"/>
              <a:t>), darf leider nicht an der Klausur teilnehmen!</a:t>
            </a:r>
          </a:p>
          <a:p>
            <a:pPr marL="342900" indent="-342900" eaLnBrk="1" hangingPunct="1">
              <a:buFontTx/>
              <a:buChar char="-"/>
              <a:defRPr/>
            </a:pPr>
            <a:r>
              <a:rPr lang="de-DE" smtClean="0"/>
              <a:t>Anwesenheitsbescheinigung </a:t>
            </a:r>
            <a:r>
              <a:rPr lang="de-DE" b="1" smtClean="0"/>
              <a:t>kann</a:t>
            </a:r>
            <a:r>
              <a:rPr lang="de-DE" smtClean="0"/>
              <a:t> in folgende Jahre </a:t>
            </a:r>
            <a:r>
              <a:rPr lang="de-DE" b="1" smtClean="0"/>
              <a:t>"mitgenommen"</a:t>
            </a:r>
            <a:r>
              <a:rPr lang="de-DE" smtClean="0"/>
              <a:t> werden.</a:t>
            </a:r>
          </a:p>
          <a:p>
            <a:pPr marL="180975" lvl="1" indent="0" eaLnBrk="1" hangingPunct="1">
              <a:buNone/>
              <a:defRPr/>
            </a:pPr>
            <a:endParaRPr lang="de-DE" smtClean="0"/>
          </a:p>
          <a:p>
            <a:pPr marL="0" indent="0" eaLnBrk="1" hangingPunct="1">
              <a:buFont typeface="Wingdings" pitchFamily="2" charset="2"/>
              <a:buNone/>
              <a:defRPr/>
            </a:pPr>
            <a:r>
              <a:rPr lang="de-DE" b="1" smtClean="0"/>
              <a:t>Ansprechpartner</a:t>
            </a:r>
          </a:p>
          <a:p>
            <a:pPr marL="180975" lvl="1" indent="0" eaLnBrk="1" hangingPunct="1">
              <a:buNone/>
              <a:defRPr/>
            </a:pPr>
            <a:r>
              <a:rPr lang="de-DE" smtClean="0"/>
              <a:t>Roland Kluge 		(Vorlesung, Übung, Moodle)</a:t>
            </a:r>
          </a:p>
          <a:p>
            <a:pPr marL="180975" lvl="1" indent="0" eaLnBrk="1" hangingPunct="1">
              <a:buNone/>
              <a:defRPr/>
            </a:pPr>
            <a:r>
              <a:rPr lang="de-DE" smtClean="0"/>
              <a:t>Laurenz Kamp		(Übung, Moodle)</a:t>
            </a:r>
          </a:p>
          <a:p>
            <a:pPr marL="180975" lvl="1" indent="0" eaLnBrk="1" hangingPunct="1">
              <a:buNone/>
              <a:defRPr/>
            </a:pPr>
            <a:r>
              <a:rPr lang="de-DE" smtClean="0"/>
              <a:t>Philipp Joncyzk		(Übung, Moodle)</a:t>
            </a:r>
          </a:p>
          <a:p>
            <a:pPr lvl="1" eaLnBrk="1" hangingPunct="1">
              <a:defRPr/>
            </a:pPr>
            <a:endParaRPr lang="de-DE" dirty="0" smtClean="0"/>
          </a:p>
        </p:txBody>
      </p:sp>
      <p:sp>
        <p:nvSpPr>
          <p:cNvPr id="6" name="Abgerundetes Rechteck 5"/>
          <p:cNvSpPr/>
          <p:nvPr/>
        </p:nvSpPr>
        <p:spPr>
          <a:xfrm>
            <a:off x="6300192" y="5589240"/>
            <a:ext cx="2759075" cy="688975"/>
          </a:xfrm>
          <a:prstGeom prst="round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Bitte </a:t>
            </a:r>
            <a:r>
              <a:rPr lang="de-DE" b="1" dirty="0">
                <a:solidFill>
                  <a:schemeClr val="bg1"/>
                </a:solidFill>
              </a:rPr>
              <a:t>aktiv</a:t>
            </a:r>
            <a:r>
              <a:rPr lang="de-DE" dirty="0">
                <a:solidFill>
                  <a:schemeClr val="bg1"/>
                </a:solidFill>
              </a:rPr>
              <a:t> Hilfe fordern während der Übung!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Zusammenfassung: Zuweisung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/>
              <a:t>Was passiert bei der Zuweisung zwischen verschiedenen Variablentypen</a:t>
            </a:r>
            <a:r>
              <a:rPr lang="en-US" b="1" smtClean="0"/>
              <a:t>?</a:t>
            </a:r>
          </a:p>
          <a:p>
            <a:pPr lvl="1"/>
            <a:r>
              <a:rPr lang="en-US" smtClean="0"/>
              <a:t>[LHS-Typ] x = [Operator] [RHS-Typ] y;</a:t>
            </a:r>
          </a:p>
          <a:p>
            <a:pPr lvl="1"/>
            <a:endParaRPr lang="en-US"/>
          </a:p>
          <a:p>
            <a:pPr lvl="1"/>
            <a:endParaRPr lang="en-US" smtClean="0"/>
          </a:p>
          <a:p>
            <a:pPr lvl="1"/>
            <a:endParaRPr lang="en-US"/>
          </a:p>
          <a:p>
            <a:pPr lvl="1"/>
            <a:endParaRPr lang="en-US" smtClean="0"/>
          </a:p>
          <a:p>
            <a:pPr lvl="1"/>
            <a:endParaRPr lang="en-US"/>
          </a:p>
          <a:p>
            <a:pPr lvl="1"/>
            <a:endParaRPr lang="en-US" smtClean="0"/>
          </a:p>
          <a:p>
            <a:pPr lvl="1"/>
            <a:endParaRPr lang="en-US"/>
          </a:p>
          <a:p>
            <a:pPr lvl="1"/>
            <a:endParaRPr lang="en-US" smtClean="0"/>
          </a:p>
          <a:p>
            <a:pPr lvl="1"/>
            <a:endParaRPr lang="en-US"/>
          </a:p>
          <a:p>
            <a:pPr lvl="1"/>
            <a:endParaRPr lang="en-US" smtClean="0"/>
          </a:p>
          <a:p>
            <a:pPr lvl="1"/>
            <a:endParaRPr lang="en-US"/>
          </a:p>
          <a:p>
            <a:pPr lvl="1"/>
            <a:endParaRPr lang="en-US" smtClean="0"/>
          </a:p>
          <a:p>
            <a:pPr marL="9525" indent="0">
              <a:buNone/>
            </a:pPr>
            <a:r>
              <a:rPr lang="en-US" smtClean="0"/>
              <a:t>(1) </a:t>
            </a:r>
            <a:r>
              <a:rPr lang="en-US" b="1" smtClean="0"/>
              <a:t>Adressoperator</a:t>
            </a:r>
            <a:r>
              <a:rPr lang="en-US" smtClean="0"/>
              <a:t> kann nur auf "benamte" Objekte angewandt werden (z.B. Variablen), nicht aber auf anonyme Objekte und Literale (z.B. 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&amp;42</a:t>
            </a:r>
            <a:r>
              <a:rPr lang="en-US" smtClean="0"/>
              <a:t>, </a:t>
            </a:r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&amp;Building()</a:t>
            </a:r>
            <a:r>
              <a:rPr lang="en-US" smtClean="0"/>
              <a:t>)</a:t>
            </a:r>
            <a:endParaRPr lang="en-US"/>
          </a:p>
        </p:txBody>
      </p:sp>
      <p:graphicFrame>
        <p:nvGraphicFramePr>
          <p:cNvPr id="4" name="Tabel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434209"/>
              </p:ext>
            </p:extLst>
          </p:nvPr>
        </p:nvGraphicFramePr>
        <p:xfrm>
          <a:off x="124618" y="2314162"/>
          <a:ext cx="8893175" cy="3309176"/>
        </p:xfrm>
        <a:graphic>
          <a:graphicData uri="http://schemas.openxmlformats.org/drawingml/2006/table">
            <a:tbl>
              <a:tblPr firstRow="1" firstCol="1" bandRow="1">
                <a:tableStyleId>{073A0DAA-6AF3-43AB-8588-CEC1D06C72B9}</a:tableStyleId>
              </a:tblPr>
              <a:tblGrid>
                <a:gridCol w="1941718"/>
                <a:gridCol w="2308098"/>
                <a:gridCol w="2420065"/>
                <a:gridCol w="2223294"/>
              </a:tblGrid>
              <a:tr h="1047169">
                <a:tc>
                  <a:txBody>
                    <a:bodyPr/>
                    <a:lstStyle/>
                    <a:p>
                      <a:pPr algn="r"/>
                      <a:r>
                        <a:rPr lang="en-US" sz="2100" smtClean="0"/>
                        <a:t>RHS</a:t>
                      </a:r>
                    </a:p>
                    <a:p>
                      <a:endParaRPr lang="en-US" sz="2100" smtClean="0"/>
                    </a:p>
                    <a:p>
                      <a:r>
                        <a:rPr lang="en-US" sz="2100" smtClean="0"/>
                        <a:t>LHS</a:t>
                      </a:r>
                      <a:endParaRPr lang="en-US" sz="2100"/>
                    </a:p>
                  </a:txBody>
                  <a:tcPr marL="107203" marR="107203" marT="53602" marB="53602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100" smtClean="0"/>
                        <a:t>Wert-Typ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100" smtClean="0"/>
                        <a:t>Y y</a:t>
                      </a:r>
                    </a:p>
                  </a:txBody>
                  <a:tcPr marL="107203" marR="107203" marT="53602" marB="5360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smtClean="0"/>
                        <a:t>Referenz-Typ</a:t>
                      </a:r>
                      <a:br>
                        <a:rPr lang="en-US" sz="2100" smtClean="0"/>
                      </a:br>
                      <a:r>
                        <a:rPr lang="en-US" sz="2100" smtClean="0"/>
                        <a:t>Y &amp;y</a:t>
                      </a:r>
                      <a:endParaRPr lang="en-US" sz="2100"/>
                    </a:p>
                  </a:txBody>
                  <a:tcPr marL="107203" marR="107203" marT="53602" marB="5360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smtClean="0"/>
                        <a:t>Pointer-Typ</a:t>
                      </a:r>
                    </a:p>
                    <a:p>
                      <a:pPr algn="ctr"/>
                      <a:r>
                        <a:rPr lang="en-US" sz="2100" smtClean="0"/>
                        <a:t>Y *y</a:t>
                      </a:r>
                      <a:endParaRPr lang="en-US" sz="2100"/>
                    </a:p>
                  </a:txBody>
                  <a:tcPr marL="107203" marR="107203" marT="53602" marB="53602"/>
                </a:tc>
              </a:tr>
              <a:tr h="606693">
                <a:tc>
                  <a:txBody>
                    <a:bodyPr/>
                    <a:lstStyle/>
                    <a:p>
                      <a:r>
                        <a:rPr lang="en-US" sz="2100" smtClean="0"/>
                        <a:t>Wert-Typ </a:t>
                      </a:r>
                      <a:br>
                        <a:rPr lang="en-US" sz="2100" smtClean="0"/>
                      </a:br>
                      <a:r>
                        <a:rPr lang="en-US" sz="2100" smtClean="0"/>
                        <a:t>X x = </a:t>
                      </a:r>
                      <a:endParaRPr lang="en-US" sz="2100"/>
                    </a:p>
                  </a:txBody>
                  <a:tcPr marL="107203" marR="107203" marT="53602" marB="53602"/>
                </a:tc>
                <a:tc>
                  <a:txBody>
                    <a:bodyPr/>
                    <a:lstStyle/>
                    <a:p>
                      <a:r>
                        <a:rPr lang="en-US" sz="2100" smtClean="0"/>
                        <a:t> x = y</a:t>
                      </a:r>
                      <a:r>
                        <a:rPr lang="en-US" sz="2100" baseline="0" smtClean="0"/>
                        <a:t> (</a:t>
                      </a:r>
                      <a:r>
                        <a:rPr lang="en-US" sz="2100" smtClean="0"/>
                        <a:t>Kopie)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100" smtClean="0"/>
                        <a:t>x = y (Kopie)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100" smtClean="0"/>
                        <a:t>x</a:t>
                      </a:r>
                      <a:r>
                        <a:rPr lang="en-US" sz="2100" baseline="0" smtClean="0"/>
                        <a:t> </a:t>
                      </a:r>
                      <a:r>
                        <a:rPr lang="en-US" sz="2100" smtClean="0"/>
                        <a:t>= *y</a:t>
                      </a:r>
                      <a:r>
                        <a:rPr lang="en-US" sz="2100" baseline="0" smtClean="0"/>
                        <a:t> (Kopie)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650394">
                <a:tc>
                  <a:txBody>
                    <a:bodyPr/>
                    <a:lstStyle/>
                    <a:p>
                      <a:r>
                        <a:rPr lang="en-US" sz="2100" smtClean="0"/>
                        <a:t>Referenz-Typ X</a:t>
                      </a:r>
                      <a:r>
                        <a:rPr lang="en-US" sz="2100" baseline="0" smtClean="0"/>
                        <a:t> &amp;x =</a:t>
                      </a:r>
                      <a:endParaRPr lang="en-US" sz="2100"/>
                    </a:p>
                  </a:txBody>
                  <a:tcPr marL="107203" marR="107203" marT="53602" marB="53602"/>
                </a:tc>
                <a:tc>
                  <a:txBody>
                    <a:bodyPr/>
                    <a:lstStyle/>
                    <a:p>
                      <a:r>
                        <a:rPr lang="en-US" sz="2100" smtClean="0"/>
                        <a:t>x = y (Alias)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5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100" smtClean="0"/>
                        <a:t>x = y (Alias)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5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100" smtClean="0"/>
                        <a:t>x = *y</a:t>
                      </a:r>
                      <a:r>
                        <a:rPr lang="en-US" sz="2100" baseline="0" smtClean="0"/>
                        <a:t> (Alias)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5">
                        <a:lumMod val="90000"/>
                      </a:schemeClr>
                    </a:solidFill>
                  </a:tcPr>
                </a:tc>
              </a:tr>
              <a:tr h="606693">
                <a:tc>
                  <a:txBody>
                    <a:bodyPr/>
                    <a:lstStyle/>
                    <a:p>
                      <a:r>
                        <a:rPr lang="en-US" sz="2100" smtClean="0"/>
                        <a:t>Pointer-Typ</a:t>
                      </a:r>
                      <a:br>
                        <a:rPr lang="en-US" sz="2100" smtClean="0"/>
                      </a:br>
                      <a:r>
                        <a:rPr lang="en-US" sz="2100" smtClean="0"/>
                        <a:t>X *x =</a:t>
                      </a:r>
                      <a:endParaRPr lang="en-US" sz="2100"/>
                    </a:p>
                  </a:txBody>
                  <a:tcPr marL="107203" marR="107203" marT="53602" marB="53602"/>
                </a:tc>
                <a:tc>
                  <a:txBody>
                    <a:bodyPr/>
                    <a:lstStyle/>
                    <a:p>
                      <a:r>
                        <a:rPr lang="en-US" sz="2100" smtClean="0"/>
                        <a:t>x = &amp;</a:t>
                      </a:r>
                      <a:r>
                        <a:rPr lang="en-US" sz="2100" baseline="30000" smtClean="0"/>
                        <a:t>(1)</a:t>
                      </a:r>
                      <a:r>
                        <a:rPr lang="en-US" sz="2100" smtClean="0"/>
                        <a:t>y</a:t>
                      </a:r>
                      <a:r>
                        <a:rPr lang="en-US" sz="2100" baseline="0" smtClean="0"/>
                        <a:t> (Alias)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5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100" smtClean="0"/>
                        <a:t>x = &amp;y</a:t>
                      </a:r>
                      <a:r>
                        <a:rPr lang="en-US" sz="2100" baseline="0" smtClean="0"/>
                        <a:t> (Alias)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5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100" smtClean="0"/>
                        <a:t>X</a:t>
                      </a:r>
                      <a:r>
                        <a:rPr lang="en-US" sz="2100" baseline="0" smtClean="0"/>
                        <a:t> = y (Alias)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5">
                        <a:lumMod val="9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79650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Intermezzo</a:t>
            </a:r>
          </a:p>
        </p:txBody>
      </p:sp>
      <p:sp>
        <p:nvSpPr>
          <p:cNvPr id="12292" name="Textfeld 4"/>
          <p:cNvSpPr txBox="1">
            <a:spLocks noChangeArrowheads="1"/>
          </p:cNvSpPr>
          <p:nvPr/>
        </p:nvSpPr>
        <p:spPr bwMode="auto">
          <a:xfrm>
            <a:off x="234950" y="1987550"/>
            <a:ext cx="5146675" cy="11228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 smtClean="0"/>
              <a:t>Wann braucht </a:t>
            </a:r>
            <a:r>
              <a:rPr lang="de-DE" altLang="de-DE" sz="1800" b="0" dirty="0"/>
              <a:t>man wirklich Zeiger?  </a:t>
            </a:r>
            <a:endParaRPr lang="de-DE" altLang="de-DE" sz="1800" b="0" dirty="0" smtClean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 smtClean="0"/>
              <a:t>Wieso </a:t>
            </a:r>
            <a:r>
              <a:rPr lang="de-DE" altLang="de-DE" sz="1800" b="0" dirty="0"/>
              <a:t>kann man nicht einfach nur normale Variablen verwenden?  </a:t>
            </a:r>
          </a:p>
        </p:txBody>
      </p:sp>
    </p:spTree>
    <p:extLst>
      <p:ext uri="{BB962C8B-B14F-4D97-AF65-F5344CB8AC3E}">
        <p14:creationId xmlns:p14="http://schemas.microsoft.com/office/powerpoint/2010/main" val="474689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smtClean="0"/>
              <a:t>Unveränderlichkeit - </a:t>
            </a:r>
            <a:r>
              <a:rPr lang="de-DE" altLang="de-DE" i="1" dirty="0" err="1" smtClean="0"/>
              <a:t>const</a:t>
            </a:r>
            <a:endParaRPr lang="de-DE" altLang="de-DE" dirty="0" smtClean="0"/>
          </a:p>
        </p:txBody>
      </p:sp>
      <p:sp>
        <p:nvSpPr>
          <p:cNvPr id="13315" name="Rechteck 5"/>
          <p:cNvSpPr>
            <a:spLocks noChangeArrowheads="1"/>
          </p:cNvSpPr>
          <p:nvPr/>
        </p:nvSpPr>
        <p:spPr bwMode="auto">
          <a:xfrm>
            <a:off x="358775" y="2259282"/>
            <a:ext cx="3133105" cy="19816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 i = 42;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u="sng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 b="0" u="sng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u="sng" dirty="0" err="1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 dirty="0" smtClean="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de-DE" altLang="de-DE" sz="1800" b="0" dirty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800" b="0" dirty="0" err="1" smtClean="0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 = &amp;i</a:t>
            </a:r>
            <a:r>
              <a:rPr lang="de-DE" altLang="de-DE" sz="1800" b="0" dirty="0" smtClean="0">
                <a:solidFill>
                  <a:srgbClr val="000000"/>
                </a:solidFill>
                <a:latin typeface="Consolas" pitchFamily="49" charset="0"/>
              </a:rPr>
              <a:t>; </a:t>
            </a:r>
            <a:r>
              <a:rPr lang="de-DE" altLang="de-DE" sz="2400" dirty="0" smtClean="0">
                <a:solidFill>
                  <a:srgbClr val="00B050"/>
                </a:solidFill>
                <a:latin typeface="Consolas" pitchFamily="49" charset="0"/>
              </a:rPr>
              <a:t>✔</a:t>
            </a:r>
            <a:endParaRPr lang="de-DE" altLang="de-DE" sz="1800" dirty="0">
              <a:solidFill>
                <a:srgbClr val="00B05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(*</a:t>
            </a:r>
            <a:r>
              <a:rPr lang="de-DE" altLang="de-DE" sz="1800" b="0" dirty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 dirty="0" smtClean="0">
                <a:solidFill>
                  <a:srgbClr val="000000"/>
                </a:solidFill>
                <a:latin typeface="Consolas" pitchFamily="49" charset="0"/>
              </a:rPr>
              <a:t>)++; </a:t>
            </a:r>
            <a:r>
              <a:rPr lang="de-DE" altLang="de-DE" sz="1800" dirty="0" smtClean="0">
                <a:solidFill>
                  <a:srgbClr val="FF0000"/>
                </a:solidFill>
                <a:latin typeface="Consolas" pitchFamily="49" charset="0"/>
              </a:rPr>
              <a:t>✘</a:t>
            </a:r>
            <a:endParaRPr lang="de-DE" altLang="de-DE" sz="1800" dirty="0">
              <a:solidFill>
                <a:srgbClr val="FF0000"/>
              </a:solidFill>
            </a:endParaRPr>
          </a:p>
        </p:txBody>
      </p:sp>
      <p:sp>
        <p:nvSpPr>
          <p:cNvPr id="13318" name="Rechteck 12"/>
          <p:cNvSpPr>
            <a:spLocks noChangeArrowheads="1"/>
          </p:cNvSpPr>
          <p:nvPr/>
        </p:nvSpPr>
        <p:spPr bwMode="auto">
          <a:xfrm>
            <a:off x="4342910" y="2292084"/>
            <a:ext cx="4572000" cy="21534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 err="1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 dirty="0" smtClean="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i</a:t>
            </a:r>
            <a:r>
              <a:rPr lang="de-DE" altLang="de-DE" sz="1800" b="0" dirty="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r>
              <a:rPr lang="de-DE" altLang="de-DE" sz="1800" b="0" dirty="0" smtClean="0">
                <a:solidFill>
                  <a:srgbClr val="7F0055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 err="1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j = 7;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 err="1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 dirty="0" smtClean="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de-DE" altLang="de-DE" sz="1800" b="0" u="sng" dirty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800" u="sng" dirty="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 b="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dirty="0" err="1">
                <a:solidFill>
                  <a:srgbClr val="000000"/>
                </a:solidFill>
                <a:latin typeface="Consolas" pitchFamily="49" charset="0"/>
              </a:rPr>
              <a:t>jP</a:t>
            </a: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 = &amp;j;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(*</a:t>
            </a:r>
            <a:r>
              <a:rPr lang="de-DE" altLang="de-DE" sz="1800" b="0" dirty="0" err="1">
                <a:solidFill>
                  <a:srgbClr val="000000"/>
                </a:solidFill>
                <a:latin typeface="Consolas" pitchFamily="49" charset="0"/>
              </a:rPr>
              <a:t>jP</a:t>
            </a:r>
            <a:r>
              <a:rPr lang="de-DE" altLang="de-DE" sz="1800" b="0" dirty="0" smtClean="0">
                <a:solidFill>
                  <a:srgbClr val="000000"/>
                </a:solidFill>
                <a:latin typeface="Consolas" pitchFamily="49" charset="0"/>
              </a:rPr>
              <a:t>)++; </a:t>
            </a:r>
            <a:r>
              <a:rPr lang="de-DE" altLang="de-DE" sz="1800" dirty="0" smtClean="0">
                <a:solidFill>
                  <a:srgbClr val="00B050"/>
                </a:solidFill>
                <a:latin typeface="Consolas" pitchFamily="49" charset="0"/>
              </a:rPr>
              <a:t>✔</a:t>
            </a:r>
            <a:endParaRPr lang="de-DE" altLang="de-DE" sz="1800" b="0" dirty="0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 dirty="0" err="1">
                <a:latin typeface="Consolas" pitchFamily="49" charset="0"/>
                <a:cs typeface="Consolas" pitchFamily="49" charset="0"/>
              </a:rPr>
              <a:t>jP</a:t>
            </a:r>
            <a:r>
              <a:rPr lang="de-DE" altLang="de-DE" sz="1800" b="0" dirty="0">
                <a:latin typeface="Consolas" pitchFamily="49" charset="0"/>
                <a:cs typeface="Consolas" pitchFamily="49" charset="0"/>
              </a:rPr>
              <a:t> = &amp;i</a:t>
            </a:r>
            <a:r>
              <a:rPr lang="de-DE" altLang="de-DE" sz="1800" b="0" dirty="0" smtClean="0">
                <a:latin typeface="Consolas" pitchFamily="49" charset="0"/>
                <a:cs typeface="Consolas" pitchFamily="49" charset="0"/>
              </a:rPr>
              <a:t>;</a:t>
            </a:r>
            <a:r>
              <a:rPr lang="de-DE" altLang="de-DE" sz="1800" dirty="0">
                <a:solidFill>
                  <a:srgbClr val="FF0000"/>
                </a:solidFill>
                <a:latin typeface="Consolas" pitchFamily="49" charset="0"/>
              </a:rPr>
              <a:t> </a:t>
            </a:r>
            <a:r>
              <a:rPr lang="de-DE" altLang="de-DE" sz="1800" dirty="0" smtClean="0">
                <a:solidFill>
                  <a:srgbClr val="FF0000"/>
                </a:solidFill>
                <a:latin typeface="Consolas" pitchFamily="49" charset="0"/>
              </a:rPr>
              <a:t>✘</a:t>
            </a:r>
            <a:endParaRPr lang="de-DE" altLang="de-DE" sz="1800" dirty="0">
              <a:solidFill>
                <a:srgbClr val="FF0000"/>
              </a:solidFill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7235825" y="2148200"/>
            <a:ext cx="1882042" cy="850900"/>
          </a:xfrm>
          <a:prstGeom prst="wedgeRoundRectCallout">
            <a:avLst>
              <a:gd name="adj1" fmla="val -85897"/>
              <a:gd name="adj2" fmla="val 5332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 smtClean="0">
                <a:solidFill>
                  <a:schemeClr val="bg1"/>
                </a:solidFill>
              </a:rPr>
              <a:t>Einmalige, sofortige Definition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3323" name="Rechteck 17"/>
          <p:cNvSpPr>
            <a:spLocks noChangeArrowheads="1"/>
          </p:cNvSpPr>
          <p:nvPr/>
        </p:nvSpPr>
        <p:spPr bwMode="auto">
          <a:xfrm>
            <a:off x="1292216" y="5218817"/>
            <a:ext cx="4572000" cy="6076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800" dirty="0" err="1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800" dirty="0" smtClean="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en-US" altLang="de-DE" sz="1800" b="0" dirty="0" err="1" smtClean="0">
                <a:solidFill>
                  <a:srgbClr val="000000"/>
                </a:solidFill>
                <a:latin typeface="Consolas" pitchFamily="49" charset="0"/>
              </a:rPr>
              <a:t>i</a:t>
            </a:r>
            <a:r>
              <a:rPr lang="en-US" altLang="de-DE" sz="1800" b="0" dirty="0" smtClean="0">
                <a:solidFill>
                  <a:srgbClr val="000000"/>
                </a:solidFill>
                <a:latin typeface="Consolas" pitchFamily="49" charset="0"/>
              </a:rPr>
              <a:t> = 42; </a:t>
            </a:r>
            <a:r>
              <a:rPr lang="en-US" altLang="de-DE" sz="1800" dirty="0" smtClean="0">
                <a:solidFill>
                  <a:srgbClr val="7F0055"/>
                </a:solidFill>
                <a:latin typeface="Consolas" pitchFamily="49" charset="0"/>
              </a:rPr>
              <a:t/>
            </a:r>
            <a:br>
              <a:rPr lang="en-US" altLang="de-DE" sz="1800" dirty="0" smtClean="0">
                <a:solidFill>
                  <a:srgbClr val="7F0055"/>
                </a:solidFill>
                <a:latin typeface="Consolas" pitchFamily="49" charset="0"/>
              </a:rPr>
            </a:br>
            <a:r>
              <a:rPr lang="en-US" altLang="de-DE" sz="1800" u="sng" dirty="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800" b="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 b="0" dirty="0" err="1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800" b="0" dirty="0" smtClean="0">
                <a:solidFill>
                  <a:srgbClr val="000000"/>
                </a:solidFill>
                <a:latin typeface="Consolas" pitchFamily="49" charset="0"/>
              </a:rPr>
              <a:t> *</a:t>
            </a:r>
            <a:r>
              <a:rPr lang="en-US" altLang="de-DE" sz="1800" u="sng" dirty="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800" b="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 b="0" dirty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en-US" altLang="de-DE" sz="1800" b="0" dirty="0">
                <a:solidFill>
                  <a:srgbClr val="000000"/>
                </a:solidFill>
                <a:latin typeface="Consolas" pitchFamily="49" charset="0"/>
              </a:rPr>
              <a:t> = &amp;</a:t>
            </a:r>
            <a:r>
              <a:rPr lang="en-US" altLang="de-DE" sz="1800" b="0" dirty="0" err="1">
                <a:solidFill>
                  <a:srgbClr val="000000"/>
                </a:solidFill>
                <a:latin typeface="Consolas" pitchFamily="49" charset="0"/>
              </a:rPr>
              <a:t>i</a:t>
            </a:r>
            <a:r>
              <a:rPr lang="en-US" altLang="de-DE" sz="1800" b="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</p:txBody>
      </p:sp>
      <p:cxnSp>
        <p:nvCxnSpPr>
          <p:cNvPr id="19" name="Gerade Verbindung 48"/>
          <p:cNvCxnSpPr>
            <a:cxnSpLocks noChangeShapeType="1"/>
          </p:cNvCxnSpPr>
          <p:nvPr/>
        </p:nvCxnSpPr>
        <p:spPr bwMode="auto">
          <a:xfrm flipV="1">
            <a:off x="4139952" y="2078622"/>
            <a:ext cx="0" cy="2304255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" name="Textfeld 3"/>
          <p:cNvSpPr txBox="1"/>
          <p:nvPr/>
        </p:nvSpPr>
        <p:spPr>
          <a:xfrm>
            <a:off x="707972" y="1618232"/>
            <a:ext cx="2989089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/>
              <a:t>Zeiger auf Konstante</a:t>
            </a:r>
            <a:endParaRPr lang="en-US" b="1" dirty="0"/>
          </a:p>
        </p:txBody>
      </p:sp>
      <p:sp>
        <p:nvSpPr>
          <p:cNvPr id="21" name="Textfeld 20"/>
          <p:cNvSpPr txBox="1"/>
          <p:nvPr/>
        </p:nvSpPr>
        <p:spPr>
          <a:xfrm>
            <a:off x="4794529" y="1613618"/>
            <a:ext cx="2989089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/>
              <a:t>Unveränderlicher Zeiger</a:t>
            </a:r>
            <a:endParaRPr lang="en-US" b="1" dirty="0"/>
          </a:p>
        </p:txBody>
      </p:sp>
      <p:sp>
        <p:nvSpPr>
          <p:cNvPr id="22" name="Textfeld 21"/>
          <p:cNvSpPr txBox="1"/>
          <p:nvPr/>
        </p:nvSpPr>
        <p:spPr>
          <a:xfrm>
            <a:off x="3868314" y="1622846"/>
            <a:ext cx="559670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/>
              <a:t>vs.</a:t>
            </a:r>
            <a:endParaRPr lang="en-US" b="1" dirty="0"/>
          </a:p>
        </p:txBody>
      </p:sp>
      <p:sp>
        <p:nvSpPr>
          <p:cNvPr id="23" name="Textfeld 22"/>
          <p:cNvSpPr txBox="1"/>
          <p:nvPr/>
        </p:nvSpPr>
        <p:spPr>
          <a:xfrm>
            <a:off x="387209" y="4823079"/>
            <a:ext cx="4778662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/>
              <a:t>Unveränderlicher Zeiger auf Konstante:</a:t>
            </a:r>
            <a:endParaRPr lang="en-US" b="1" dirty="0"/>
          </a:p>
        </p:txBody>
      </p:sp>
      <p:sp>
        <p:nvSpPr>
          <p:cNvPr id="15" name="Abgerundete rechteckige Legende 14"/>
          <p:cNvSpPr/>
          <p:nvPr/>
        </p:nvSpPr>
        <p:spPr>
          <a:xfrm>
            <a:off x="5165872" y="5248063"/>
            <a:ext cx="3818402" cy="1008062"/>
          </a:xfrm>
          <a:prstGeom prst="wedgeRoundRectCallout">
            <a:avLst>
              <a:gd name="adj1" fmla="val -44385"/>
              <a:gd name="adj2" fmla="val -3545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 dirty="0" smtClean="0">
                <a:solidFill>
                  <a:schemeClr val="bg1"/>
                </a:solidFill>
              </a:rPr>
              <a:t>Eselsbrücke:</a:t>
            </a:r>
          </a:p>
          <a:p>
            <a:pPr algn="l">
              <a:defRPr/>
            </a:pPr>
            <a:r>
              <a:rPr lang="de-DE" dirty="0" smtClean="0">
                <a:solidFill>
                  <a:schemeClr val="bg1"/>
                </a:solidFill>
              </a:rPr>
              <a:t>- </a:t>
            </a:r>
            <a:r>
              <a:rPr lang="de-DE" i="1" dirty="0" err="1" smtClean="0">
                <a:solidFill>
                  <a:schemeClr val="bg1"/>
                </a:solidFill>
              </a:rPr>
              <a:t>const</a:t>
            </a:r>
            <a:r>
              <a:rPr lang="de-DE" i="1" dirty="0" smtClean="0">
                <a:solidFill>
                  <a:schemeClr val="bg1"/>
                </a:solidFill>
              </a:rPr>
              <a:t> </a:t>
            </a:r>
            <a:r>
              <a:rPr lang="de-DE" dirty="0" smtClean="0">
                <a:solidFill>
                  <a:schemeClr val="bg1"/>
                </a:solidFill>
              </a:rPr>
              <a:t> bezieht sich immer auf </a:t>
            </a:r>
            <a:r>
              <a:rPr lang="de-DE" smtClean="0">
                <a:solidFill>
                  <a:schemeClr val="bg1"/>
                </a:solidFill>
              </a:rPr>
              <a:t>das "Nächstliegende".</a:t>
            </a:r>
            <a:endParaRPr lang="de-DE" dirty="0" smtClean="0">
              <a:solidFill>
                <a:schemeClr val="bg1"/>
              </a:solidFill>
            </a:endParaRPr>
          </a:p>
          <a:p>
            <a:pPr algn="l">
              <a:defRPr/>
            </a:pPr>
            <a:r>
              <a:rPr lang="de-DE" dirty="0" smtClean="0">
                <a:solidFill>
                  <a:schemeClr val="bg1"/>
                </a:solidFill>
              </a:rPr>
              <a:t>- Lese von rechts nach links.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7" name="Textfeld 16"/>
          <p:cNvSpPr txBox="1"/>
          <p:nvPr/>
        </p:nvSpPr>
        <p:spPr>
          <a:xfrm>
            <a:off x="4935581" y="5144555"/>
            <a:ext cx="216024" cy="1380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0" b="1" dirty="0" smtClean="0">
                <a:solidFill>
                  <a:srgbClr val="005AA9"/>
                </a:solidFill>
              </a:rPr>
              <a:t>!</a:t>
            </a:r>
            <a:endParaRPr lang="en-US" sz="9000" b="1" dirty="0">
              <a:solidFill>
                <a:srgbClr val="005AA9"/>
              </a:solidFill>
            </a:endParaRPr>
          </a:p>
        </p:txBody>
      </p:sp>
      <p:cxnSp>
        <p:nvCxnSpPr>
          <p:cNvPr id="20" name="Gerade Verbindung 48"/>
          <p:cNvCxnSpPr>
            <a:cxnSpLocks noChangeShapeType="1"/>
          </p:cNvCxnSpPr>
          <p:nvPr/>
        </p:nvCxnSpPr>
        <p:spPr bwMode="auto">
          <a:xfrm flipH="1">
            <a:off x="387210" y="4666529"/>
            <a:ext cx="8433262" cy="14859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1938192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8" grpId="0"/>
      <p:bldP spid="16" grpId="0" animBg="1"/>
      <p:bldP spid="13323" grpId="0"/>
      <p:bldP spid="21" grpId="0"/>
      <p:bldP spid="22" grpId="0"/>
      <p:bldP spid="23" grpId="0"/>
      <p:bldP spid="15" grpId="0" animBg="1"/>
      <p:bldP spid="17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Const Correctness</a:t>
            </a:r>
            <a:endParaRPr lang="en-US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/>
              <a:t>Ein </a:t>
            </a:r>
            <a:r>
              <a:rPr lang="en-US" b="1" smtClean="0"/>
              <a:t>Programm ist </a:t>
            </a:r>
            <a:r>
              <a:rPr lang="en-US" b="1"/>
              <a:t>"const correct"</a:t>
            </a:r>
            <a:r>
              <a:rPr lang="en-US" b="1" smtClean="0"/>
              <a:t>, wenn unveränderliche (d.h. als unverändlich gemeinte) Objekte durch das Programm auch nicht verändert werden</a:t>
            </a:r>
            <a:r>
              <a:rPr lang="en-US" smtClean="0"/>
              <a:t>.</a:t>
            </a:r>
          </a:p>
          <a:p>
            <a:endParaRPr lang="en-US"/>
          </a:p>
          <a:p>
            <a:r>
              <a:rPr lang="en-US" smtClean="0"/>
              <a:t>Wird in C++ durch das </a:t>
            </a:r>
            <a:r>
              <a:rPr lang="en-US" b="1" smtClean="0"/>
              <a:t>Schlüsselwort </a:t>
            </a:r>
            <a:r>
              <a:rPr lang="en-US" b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 b="1" smtClean="0"/>
              <a:t> </a:t>
            </a:r>
            <a:r>
              <a:rPr lang="en-US" smtClean="0"/>
              <a:t>(für Typen und Funktionen) sichergestellt.</a:t>
            </a:r>
          </a:p>
          <a:p>
            <a:endParaRPr lang="en-US"/>
          </a:p>
          <a:p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const int</a:t>
            </a:r>
            <a:r>
              <a:rPr lang="en-US" smtClean="0"/>
              <a:t> und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mtClean="0"/>
              <a:t> entsprechen </a:t>
            </a:r>
            <a:r>
              <a:rPr lang="en-US" b="1" smtClean="0"/>
              <a:t>zur Compile-Zeit </a:t>
            </a:r>
            <a:r>
              <a:rPr lang="en-US" smtClean="0"/>
              <a:t>verschiedenen Typen</a:t>
            </a:r>
            <a:r>
              <a:rPr lang="en-US" b="1" smtClean="0"/>
              <a:t>, zur Laufzeit </a:t>
            </a:r>
            <a:r>
              <a:rPr lang="en-US" smtClean="0"/>
              <a:t>jedoch wird kein Unterschied gemacht</a:t>
            </a:r>
          </a:p>
          <a:p>
            <a:endParaRPr lang="en-US"/>
          </a:p>
        </p:txBody>
      </p:sp>
      <p:sp>
        <p:nvSpPr>
          <p:cNvPr id="5" name="Rechteck 4"/>
          <p:cNvSpPr/>
          <p:nvPr/>
        </p:nvSpPr>
        <p:spPr>
          <a:xfrm>
            <a:off x="4211960" y="6189141"/>
            <a:ext cx="4572000" cy="264047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200">
                <a:hlinkClick r:id="rId2"/>
              </a:rPr>
              <a:t>https://isocpp.org/wiki/faq/const-correctness</a:t>
            </a:r>
            <a:endParaRPr lang="en-US" sz="1200"/>
          </a:p>
        </p:txBody>
      </p:sp>
      <p:sp>
        <p:nvSpPr>
          <p:cNvPr id="6" name="Rechteck 5"/>
          <p:cNvSpPr/>
          <p:nvPr/>
        </p:nvSpPr>
        <p:spPr bwMode="auto">
          <a:xfrm>
            <a:off x="5327674" y="711252"/>
            <a:ext cx="1850810" cy="393595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236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Was ist eine C++-Referenz?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</a:pPr>
            <a:r>
              <a:rPr lang="de-DE" altLang="de-DE"/>
              <a:t>Eine </a:t>
            </a:r>
            <a:r>
              <a:rPr lang="de-DE" altLang="de-DE" b="1"/>
              <a:t>Referenz </a:t>
            </a:r>
            <a:r>
              <a:rPr lang="de-DE" altLang="de-DE"/>
              <a:t>ist ein </a:t>
            </a:r>
            <a:r>
              <a:rPr lang="de-DE" altLang="de-DE" b="1"/>
              <a:t>Alias auf eine Variable </a:t>
            </a:r>
            <a:endParaRPr lang="de-DE" altLang="de-DE" b="1" smtClean="0"/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</a:pPr>
            <a:r>
              <a:rPr lang="de-DE" altLang="de-DE" smtClean="0"/>
              <a:t>Sie </a:t>
            </a:r>
            <a:r>
              <a:rPr lang="de-DE" altLang="de-DE"/>
              <a:t>braucht </a:t>
            </a:r>
            <a:r>
              <a:rPr lang="de-DE" altLang="de-DE" b="1"/>
              <a:t>nicht </a:t>
            </a:r>
            <a:r>
              <a:rPr lang="de-DE" altLang="de-DE" b="1" i="1"/>
              <a:t>zwangsweise </a:t>
            </a:r>
            <a:r>
              <a:rPr lang="de-DE" altLang="de-DE" b="1"/>
              <a:t>eigenen Speicher </a:t>
            </a:r>
            <a:r>
              <a:rPr lang="de-DE" altLang="de-DE"/>
              <a:t>(bspw. innerhalb einer </a:t>
            </a:r>
            <a:r>
              <a:rPr lang="de-DE" altLang="de-DE" smtClean="0"/>
              <a:t>Funktion)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</a:pPr>
            <a:r>
              <a:rPr lang="de-DE" altLang="de-DE" smtClean="0"/>
              <a:t>Sie </a:t>
            </a:r>
            <a:r>
              <a:rPr lang="de-DE" altLang="de-DE"/>
              <a:t>verhält sich </a:t>
            </a:r>
            <a:r>
              <a:rPr lang="de-DE" altLang="de-DE" b="1"/>
              <a:t>wie ein </a:t>
            </a:r>
            <a:r>
              <a:rPr lang="de-DE" altLang="de-DE" b="1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altLang="de-DE" b="1"/>
              <a:t>-Pointer</a:t>
            </a:r>
            <a:r>
              <a:rPr lang="de-DE" altLang="de-DE" b="1" smtClean="0"/>
              <a:t>.</a:t>
            </a:r>
          </a:p>
          <a:p>
            <a:pPr marL="0" indent="0">
              <a:buNone/>
            </a:pPr>
            <a:endParaRPr lang="en-US"/>
          </a:p>
        </p:txBody>
      </p:sp>
      <p:cxnSp>
        <p:nvCxnSpPr>
          <p:cNvPr id="14340" name="Gerade Verbindung 48"/>
          <p:cNvCxnSpPr>
            <a:cxnSpLocks noChangeShapeType="1"/>
          </p:cNvCxnSpPr>
          <p:nvPr/>
        </p:nvCxnSpPr>
        <p:spPr bwMode="auto">
          <a:xfrm>
            <a:off x="4572000" y="3573016"/>
            <a:ext cx="0" cy="2520925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4341" name="Rechteck 8"/>
          <p:cNvSpPr>
            <a:spLocks noChangeArrowheads="1"/>
          </p:cNvSpPr>
          <p:nvPr/>
        </p:nvSpPr>
        <p:spPr bwMode="auto">
          <a:xfrm>
            <a:off x="900113" y="3633341"/>
            <a:ext cx="3563937" cy="26686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 i = 42;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 err="1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 dirty="0" smtClean="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de-DE" altLang="de-DE" sz="1800" b="0" dirty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800" b="0" dirty="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 b="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dirty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 = &amp;i;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(*</a:t>
            </a:r>
            <a:r>
              <a:rPr lang="de-DE" altLang="de-DE" sz="1800" b="0" dirty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 dirty="0" smtClean="0">
                <a:solidFill>
                  <a:srgbClr val="000000"/>
                </a:solidFill>
                <a:latin typeface="Consolas" pitchFamily="49" charset="0"/>
              </a:rPr>
              <a:t>)++;</a:t>
            </a:r>
            <a:br>
              <a:rPr lang="de-DE" altLang="de-DE" sz="1800" b="0" dirty="0" smtClean="0">
                <a:solidFill>
                  <a:srgbClr val="000000"/>
                </a:solidFill>
                <a:latin typeface="Consolas" pitchFamily="49" charset="0"/>
              </a:rPr>
            </a:br>
            <a:endParaRPr lang="de-DE" altLang="de-DE" sz="18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800" b="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8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 b="0" dirty="0" err="1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800" b="0" dirty="0" smtClean="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en-US" altLang="de-DE" sz="1800" b="0" dirty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en-US" altLang="de-DE" sz="1800" b="0" dirty="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800" b="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 b="0" dirty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en-US" altLang="de-DE" sz="1800" b="0" dirty="0">
                <a:solidFill>
                  <a:srgbClr val="000000"/>
                </a:solidFill>
                <a:latin typeface="Consolas" pitchFamily="49" charset="0"/>
              </a:rPr>
              <a:t> = &amp;</a:t>
            </a:r>
            <a:r>
              <a:rPr lang="en-US" altLang="de-DE" sz="1800" b="0" dirty="0" err="1">
                <a:solidFill>
                  <a:srgbClr val="000000"/>
                </a:solidFill>
                <a:latin typeface="Consolas" pitchFamily="49" charset="0"/>
              </a:rPr>
              <a:t>i</a:t>
            </a:r>
            <a:r>
              <a:rPr lang="en-US" altLang="de-DE" sz="1800" b="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 &lt;&lt; *</a:t>
            </a:r>
            <a:r>
              <a:rPr lang="de-DE" altLang="de-DE" sz="1800" b="0" dirty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800" b="0" dirty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800" b="0" dirty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/>
          </a:p>
        </p:txBody>
      </p:sp>
      <p:sp>
        <p:nvSpPr>
          <p:cNvPr id="14342" name="Rechteck 10"/>
          <p:cNvSpPr>
            <a:spLocks noChangeArrowheads="1"/>
          </p:cNvSpPr>
          <p:nvPr/>
        </p:nvSpPr>
        <p:spPr bwMode="auto">
          <a:xfrm>
            <a:off x="5003800" y="3633341"/>
            <a:ext cx="2592388" cy="26686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 i = 42;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 err="1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 dirty="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800" b="0" dirty="0" err="1" smtClean="0">
                <a:solidFill>
                  <a:srgbClr val="000000"/>
                </a:solidFill>
                <a:latin typeface="Consolas" pitchFamily="49" charset="0"/>
              </a:rPr>
              <a:t>iR</a:t>
            </a:r>
            <a:r>
              <a:rPr lang="de-DE" altLang="de-DE" sz="1800" b="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= i;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 err="1">
                <a:solidFill>
                  <a:srgbClr val="000000"/>
                </a:solidFill>
                <a:latin typeface="Consolas" pitchFamily="49" charset="0"/>
              </a:rPr>
              <a:t>iR</a:t>
            </a:r>
            <a:r>
              <a:rPr lang="de-DE" altLang="de-DE" sz="1800" b="0" dirty="0" smtClean="0">
                <a:solidFill>
                  <a:srgbClr val="000000"/>
                </a:solidFill>
                <a:latin typeface="Consolas" pitchFamily="49" charset="0"/>
              </a:rPr>
              <a:t>++;</a:t>
            </a:r>
            <a:br>
              <a:rPr lang="de-DE" altLang="de-DE" sz="1800" b="0" dirty="0" smtClean="0">
                <a:solidFill>
                  <a:srgbClr val="000000"/>
                </a:solidFill>
                <a:latin typeface="Consolas" pitchFamily="49" charset="0"/>
              </a:rPr>
            </a:br>
            <a:endParaRPr lang="de-DE" altLang="de-DE" sz="1800" b="0" dirty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dirty="0" err="1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 dirty="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800" b="0" dirty="0" err="1" smtClean="0">
                <a:solidFill>
                  <a:srgbClr val="000000"/>
                </a:solidFill>
                <a:latin typeface="Consolas" pitchFamily="49" charset="0"/>
              </a:rPr>
              <a:t>iR</a:t>
            </a:r>
            <a:r>
              <a:rPr lang="de-DE" altLang="de-DE" sz="1800" b="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= i;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800" b="0" dirty="0" err="1">
                <a:solidFill>
                  <a:srgbClr val="000000"/>
                </a:solidFill>
                <a:latin typeface="Consolas" pitchFamily="49" charset="0"/>
              </a:rPr>
              <a:t>iR</a:t>
            </a: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800" b="0" dirty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10" name="Abgerundete rechteckige Legende 9"/>
          <p:cNvSpPr/>
          <p:nvPr/>
        </p:nvSpPr>
        <p:spPr>
          <a:xfrm>
            <a:off x="7092950" y="4101961"/>
            <a:ext cx="1655763" cy="806450"/>
          </a:xfrm>
          <a:prstGeom prst="wedgeRoundRectCallout">
            <a:avLst>
              <a:gd name="adj1" fmla="val -130064"/>
              <a:gd name="adj2" fmla="val 34346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Syntax wie für Variablen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1568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Beispiel</a:t>
            </a:r>
            <a:r>
              <a:rPr lang="en-US" dirty="0" smtClean="0"/>
              <a:t>: Asterisk und Ampersand</a:t>
            </a:r>
            <a:endParaRPr lang="en-US" dirty="0"/>
          </a:p>
        </p:txBody>
      </p:sp>
      <p:graphicFrame>
        <p:nvGraphicFramePr>
          <p:cNvPr id="4" name="Tabel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4815929"/>
              </p:ext>
            </p:extLst>
          </p:nvPr>
        </p:nvGraphicFramePr>
        <p:xfrm>
          <a:off x="1005256" y="4047157"/>
          <a:ext cx="6877052" cy="1898063"/>
        </p:xfrm>
        <a:graphic>
          <a:graphicData uri="http://schemas.openxmlformats.org/drawingml/2006/table">
            <a:tbl>
              <a:tblPr firstRow="1" firstCol="1" bandRow="1" bandCol="1">
                <a:tableStyleId>{7E9639D4-E3E2-4D34-9284-5A2195B3D0D7}</a:tableStyleId>
              </a:tblPr>
              <a:tblGrid>
                <a:gridCol w="1260900"/>
                <a:gridCol w="2664296"/>
                <a:gridCol w="2951856"/>
              </a:tblGrid>
              <a:tr h="38995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Asterisk</a:t>
                      </a:r>
                      <a:r>
                        <a:rPr lang="en-US" baseline="0" dirty="0" smtClean="0"/>
                        <a:t> (</a:t>
                      </a:r>
                      <a:r>
                        <a:rPr lang="en-US" dirty="0" smtClean="0"/>
                        <a:t>*)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Ampersand (&amp;)</a:t>
                      </a:r>
                      <a:endParaRPr lang="en-US" dirty="0"/>
                    </a:p>
                  </a:txBody>
                  <a:tcPr/>
                </a:tc>
              </a:tr>
              <a:tr h="754054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Typ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1" dirty="0" err="1" smtClean="0">
                          <a:solidFill>
                            <a:srgbClr val="7F005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</a:t>
                      </a:r>
                      <a:r>
                        <a:rPr lang="en-US" sz="1600" b="1" dirty="0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*</a:t>
                      </a:r>
                      <a:r>
                        <a:rPr lang="en-US" sz="1600" b="1" dirty="0" err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iP</a:t>
                      </a:r>
                      <a:r>
                        <a:rPr lang="en-US" sz="1600" b="1" dirty="0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 2268;</a:t>
                      </a:r>
                      <a:endParaRPr lang="en-US" sz="16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180000" marR="144000" marT="10800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1" dirty="0" err="1" smtClean="0">
                          <a:solidFill>
                            <a:srgbClr val="7F005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</a:t>
                      </a:r>
                      <a:r>
                        <a:rPr lang="en-US" sz="1600" b="1" dirty="0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&amp;</a:t>
                      </a:r>
                      <a:r>
                        <a:rPr lang="en-US" sz="1600" b="1" dirty="0" err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iR</a:t>
                      </a:r>
                      <a:r>
                        <a:rPr lang="en-US" sz="1600" b="1" dirty="0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 </a:t>
                      </a:r>
                      <a:r>
                        <a:rPr lang="en-US" sz="1600" b="1" dirty="0" err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</a:t>
                      </a:r>
                      <a:r>
                        <a:rPr lang="en-US" sz="1600" b="1" dirty="0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;</a:t>
                      </a:r>
                      <a:endParaRPr lang="en-US" sz="16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180000" marR="144000" marT="108000"/>
                </a:tc>
              </a:tr>
              <a:tr h="754054">
                <a:tc>
                  <a:txBody>
                    <a:bodyPr/>
                    <a:lstStyle/>
                    <a:p>
                      <a:r>
                        <a:rPr lang="en-US" dirty="0" smtClean="0"/>
                        <a:t>Operator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 smtClean="0">
                          <a:solidFill>
                            <a:srgbClr val="3F7F5F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// operator*</a:t>
                      </a:r>
                    </a:p>
                    <a:p>
                      <a:pPr algn="l"/>
                      <a:r>
                        <a:rPr lang="en-US" sz="1600" b="1" dirty="0" smtClean="0">
                          <a:solidFill>
                            <a:srgbClr val="7F005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if</a:t>
                      </a:r>
                      <a:r>
                        <a:rPr lang="en-US" sz="1600" b="1" dirty="0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(*</a:t>
                      </a:r>
                      <a:r>
                        <a:rPr lang="en-US" sz="1600" b="1" dirty="0" err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iP</a:t>
                      </a:r>
                      <a:r>
                        <a:rPr lang="en-US" sz="1600" b="1" dirty="0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== 10){};</a:t>
                      </a:r>
                    </a:p>
                  </a:txBody>
                  <a:tcPr marL="180000" marR="144000" marT="10800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 smtClean="0">
                          <a:solidFill>
                            <a:srgbClr val="3F7F5F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// operator&amp;</a:t>
                      </a:r>
                    </a:p>
                    <a:p>
                      <a:pPr algn="l"/>
                      <a:r>
                        <a:rPr lang="en-US" sz="1600" b="1" dirty="0" smtClean="0">
                          <a:solidFill>
                            <a:srgbClr val="7F005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if</a:t>
                      </a:r>
                      <a:r>
                        <a:rPr lang="en-US" sz="1600" b="1" dirty="0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(&amp;</a:t>
                      </a:r>
                      <a:r>
                        <a:rPr lang="en-US" sz="1600" b="1" dirty="0" err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</a:t>
                      </a:r>
                      <a:r>
                        <a:rPr lang="en-US" sz="1600" b="1" dirty="0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== </a:t>
                      </a:r>
                      <a:r>
                        <a:rPr lang="en-US" sz="1600" b="1" dirty="0" err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iP</a:t>
                      </a:r>
                      <a:r>
                        <a:rPr lang="en-US" sz="1600" b="1" dirty="0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){};</a:t>
                      </a:r>
                      <a:endParaRPr lang="en-US" sz="16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180000" marR="144000" marT="108000"/>
                </a:tc>
              </a:tr>
            </a:tbl>
          </a:graphicData>
        </a:graphic>
      </p:graphicFrame>
      <p:grpSp>
        <p:nvGrpSpPr>
          <p:cNvPr id="5" name="Gruppieren 4"/>
          <p:cNvGrpSpPr/>
          <p:nvPr/>
        </p:nvGrpSpPr>
        <p:grpSpPr>
          <a:xfrm>
            <a:off x="2411760" y="1562696"/>
            <a:ext cx="4537075" cy="2248914"/>
            <a:chOff x="2195513" y="2188149"/>
            <a:chExt cx="4537075" cy="2248914"/>
          </a:xfrm>
        </p:grpSpPr>
        <p:sp useBgFill="1">
          <p:nvSpPr>
            <p:cNvPr id="6" name="Rectangle 19"/>
            <p:cNvSpPr>
              <a:spLocks noChangeArrowheads="1"/>
            </p:cNvSpPr>
            <p:nvPr/>
          </p:nvSpPr>
          <p:spPr bwMode="auto">
            <a:xfrm>
              <a:off x="34909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7" name="Rectangle 20"/>
            <p:cNvSpPr>
              <a:spLocks noChangeArrowheads="1"/>
            </p:cNvSpPr>
            <p:nvPr/>
          </p:nvSpPr>
          <p:spPr bwMode="auto">
            <a:xfrm>
              <a:off x="37068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8" name="Rectangle 21"/>
            <p:cNvSpPr>
              <a:spLocks noChangeArrowheads="1"/>
            </p:cNvSpPr>
            <p:nvPr/>
          </p:nvSpPr>
          <p:spPr bwMode="auto">
            <a:xfrm>
              <a:off x="39227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" name="Rectangle 22"/>
            <p:cNvSpPr>
              <a:spLocks noChangeArrowheads="1"/>
            </p:cNvSpPr>
            <p:nvPr/>
          </p:nvSpPr>
          <p:spPr bwMode="auto">
            <a:xfrm>
              <a:off x="41386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0" name="Rectangle 23"/>
            <p:cNvSpPr>
              <a:spLocks noChangeArrowheads="1"/>
            </p:cNvSpPr>
            <p:nvPr/>
          </p:nvSpPr>
          <p:spPr bwMode="auto">
            <a:xfrm>
              <a:off x="21955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" name="Rectangle 24"/>
            <p:cNvSpPr>
              <a:spLocks noChangeArrowheads="1"/>
            </p:cNvSpPr>
            <p:nvPr/>
          </p:nvSpPr>
          <p:spPr bwMode="auto">
            <a:xfrm>
              <a:off x="24114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2" name="Rectangle 25"/>
            <p:cNvSpPr>
              <a:spLocks noChangeArrowheads="1"/>
            </p:cNvSpPr>
            <p:nvPr/>
          </p:nvSpPr>
          <p:spPr bwMode="auto">
            <a:xfrm>
              <a:off x="26273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3" name="Rectangle 26"/>
            <p:cNvSpPr>
              <a:spLocks noChangeArrowheads="1"/>
            </p:cNvSpPr>
            <p:nvPr/>
          </p:nvSpPr>
          <p:spPr bwMode="auto">
            <a:xfrm>
              <a:off x="28432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4" name="Rectangle 27"/>
            <p:cNvSpPr>
              <a:spLocks noChangeArrowheads="1"/>
            </p:cNvSpPr>
            <p:nvPr/>
          </p:nvSpPr>
          <p:spPr bwMode="auto">
            <a:xfrm>
              <a:off x="30591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5" name="Rectangle 28"/>
            <p:cNvSpPr>
              <a:spLocks noChangeArrowheads="1"/>
            </p:cNvSpPr>
            <p:nvPr/>
          </p:nvSpPr>
          <p:spPr bwMode="auto">
            <a:xfrm>
              <a:off x="32750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6" name="Rectangle 29"/>
            <p:cNvSpPr>
              <a:spLocks noChangeArrowheads="1"/>
            </p:cNvSpPr>
            <p:nvPr/>
          </p:nvSpPr>
          <p:spPr bwMode="auto">
            <a:xfrm>
              <a:off x="43561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7" name="Rectangle 30"/>
            <p:cNvSpPr>
              <a:spLocks noChangeArrowheads="1"/>
            </p:cNvSpPr>
            <p:nvPr/>
          </p:nvSpPr>
          <p:spPr bwMode="auto">
            <a:xfrm>
              <a:off x="45720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8" name="Rectangle 31"/>
            <p:cNvSpPr>
              <a:spLocks noChangeArrowheads="1"/>
            </p:cNvSpPr>
            <p:nvPr/>
          </p:nvSpPr>
          <p:spPr bwMode="auto">
            <a:xfrm>
              <a:off x="47879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9" name="Rectangle 32"/>
            <p:cNvSpPr>
              <a:spLocks noChangeArrowheads="1"/>
            </p:cNvSpPr>
            <p:nvPr/>
          </p:nvSpPr>
          <p:spPr bwMode="auto">
            <a:xfrm>
              <a:off x="50038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" name="Rectangle 33"/>
            <p:cNvSpPr>
              <a:spLocks noChangeArrowheads="1"/>
            </p:cNvSpPr>
            <p:nvPr/>
          </p:nvSpPr>
          <p:spPr bwMode="auto">
            <a:xfrm>
              <a:off x="52197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1" name="Rectangle 34"/>
            <p:cNvSpPr>
              <a:spLocks noChangeArrowheads="1"/>
            </p:cNvSpPr>
            <p:nvPr/>
          </p:nvSpPr>
          <p:spPr bwMode="auto">
            <a:xfrm>
              <a:off x="54356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2" name="Rectangle 35"/>
            <p:cNvSpPr>
              <a:spLocks noChangeArrowheads="1"/>
            </p:cNvSpPr>
            <p:nvPr/>
          </p:nvSpPr>
          <p:spPr bwMode="auto">
            <a:xfrm>
              <a:off x="56515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3" name="Rectangle 36"/>
            <p:cNvSpPr>
              <a:spLocks noChangeArrowheads="1"/>
            </p:cNvSpPr>
            <p:nvPr/>
          </p:nvSpPr>
          <p:spPr bwMode="auto">
            <a:xfrm>
              <a:off x="58674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24" name="Rectangle 37"/>
            <p:cNvSpPr>
              <a:spLocks noChangeArrowheads="1"/>
            </p:cNvSpPr>
            <p:nvPr/>
          </p:nvSpPr>
          <p:spPr bwMode="auto">
            <a:xfrm>
              <a:off x="60833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25" name="Rectangle 38"/>
            <p:cNvSpPr>
              <a:spLocks noChangeArrowheads="1"/>
            </p:cNvSpPr>
            <p:nvPr/>
          </p:nvSpPr>
          <p:spPr bwMode="auto">
            <a:xfrm>
              <a:off x="62992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26" name="Rectangle 39"/>
            <p:cNvSpPr>
              <a:spLocks noChangeArrowheads="1"/>
            </p:cNvSpPr>
            <p:nvPr/>
          </p:nvSpPr>
          <p:spPr bwMode="auto">
            <a:xfrm>
              <a:off x="65151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7" name="AutoShape 40"/>
            <p:cNvSpPr>
              <a:spLocks/>
            </p:cNvSpPr>
            <p:nvPr/>
          </p:nvSpPr>
          <p:spPr bwMode="auto">
            <a:xfrm rot="5400000">
              <a:off x="5545931" y="2450307"/>
              <a:ext cx="214313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8" name="Text Box 41"/>
            <p:cNvSpPr txBox="1">
              <a:spLocks noChangeArrowheads="1"/>
            </p:cNvSpPr>
            <p:nvPr/>
          </p:nvSpPr>
          <p:spPr bwMode="auto">
            <a:xfrm>
              <a:off x="5221907" y="2188149"/>
              <a:ext cx="970137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None/>
              </a:pPr>
              <a:r>
                <a:rPr lang="de-DE" altLang="de-DE" sz="16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int</a:t>
              </a:r>
              <a:r>
                <a:rPr lang="de-DE" altLang="de-DE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de-DE" altLang="de-DE" sz="1600" dirty="0" smtClean="0">
                  <a:latin typeface="Consolas" panose="020B0609020204030204" pitchFamily="49" charset="0"/>
                  <a:cs typeface="Consolas" panose="020B0609020204030204" pitchFamily="49" charset="0"/>
                </a:rPr>
                <a:t>&amp;</a:t>
              </a:r>
              <a:r>
                <a:rPr lang="de-DE" altLang="de-DE" sz="1600" dirty="0" err="1" smtClean="0">
                  <a:latin typeface="Consolas" panose="020B0609020204030204" pitchFamily="49" charset="0"/>
                  <a:cs typeface="Consolas" panose="020B0609020204030204" pitchFamily="49" charset="0"/>
                </a:rPr>
                <a:t>iR</a:t>
              </a:r>
              <a:r>
                <a:rPr lang="de-DE" altLang="de-DE" sz="1600" dirty="0" smtClean="0">
                  <a:latin typeface="Consolas" panose="020B0609020204030204" pitchFamily="49" charset="0"/>
                  <a:cs typeface="Consolas" panose="020B0609020204030204" pitchFamily="49" charset="0"/>
                </a:rPr>
                <a:t/>
              </a:r>
              <a:br>
                <a:rPr lang="de-DE" altLang="de-DE" sz="1600" dirty="0" smtClean="0">
                  <a:latin typeface="Consolas" panose="020B0609020204030204" pitchFamily="49" charset="0"/>
                  <a:cs typeface="Consolas" panose="020B0609020204030204" pitchFamily="49" charset="0"/>
                </a:rPr>
              </a:br>
              <a:r>
                <a:rPr lang="de-DE" altLang="de-DE" sz="1600" dirty="0" err="1" smtClean="0">
                  <a:latin typeface="Consolas" panose="020B0609020204030204" pitchFamily="49" charset="0"/>
                  <a:cs typeface="Consolas" panose="020B0609020204030204" pitchFamily="49" charset="0"/>
                </a:rPr>
                <a:t>int</a:t>
              </a:r>
              <a:r>
                <a:rPr lang="de-DE" altLang="de-DE" sz="1600" dirty="0" smtClean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de-DE" altLang="de-DE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i</a:t>
              </a:r>
            </a:p>
          </p:txBody>
        </p:sp>
        <p:sp>
          <p:nvSpPr>
            <p:cNvPr id="29" name="AutoShape 42"/>
            <p:cNvSpPr>
              <a:spLocks/>
            </p:cNvSpPr>
            <p:nvPr/>
          </p:nvSpPr>
          <p:spPr bwMode="auto">
            <a:xfrm rot="5400000">
              <a:off x="2953543" y="2450307"/>
              <a:ext cx="214313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30" name="Text Box 43"/>
            <p:cNvSpPr txBox="1">
              <a:spLocks noChangeArrowheads="1"/>
            </p:cNvSpPr>
            <p:nvPr/>
          </p:nvSpPr>
          <p:spPr bwMode="auto">
            <a:xfrm>
              <a:off x="2572583" y="2398269"/>
              <a:ext cx="970137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int</a:t>
              </a:r>
              <a:r>
                <a:rPr lang="de-DE" altLang="de-DE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 *</a:t>
              </a:r>
              <a:r>
                <a:rPr lang="de-DE" altLang="de-DE" sz="16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iP</a:t>
              </a:r>
              <a:endParaRPr lang="de-DE" altLang="de-DE" sz="16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31" name="Text Box 44"/>
            <p:cNvSpPr txBox="1">
              <a:spLocks noChangeArrowheads="1"/>
            </p:cNvSpPr>
            <p:nvPr/>
          </p:nvSpPr>
          <p:spPr bwMode="auto">
            <a:xfrm>
              <a:off x="5418138" y="3257550"/>
              <a:ext cx="441325" cy="34925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10</a:t>
              </a:r>
            </a:p>
          </p:txBody>
        </p:sp>
        <p:sp>
          <p:nvSpPr>
            <p:cNvPr id="32" name="Text Box 48"/>
            <p:cNvSpPr txBox="1">
              <a:spLocks noChangeArrowheads="1"/>
            </p:cNvSpPr>
            <p:nvPr/>
          </p:nvSpPr>
          <p:spPr bwMode="auto">
            <a:xfrm>
              <a:off x="2700338" y="3257550"/>
              <a:ext cx="692150" cy="34766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i="1"/>
                <a:t>2268</a:t>
              </a:r>
            </a:p>
          </p:txBody>
        </p:sp>
        <p:sp>
          <p:nvSpPr>
            <p:cNvPr id="34" name="Text Box 50"/>
            <p:cNvSpPr txBox="1">
              <a:spLocks noChangeArrowheads="1"/>
            </p:cNvSpPr>
            <p:nvPr/>
          </p:nvSpPr>
          <p:spPr bwMode="auto">
            <a:xfrm>
              <a:off x="5218113" y="37338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8</a:t>
              </a:r>
            </a:p>
          </p:txBody>
        </p:sp>
        <p:sp>
          <p:nvSpPr>
            <p:cNvPr id="42" name="Text Box 58"/>
            <p:cNvSpPr txBox="1">
              <a:spLocks noChangeArrowheads="1"/>
            </p:cNvSpPr>
            <p:nvPr/>
          </p:nvSpPr>
          <p:spPr bwMode="auto">
            <a:xfrm>
              <a:off x="2625725" y="3735388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8</a:t>
              </a:r>
            </a:p>
          </p:txBody>
        </p:sp>
        <p:sp>
          <p:nvSpPr>
            <p:cNvPr id="48" name="Text Box 64"/>
            <p:cNvSpPr txBox="1">
              <a:spLocks noChangeArrowheads="1"/>
            </p:cNvSpPr>
            <p:nvPr/>
          </p:nvSpPr>
          <p:spPr bwMode="auto">
            <a:xfrm>
              <a:off x="3708400" y="3736975"/>
              <a:ext cx="219075" cy="54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</p:txBody>
        </p:sp>
        <p:sp>
          <p:nvSpPr>
            <p:cNvPr id="52" name="Text Box 43"/>
            <p:cNvSpPr txBox="1">
              <a:spLocks noChangeArrowheads="1"/>
            </p:cNvSpPr>
            <p:nvPr/>
          </p:nvSpPr>
          <p:spPr bwMode="auto">
            <a:xfrm>
              <a:off x="3744913" y="2228992"/>
              <a:ext cx="1194558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operator</a:t>
              </a:r>
              <a:r>
                <a:rPr lang="de-DE" altLang="de-DE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*</a:t>
              </a:r>
            </a:p>
          </p:txBody>
        </p:sp>
        <p:sp>
          <p:nvSpPr>
            <p:cNvPr id="53" name="Text Box 43"/>
            <p:cNvSpPr txBox="1">
              <a:spLocks noChangeArrowheads="1"/>
            </p:cNvSpPr>
            <p:nvPr/>
          </p:nvSpPr>
          <p:spPr bwMode="auto">
            <a:xfrm>
              <a:off x="3758821" y="2750458"/>
              <a:ext cx="1194558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dirty="0" err="1" smtClean="0">
                  <a:latin typeface="Consolas" panose="020B0609020204030204" pitchFamily="49" charset="0"/>
                  <a:cs typeface="Consolas" panose="020B0609020204030204" pitchFamily="49" charset="0"/>
                </a:rPr>
                <a:t>operator</a:t>
              </a:r>
              <a:r>
                <a:rPr lang="de-DE" altLang="de-DE" sz="1600" dirty="0" smtClean="0">
                  <a:latin typeface="Consolas" panose="020B0609020204030204" pitchFamily="49" charset="0"/>
                  <a:cs typeface="Consolas" panose="020B0609020204030204" pitchFamily="49" charset="0"/>
                </a:rPr>
                <a:t>&amp;</a:t>
              </a:r>
              <a:endParaRPr lang="de-DE" altLang="de-DE" sz="16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cxnSp>
        <p:nvCxnSpPr>
          <p:cNvPr id="50" name="Gerade Verbindung mit Pfeil 49"/>
          <p:cNvCxnSpPr/>
          <p:nvPr/>
        </p:nvCxnSpPr>
        <p:spPr bwMode="auto">
          <a:xfrm>
            <a:off x="3834160" y="1936772"/>
            <a:ext cx="1494631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" name="Gerade Verbindung mit Pfeil 50"/>
          <p:cNvCxnSpPr/>
          <p:nvPr/>
        </p:nvCxnSpPr>
        <p:spPr bwMode="auto">
          <a:xfrm>
            <a:off x="3850829" y="2124660"/>
            <a:ext cx="1494631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arrow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423763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el 1"/>
          <p:cNvSpPr>
            <a:spLocks noGrp="1"/>
          </p:cNvSpPr>
          <p:nvPr>
            <p:ph type="title"/>
          </p:nvPr>
        </p:nvSpPr>
        <p:spPr>
          <a:xfrm>
            <a:off x="333362" y="427697"/>
            <a:ext cx="6877050" cy="838200"/>
          </a:xfrm>
        </p:spPr>
        <p:txBody>
          <a:bodyPr/>
          <a:lstStyle/>
          <a:p>
            <a:r>
              <a:rPr lang="de-DE" altLang="de-DE" smtClean="0"/>
              <a:t>Zusammenfassung: Rolle von </a:t>
            </a:r>
            <a:r>
              <a:rPr lang="de-DE" altLang="de-DE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endParaRPr lang="de-DE" altLang="de-DE" smtClean="0"/>
          </a:p>
        </p:txBody>
      </p:sp>
      <p:sp>
        <p:nvSpPr>
          <p:cNvPr id="9219" name="Textfeld 62"/>
          <p:cNvSpPr txBox="1">
            <a:spLocks noChangeArrowheads="1"/>
          </p:cNvSpPr>
          <p:nvPr/>
        </p:nvSpPr>
        <p:spPr bwMode="auto">
          <a:xfrm>
            <a:off x="528112" y="4669855"/>
            <a:ext cx="6985000" cy="16435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  <a:tabLst>
                <a:tab pos="3771900" algn="l"/>
                <a:tab pos="6191250" algn="l"/>
              </a:tabLst>
            </a:pPr>
            <a:r>
              <a:rPr lang="de-DE" altLang="de-DE" sz="1600" b="0" smtClean="0">
                <a:latin typeface="Consolas" panose="020B0609020204030204" pitchFamily="49" charset="0"/>
                <a:cs typeface="Consolas" panose="020B0609020204030204" pitchFamily="49" charset="0"/>
              </a:rPr>
              <a:t>const int   *       iP = &amp;i; </a:t>
            </a:r>
            <a:r>
              <a:rPr lang="de-DE" altLang="de-DE" sz="1600" b="0" smtClean="0">
                <a:latin typeface="Consolas" panose="020B0609020204030204" pitchFamily="49" charset="0"/>
                <a:cs typeface="Consolas" panose="020B0609020204030204" pitchFamily="49" charset="0"/>
              </a:rPr>
              <a:t>	CONST</a:t>
            </a:r>
            <a:endParaRPr lang="de-DE" altLang="de-DE" sz="1600" b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  <a:tabLst>
                <a:tab pos="3771900" algn="l"/>
                <a:tab pos="6191250" algn="l"/>
              </a:tabLst>
            </a:pPr>
            <a:r>
              <a:rPr lang="de-DE" altLang="de-DE" sz="1600" b="0">
                <a:latin typeface="Consolas" panose="020B0609020204030204" pitchFamily="49" charset="0"/>
                <a:cs typeface="Consolas" panose="020B0609020204030204" pitchFamily="49" charset="0"/>
              </a:rPr>
              <a:t>int const   *       iP = &amp;</a:t>
            </a:r>
            <a:r>
              <a:rPr lang="de-DE" altLang="de-DE" sz="1600" b="0" smtClean="0">
                <a:latin typeface="Consolas" panose="020B0609020204030204" pitchFamily="49" charset="0"/>
                <a:cs typeface="Consolas" panose="020B0609020204030204" pitchFamily="49" charset="0"/>
              </a:rPr>
              <a:t>i;	CONST</a:t>
            </a:r>
            <a:endParaRPr lang="de-DE" altLang="de-DE" sz="1600" b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  <a:tabLst>
                <a:tab pos="3771900" algn="l"/>
                <a:tab pos="6191250" algn="l"/>
              </a:tabLst>
            </a:pPr>
            <a:endParaRPr lang="de-DE" altLang="de-DE" sz="1600" b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  <a:tabLst>
                <a:tab pos="3771900" algn="l"/>
                <a:tab pos="6191250" algn="l"/>
              </a:tabLst>
            </a:pPr>
            <a:r>
              <a:rPr lang="de-DE" altLang="de-DE" sz="1600" b="0" smtClean="0">
                <a:latin typeface="Consolas" panose="020B0609020204030204" pitchFamily="49" charset="0"/>
                <a:cs typeface="Consolas" panose="020B0609020204030204" pitchFamily="49" charset="0"/>
              </a:rPr>
              <a:t>   int      * const iP = &amp;i;      </a:t>
            </a:r>
            <a:r>
              <a:rPr lang="de-DE" altLang="de-DE" sz="1600" b="0" smtClean="0">
                <a:latin typeface="Consolas" panose="020B0609020204030204" pitchFamily="49" charset="0"/>
                <a:cs typeface="Consolas" panose="020B0609020204030204" pitchFamily="49" charset="0"/>
              </a:rPr>
              <a:t>	CONST</a:t>
            </a:r>
            <a:endParaRPr lang="de-DE" altLang="de-DE" sz="1600" b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  <a:tabLst>
                <a:tab pos="3771900" algn="l"/>
                <a:tab pos="6191250" algn="l"/>
              </a:tabLst>
            </a:pPr>
            <a:endParaRPr lang="de-DE" altLang="de-DE" sz="1600" b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  <a:tabLst>
                <a:tab pos="3771900" algn="l"/>
                <a:tab pos="6191250" algn="l"/>
              </a:tabLst>
            </a:pPr>
            <a:r>
              <a:rPr lang="de-DE" altLang="de-DE" sz="1600" b="0" smtClean="0">
                <a:latin typeface="Consolas" panose="020B0609020204030204" pitchFamily="49" charset="0"/>
                <a:cs typeface="Consolas" panose="020B0609020204030204" pitchFamily="49" charset="0"/>
              </a:rPr>
              <a:t>const int   * const iP = &amp;i;      CONST                 CONST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  <a:tabLst>
                <a:tab pos="3771900" algn="l"/>
                <a:tab pos="6191250" algn="l"/>
              </a:tabLst>
            </a:pPr>
            <a:r>
              <a:rPr lang="de-DE" altLang="de-DE" sz="1600" b="0" smtClean="0">
                <a:latin typeface="Consolas" panose="020B0609020204030204" pitchFamily="49" charset="0"/>
                <a:cs typeface="Consolas" panose="020B0609020204030204" pitchFamily="49" charset="0"/>
              </a:rPr>
              <a:t>int const   * const iP = &amp;i;      CONST                 CONST</a:t>
            </a:r>
            <a:endParaRPr lang="de-DE" altLang="de-DE" sz="1600" b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2" name="Gruppieren 1"/>
          <p:cNvGrpSpPr/>
          <p:nvPr/>
        </p:nvGrpSpPr>
        <p:grpSpPr>
          <a:xfrm>
            <a:off x="3877090" y="2696119"/>
            <a:ext cx="4538663" cy="1876425"/>
            <a:chOff x="1978025" y="4508500"/>
            <a:chExt cx="4538663" cy="1876425"/>
          </a:xfrm>
        </p:grpSpPr>
        <p:sp useBgFill="1">
          <p:nvSpPr>
            <p:cNvPr id="9227" name="Rectangle 19"/>
            <p:cNvSpPr>
              <a:spLocks noChangeArrowheads="1"/>
            </p:cNvSpPr>
            <p:nvPr/>
          </p:nvSpPr>
          <p:spPr bwMode="auto">
            <a:xfrm>
              <a:off x="3275013" y="5156200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28" name="Rectangle 20"/>
            <p:cNvSpPr>
              <a:spLocks noChangeArrowheads="1"/>
            </p:cNvSpPr>
            <p:nvPr/>
          </p:nvSpPr>
          <p:spPr bwMode="auto">
            <a:xfrm>
              <a:off x="3490913" y="5156200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29" name="Rectangle 21"/>
            <p:cNvSpPr>
              <a:spLocks noChangeArrowheads="1"/>
            </p:cNvSpPr>
            <p:nvPr/>
          </p:nvSpPr>
          <p:spPr bwMode="auto">
            <a:xfrm>
              <a:off x="3706813" y="5156200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30" name="Rectangle 22"/>
            <p:cNvSpPr>
              <a:spLocks noChangeArrowheads="1"/>
            </p:cNvSpPr>
            <p:nvPr/>
          </p:nvSpPr>
          <p:spPr bwMode="auto">
            <a:xfrm>
              <a:off x="3922713" y="5156200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31" name="Rectangle 23"/>
            <p:cNvSpPr>
              <a:spLocks noChangeArrowheads="1"/>
            </p:cNvSpPr>
            <p:nvPr/>
          </p:nvSpPr>
          <p:spPr bwMode="auto">
            <a:xfrm>
              <a:off x="1979613" y="5156200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32" name="Rectangle 24"/>
            <p:cNvSpPr>
              <a:spLocks noChangeArrowheads="1"/>
            </p:cNvSpPr>
            <p:nvPr/>
          </p:nvSpPr>
          <p:spPr bwMode="auto">
            <a:xfrm>
              <a:off x="2195513" y="5156200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33" name="Rectangle 25"/>
            <p:cNvSpPr>
              <a:spLocks noChangeArrowheads="1"/>
            </p:cNvSpPr>
            <p:nvPr/>
          </p:nvSpPr>
          <p:spPr bwMode="auto">
            <a:xfrm>
              <a:off x="2411413" y="5156200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34" name="Rectangle 26"/>
            <p:cNvSpPr>
              <a:spLocks noChangeArrowheads="1"/>
            </p:cNvSpPr>
            <p:nvPr/>
          </p:nvSpPr>
          <p:spPr bwMode="auto">
            <a:xfrm>
              <a:off x="2627313" y="5156200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35" name="Rectangle 27"/>
            <p:cNvSpPr>
              <a:spLocks noChangeArrowheads="1"/>
            </p:cNvSpPr>
            <p:nvPr/>
          </p:nvSpPr>
          <p:spPr bwMode="auto">
            <a:xfrm>
              <a:off x="2843213" y="5156200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36" name="Rectangle 28"/>
            <p:cNvSpPr>
              <a:spLocks noChangeArrowheads="1"/>
            </p:cNvSpPr>
            <p:nvPr/>
          </p:nvSpPr>
          <p:spPr bwMode="auto">
            <a:xfrm>
              <a:off x="3059113" y="5156200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37" name="Rectangle 29"/>
            <p:cNvSpPr>
              <a:spLocks noChangeArrowheads="1"/>
            </p:cNvSpPr>
            <p:nvPr/>
          </p:nvSpPr>
          <p:spPr bwMode="auto">
            <a:xfrm>
              <a:off x="4140200" y="5156200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38" name="Rectangle 30"/>
            <p:cNvSpPr>
              <a:spLocks noChangeArrowheads="1"/>
            </p:cNvSpPr>
            <p:nvPr/>
          </p:nvSpPr>
          <p:spPr bwMode="auto">
            <a:xfrm>
              <a:off x="4356100" y="5156200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39" name="Rectangle 31"/>
            <p:cNvSpPr>
              <a:spLocks noChangeArrowheads="1"/>
            </p:cNvSpPr>
            <p:nvPr/>
          </p:nvSpPr>
          <p:spPr bwMode="auto">
            <a:xfrm>
              <a:off x="4572000" y="5156200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40" name="Rectangle 32"/>
            <p:cNvSpPr>
              <a:spLocks noChangeArrowheads="1"/>
            </p:cNvSpPr>
            <p:nvPr/>
          </p:nvSpPr>
          <p:spPr bwMode="auto">
            <a:xfrm>
              <a:off x="4787900" y="5156200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41" name="Rectangle 33"/>
            <p:cNvSpPr>
              <a:spLocks noChangeArrowheads="1"/>
            </p:cNvSpPr>
            <p:nvPr/>
          </p:nvSpPr>
          <p:spPr bwMode="auto">
            <a:xfrm>
              <a:off x="5003800" y="5156200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42" name="Rectangle 34"/>
            <p:cNvSpPr>
              <a:spLocks noChangeArrowheads="1"/>
            </p:cNvSpPr>
            <p:nvPr/>
          </p:nvSpPr>
          <p:spPr bwMode="auto">
            <a:xfrm>
              <a:off x="5219700" y="5156200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>
          <p:nvSpPr>
            <p:cNvPr id="9243" name="Rectangle 35"/>
            <p:cNvSpPr>
              <a:spLocks noChangeArrowheads="1"/>
            </p:cNvSpPr>
            <p:nvPr/>
          </p:nvSpPr>
          <p:spPr bwMode="auto">
            <a:xfrm>
              <a:off x="5435600" y="5156200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44" name="Rectangle 36"/>
            <p:cNvSpPr>
              <a:spLocks noChangeArrowheads="1"/>
            </p:cNvSpPr>
            <p:nvPr/>
          </p:nvSpPr>
          <p:spPr bwMode="auto">
            <a:xfrm>
              <a:off x="5651500" y="5156200"/>
              <a:ext cx="217488" cy="6477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9245" name="Rectangle 37"/>
            <p:cNvSpPr>
              <a:spLocks noChangeArrowheads="1"/>
            </p:cNvSpPr>
            <p:nvPr/>
          </p:nvSpPr>
          <p:spPr bwMode="auto">
            <a:xfrm>
              <a:off x="5867400" y="5156200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46" name="Rectangle 38"/>
            <p:cNvSpPr>
              <a:spLocks noChangeArrowheads="1"/>
            </p:cNvSpPr>
            <p:nvPr/>
          </p:nvSpPr>
          <p:spPr bwMode="auto">
            <a:xfrm>
              <a:off x="6083300" y="5156200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47" name="Rectangle 39"/>
            <p:cNvSpPr>
              <a:spLocks noChangeArrowheads="1"/>
            </p:cNvSpPr>
            <p:nvPr/>
          </p:nvSpPr>
          <p:spPr bwMode="auto">
            <a:xfrm>
              <a:off x="6299200" y="5156200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50" name="AutoShape 42"/>
            <p:cNvSpPr>
              <a:spLocks/>
            </p:cNvSpPr>
            <p:nvPr/>
          </p:nvSpPr>
          <p:spPr bwMode="auto">
            <a:xfrm rot="5400000">
              <a:off x="2736057" y="4544219"/>
              <a:ext cx="214312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55" name="Text Box 57"/>
            <p:cNvSpPr txBox="1">
              <a:spLocks noChangeArrowheads="1"/>
            </p:cNvSpPr>
            <p:nvPr/>
          </p:nvSpPr>
          <p:spPr bwMode="auto">
            <a:xfrm>
              <a:off x="2609939" y="5300663"/>
              <a:ext cx="441147" cy="34996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smtClean="0"/>
                <a:t>10</a:t>
              </a:r>
              <a:endParaRPr lang="de-DE" altLang="de-DE" sz="1800" b="0"/>
            </a:p>
          </p:txBody>
        </p:sp>
        <p:sp>
          <p:nvSpPr>
            <p:cNvPr id="9256" name="Text Box 58"/>
            <p:cNvSpPr txBox="1">
              <a:spLocks noChangeArrowheads="1"/>
            </p:cNvSpPr>
            <p:nvPr/>
          </p:nvSpPr>
          <p:spPr bwMode="auto">
            <a:xfrm>
              <a:off x="4786313" y="5802313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7</a:t>
              </a:r>
            </a:p>
          </p:txBody>
        </p:sp>
        <p:sp>
          <p:nvSpPr>
            <p:cNvPr id="9257" name="Text Box 59"/>
            <p:cNvSpPr txBox="1">
              <a:spLocks noChangeArrowheads="1"/>
            </p:cNvSpPr>
            <p:nvPr/>
          </p:nvSpPr>
          <p:spPr bwMode="auto">
            <a:xfrm>
              <a:off x="5002213" y="5802313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8</a:t>
              </a:r>
            </a:p>
          </p:txBody>
        </p:sp>
        <p:sp>
          <p:nvSpPr>
            <p:cNvPr id="9258" name="Text Box 60"/>
            <p:cNvSpPr txBox="1">
              <a:spLocks noChangeArrowheads="1"/>
            </p:cNvSpPr>
            <p:nvPr/>
          </p:nvSpPr>
          <p:spPr bwMode="auto">
            <a:xfrm>
              <a:off x="5218113" y="5802313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9</a:t>
              </a:r>
            </a:p>
          </p:txBody>
        </p:sp>
        <p:sp>
          <p:nvSpPr>
            <p:cNvPr id="9259" name="Text Box 61"/>
            <p:cNvSpPr txBox="1">
              <a:spLocks noChangeArrowheads="1"/>
            </p:cNvSpPr>
            <p:nvPr/>
          </p:nvSpPr>
          <p:spPr bwMode="auto">
            <a:xfrm>
              <a:off x="5434013" y="5802313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0</a:t>
              </a:r>
            </a:p>
          </p:txBody>
        </p:sp>
        <p:sp>
          <p:nvSpPr>
            <p:cNvPr id="9260" name="Text Box 62"/>
            <p:cNvSpPr txBox="1">
              <a:spLocks noChangeArrowheads="1"/>
            </p:cNvSpPr>
            <p:nvPr/>
          </p:nvSpPr>
          <p:spPr bwMode="auto">
            <a:xfrm>
              <a:off x="5651500" y="5802313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</p:txBody>
        </p:sp>
        <p:sp>
          <p:nvSpPr>
            <p:cNvPr id="9261" name="Text Box 63"/>
            <p:cNvSpPr txBox="1">
              <a:spLocks noChangeArrowheads="1"/>
            </p:cNvSpPr>
            <p:nvPr/>
          </p:nvSpPr>
          <p:spPr bwMode="auto">
            <a:xfrm>
              <a:off x="5867400" y="5802313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</p:txBody>
        </p:sp>
        <p:sp>
          <p:nvSpPr>
            <p:cNvPr id="9262" name="Text Box 64"/>
            <p:cNvSpPr txBox="1">
              <a:spLocks noChangeArrowheads="1"/>
            </p:cNvSpPr>
            <p:nvPr/>
          </p:nvSpPr>
          <p:spPr bwMode="auto">
            <a:xfrm>
              <a:off x="4570413" y="5802313"/>
              <a:ext cx="212725" cy="4587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</p:txBody>
        </p:sp>
        <p:sp>
          <p:nvSpPr>
            <p:cNvPr id="9263" name="Text Box 65"/>
            <p:cNvSpPr txBox="1">
              <a:spLocks noChangeArrowheads="1"/>
            </p:cNvSpPr>
            <p:nvPr/>
          </p:nvSpPr>
          <p:spPr bwMode="auto">
            <a:xfrm>
              <a:off x="6084888" y="5805488"/>
              <a:ext cx="212725" cy="4587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</p:txBody>
        </p:sp>
        <p:sp>
          <p:nvSpPr>
            <p:cNvPr id="9264" name="Text Box 66"/>
            <p:cNvSpPr txBox="1">
              <a:spLocks noChangeArrowheads="1"/>
            </p:cNvSpPr>
            <p:nvPr/>
          </p:nvSpPr>
          <p:spPr bwMode="auto">
            <a:xfrm>
              <a:off x="2193925" y="5803900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 dirty="0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 dirty="0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 dirty="0"/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 dirty="0"/>
                <a:t>7</a:t>
              </a:r>
            </a:p>
          </p:txBody>
        </p:sp>
        <p:sp>
          <p:nvSpPr>
            <p:cNvPr id="9265" name="Text Box 67"/>
            <p:cNvSpPr txBox="1">
              <a:spLocks noChangeArrowheads="1"/>
            </p:cNvSpPr>
            <p:nvPr/>
          </p:nvSpPr>
          <p:spPr bwMode="auto">
            <a:xfrm>
              <a:off x="2409825" y="5803900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8</a:t>
              </a:r>
            </a:p>
          </p:txBody>
        </p:sp>
        <p:sp>
          <p:nvSpPr>
            <p:cNvPr id="9266" name="Text Box 68"/>
            <p:cNvSpPr txBox="1">
              <a:spLocks noChangeArrowheads="1"/>
            </p:cNvSpPr>
            <p:nvPr/>
          </p:nvSpPr>
          <p:spPr bwMode="auto">
            <a:xfrm>
              <a:off x="2625725" y="5803900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9</a:t>
              </a:r>
            </a:p>
          </p:txBody>
        </p:sp>
        <p:sp>
          <p:nvSpPr>
            <p:cNvPr id="9267" name="Text Box 69"/>
            <p:cNvSpPr txBox="1">
              <a:spLocks noChangeArrowheads="1"/>
            </p:cNvSpPr>
            <p:nvPr/>
          </p:nvSpPr>
          <p:spPr bwMode="auto">
            <a:xfrm>
              <a:off x="2841625" y="5803900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0</a:t>
              </a:r>
            </a:p>
          </p:txBody>
        </p:sp>
        <p:sp>
          <p:nvSpPr>
            <p:cNvPr id="9268" name="Text Box 70"/>
            <p:cNvSpPr txBox="1">
              <a:spLocks noChangeArrowheads="1"/>
            </p:cNvSpPr>
            <p:nvPr/>
          </p:nvSpPr>
          <p:spPr bwMode="auto">
            <a:xfrm>
              <a:off x="3059113" y="5803900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</p:txBody>
        </p:sp>
        <p:sp>
          <p:nvSpPr>
            <p:cNvPr id="9269" name="Text Box 71"/>
            <p:cNvSpPr txBox="1">
              <a:spLocks noChangeArrowheads="1"/>
            </p:cNvSpPr>
            <p:nvPr/>
          </p:nvSpPr>
          <p:spPr bwMode="auto">
            <a:xfrm>
              <a:off x="3275013" y="5803900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</p:txBody>
        </p:sp>
        <p:sp>
          <p:nvSpPr>
            <p:cNvPr id="9270" name="Text Box 72"/>
            <p:cNvSpPr txBox="1">
              <a:spLocks noChangeArrowheads="1"/>
            </p:cNvSpPr>
            <p:nvPr/>
          </p:nvSpPr>
          <p:spPr bwMode="auto">
            <a:xfrm>
              <a:off x="1978025" y="5803900"/>
              <a:ext cx="212725" cy="4587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</p:txBody>
        </p:sp>
        <p:sp>
          <p:nvSpPr>
            <p:cNvPr id="9271" name="Text Box 73"/>
            <p:cNvSpPr txBox="1">
              <a:spLocks noChangeArrowheads="1"/>
            </p:cNvSpPr>
            <p:nvPr/>
          </p:nvSpPr>
          <p:spPr bwMode="auto">
            <a:xfrm>
              <a:off x="3492500" y="5805488"/>
              <a:ext cx="212725" cy="4587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</p:txBody>
        </p:sp>
        <p:sp>
          <p:nvSpPr>
            <p:cNvPr id="9275" name="Text Box 77"/>
            <p:cNvSpPr txBox="1">
              <a:spLocks noChangeArrowheads="1"/>
            </p:cNvSpPr>
            <p:nvPr/>
          </p:nvSpPr>
          <p:spPr bwMode="auto">
            <a:xfrm>
              <a:off x="2427864" y="4508500"/>
              <a:ext cx="777777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smtClean="0"/>
                <a:t>int *iP;</a:t>
              </a:r>
              <a:endParaRPr lang="de-DE" altLang="de-DE" sz="1600" b="0" dirty="0"/>
            </a:p>
          </p:txBody>
        </p:sp>
        <p:sp>
          <p:nvSpPr>
            <p:cNvPr id="9279" name="AutoShape 40"/>
            <p:cNvSpPr>
              <a:spLocks/>
            </p:cNvSpPr>
            <p:nvPr/>
          </p:nvSpPr>
          <p:spPr bwMode="auto">
            <a:xfrm rot="5400000">
              <a:off x="5121275" y="4533901"/>
              <a:ext cx="195262" cy="865186"/>
            </a:xfrm>
            <a:prstGeom prst="leftBrace">
              <a:avLst>
                <a:gd name="adj1" fmla="val 33591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80" name="Text Box 41"/>
            <p:cNvSpPr txBox="1">
              <a:spLocks noChangeArrowheads="1"/>
            </p:cNvSpPr>
            <p:nvPr/>
          </p:nvSpPr>
          <p:spPr bwMode="auto">
            <a:xfrm>
              <a:off x="4966281" y="4508500"/>
              <a:ext cx="720069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smtClean="0"/>
                <a:t>int </a:t>
              </a:r>
              <a:r>
                <a:rPr lang="de-DE" altLang="de-DE" sz="1600" b="0" smtClean="0"/>
                <a:t>*iP</a:t>
              </a:r>
              <a:endParaRPr lang="de-DE" altLang="de-DE" sz="1600" b="0"/>
            </a:p>
          </p:txBody>
        </p:sp>
        <p:sp>
          <p:nvSpPr>
            <p:cNvPr id="9281" name="Text Box 53"/>
            <p:cNvSpPr txBox="1">
              <a:spLocks noChangeArrowheads="1"/>
            </p:cNvSpPr>
            <p:nvPr/>
          </p:nvSpPr>
          <p:spPr bwMode="auto">
            <a:xfrm>
              <a:off x="4966281" y="5300663"/>
              <a:ext cx="508238" cy="34996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r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2158</a:t>
              </a:r>
              <a:endParaRPr lang="de-DE" altLang="de-DE" sz="1800" b="0"/>
            </a:p>
          </p:txBody>
        </p:sp>
      </p:grpSp>
      <p:grpSp>
        <p:nvGrpSpPr>
          <p:cNvPr id="5" name="Gruppieren 4"/>
          <p:cNvGrpSpPr/>
          <p:nvPr/>
        </p:nvGrpSpPr>
        <p:grpSpPr>
          <a:xfrm>
            <a:off x="3203848" y="1559062"/>
            <a:ext cx="2942574" cy="821063"/>
            <a:chOff x="1585757" y="3120071"/>
            <a:chExt cx="2942574" cy="821063"/>
          </a:xfrm>
        </p:grpSpPr>
        <p:sp>
          <p:nvSpPr>
            <p:cNvPr id="9220" name="Rectangle 5"/>
            <p:cNvSpPr>
              <a:spLocks noChangeArrowheads="1"/>
            </p:cNvSpPr>
            <p:nvPr/>
          </p:nvSpPr>
          <p:spPr bwMode="auto">
            <a:xfrm>
              <a:off x="2655727" y="3575051"/>
              <a:ext cx="792163" cy="36238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smtClean="0"/>
                <a:t>10</a:t>
              </a:r>
              <a:endParaRPr lang="de-DE" altLang="de-DE" sz="1600" b="0"/>
            </a:p>
          </p:txBody>
        </p:sp>
        <p:sp>
          <p:nvSpPr>
            <p:cNvPr id="9226" name="Text Box 16"/>
            <p:cNvSpPr txBox="1">
              <a:spLocks noChangeArrowheads="1"/>
            </p:cNvSpPr>
            <p:nvPr/>
          </p:nvSpPr>
          <p:spPr bwMode="auto">
            <a:xfrm>
              <a:off x="2052638" y="3284538"/>
              <a:ext cx="588962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Name</a:t>
              </a:r>
            </a:p>
          </p:txBody>
        </p:sp>
        <p:sp>
          <p:nvSpPr>
            <p:cNvPr id="9272" name="Text Box 74"/>
            <p:cNvSpPr txBox="1">
              <a:spLocks noChangeArrowheads="1"/>
            </p:cNvSpPr>
            <p:nvPr/>
          </p:nvSpPr>
          <p:spPr bwMode="auto">
            <a:xfrm>
              <a:off x="2628900" y="3120071"/>
              <a:ext cx="1899431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Wert </a:t>
              </a:r>
              <a:r>
                <a:rPr lang="de-DE" altLang="de-DE" sz="1200" b="0" smtClean="0"/>
                <a:t/>
              </a:r>
              <a:br>
                <a:rPr lang="de-DE" altLang="de-DE" sz="1200" b="0" smtClean="0"/>
              </a:br>
              <a:r>
                <a:rPr lang="de-DE" altLang="de-DE" sz="1200" b="0" smtClean="0"/>
                <a:t>(</a:t>
              </a:r>
              <a:r>
                <a:rPr lang="de-DE" altLang="de-DE" sz="1200" b="0"/>
                <a:t>interpretiert als Adresse)</a:t>
              </a:r>
            </a:p>
          </p:txBody>
        </p:sp>
        <p:sp>
          <p:nvSpPr>
            <p:cNvPr id="9273" name="Rectangle 75"/>
            <p:cNvSpPr>
              <a:spLocks noChangeArrowheads="1"/>
            </p:cNvSpPr>
            <p:nvPr/>
          </p:nvSpPr>
          <p:spPr bwMode="auto">
            <a:xfrm>
              <a:off x="1585757" y="3576716"/>
              <a:ext cx="574675" cy="36441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400" b="0" smtClean="0"/>
                <a:t>int</a:t>
              </a:r>
              <a:endParaRPr lang="de-DE" altLang="de-DE" sz="1400" b="0"/>
            </a:p>
          </p:txBody>
        </p:sp>
        <p:sp>
          <p:nvSpPr>
            <p:cNvPr id="9274" name="Rectangle 76"/>
            <p:cNvSpPr>
              <a:spLocks noChangeArrowheads="1"/>
            </p:cNvSpPr>
            <p:nvPr/>
          </p:nvSpPr>
          <p:spPr bwMode="auto">
            <a:xfrm>
              <a:off x="2150902" y="3575050"/>
              <a:ext cx="503238" cy="17623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smtClean="0"/>
                <a:t>i</a:t>
              </a:r>
              <a:endParaRPr lang="de-DE" altLang="de-DE" sz="1600" b="0"/>
            </a:p>
          </p:txBody>
        </p:sp>
        <p:sp>
          <p:nvSpPr>
            <p:cNvPr id="9282" name="Rectangle 76"/>
            <p:cNvSpPr>
              <a:spLocks noChangeArrowheads="1"/>
            </p:cNvSpPr>
            <p:nvPr/>
          </p:nvSpPr>
          <p:spPr bwMode="auto">
            <a:xfrm>
              <a:off x="2152490" y="3746500"/>
              <a:ext cx="504825" cy="19354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000" b="0" i="1"/>
                <a:t>2158</a:t>
              </a:r>
            </a:p>
          </p:txBody>
        </p:sp>
      </p:grpSp>
      <p:grpSp>
        <p:nvGrpSpPr>
          <p:cNvPr id="3" name="Gruppieren 2"/>
          <p:cNvGrpSpPr/>
          <p:nvPr/>
        </p:nvGrpSpPr>
        <p:grpSpPr>
          <a:xfrm>
            <a:off x="6439328" y="1723529"/>
            <a:ext cx="1727200" cy="647700"/>
            <a:chOff x="5940425" y="3284538"/>
            <a:chExt cx="1727200" cy="647700"/>
          </a:xfrm>
        </p:grpSpPr>
        <p:sp>
          <p:nvSpPr>
            <p:cNvPr id="9222" name="Rectangle 10"/>
            <p:cNvSpPr>
              <a:spLocks noChangeArrowheads="1"/>
            </p:cNvSpPr>
            <p:nvPr/>
          </p:nvSpPr>
          <p:spPr bwMode="auto">
            <a:xfrm>
              <a:off x="5940425" y="3571875"/>
              <a:ext cx="430213" cy="36036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400" b="0" smtClean="0"/>
                <a:t>int*</a:t>
              </a:r>
              <a:endParaRPr lang="de-DE" altLang="de-DE" sz="1400" b="0"/>
            </a:p>
          </p:txBody>
        </p:sp>
        <p:sp>
          <p:nvSpPr>
            <p:cNvPr id="9223" name="Rectangle 11"/>
            <p:cNvSpPr>
              <a:spLocks noChangeArrowheads="1"/>
            </p:cNvSpPr>
            <p:nvPr/>
          </p:nvSpPr>
          <p:spPr bwMode="auto">
            <a:xfrm>
              <a:off x="6372225" y="3571875"/>
              <a:ext cx="501650" cy="18097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smtClean="0"/>
                <a:t>iP</a:t>
              </a:r>
              <a:endParaRPr lang="de-DE" altLang="de-DE" sz="1600" b="0"/>
            </a:p>
          </p:txBody>
        </p:sp>
        <p:sp>
          <p:nvSpPr>
            <p:cNvPr id="9224" name="Rectangle 12"/>
            <p:cNvSpPr>
              <a:spLocks noChangeArrowheads="1"/>
            </p:cNvSpPr>
            <p:nvPr/>
          </p:nvSpPr>
          <p:spPr bwMode="auto">
            <a:xfrm>
              <a:off x="6875463" y="3571875"/>
              <a:ext cx="792162" cy="360363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smtClean="0"/>
                <a:t>2158</a:t>
              </a:r>
              <a:endParaRPr lang="de-DE" altLang="de-DE" sz="1600" b="0"/>
            </a:p>
          </p:txBody>
        </p:sp>
        <p:sp>
          <p:nvSpPr>
            <p:cNvPr id="9252" name="Text Box 54"/>
            <p:cNvSpPr txBox="1">
              <a:spLocks noChangeArrowheads="1"/>
            </p:cNvSpPr>
            <p:nvPr/>
          </p:nvSpPr>
          <p:spPr bwMode="auto">
            <a:xfrm>
              <a:off x="6010275" y="3284538"/>
              <a:ext cx="438150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Typ</a:t>
              </a:r>
            </a:p>
          </p:txBody>
        </p:sp>
        <p:sp>
          <p:nvSpPr>
            <p:cNvPr id="9253" name="Text Box 55"/>
            <p:cNvSpPr txBox="1">
              <a:spLocks noChangeArrowheads="1"/>
            </p:cNvSpPr>
            <p:nvPr/>
          </p:nvSpPr>
          <p:spPr bwMode="auto">
            <a:xfrm>
              <a:off x="6370638" y="3284538"/>
              <a:ext cx="588962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Name</a:t>
              </a:r>
            </a:p>
          </p:txBody>
        </p:sp>
        <p:sp>
          <p:nvSpPr>
            <p:cNvPr id="9254" name="Text Box 56"/>
            <p:cNvSpPr txBox="1">
              <a:spLocks noChangeArrowheads="1"/>
            </p:cNvSpPr>
            <p:nvPr/>
          </p:nvSpPr>
          <p:spPr bwMode="auto">
            <a:xfrm>
              <a:off x="7019925" y="3284538"/>
              <a:ext cx="506413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Wert</a:t>
              </a:r>
            </a:p>
          </p:txBody>
        </p:sp>
        <p:sp>
          <p:nvSpPr>
            <p:cNvPr id="9283" name="Rectangle 11"/>
            <p:cNvSpPr>
              <a:spLocks noChangeArrowheads="1"/>
            </p:cNvSpPr>
            <p:nvPr/>
          </p:nvSpPr>
          <p:spPr bwMode="auto">
            <a:xfrm>
              <a:off x="6372225" y="3752850"/>
              <a:ext cx="501650" cy="17938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000" b="0" i="1"/>
                <a:t>2267</a:t>
              </a:r>
            </a:p>
          </p:txBody>
        </p:sp>
      </p:grpSp>
      <p:sp>
        <p:nvSpPr>
          <p:cNvPr id="9285" name="Oval 24"/>
          <p:cNvSpPr>
            <a:spLocks noChangeArrowheads="1"/>
          </p:cNvSpPr>
          <p:nvPr/>
        </p:nvSpPr>
        <p:spPr bwMode="auto">
          <a:xfrm>
            <a:off x="7997861" y="2119610"/>
            <a:ext cx="144463" cy="144462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cxnSp>
        <p:nvCxnSpPr>
          <p:cNvPr id="7" name="Gerader Verbinder 6"/>
          <p:cNvCxnSpPr/>
          <p:nvPr/>
        </p:nvCxnSpPr>
        <p:spPr bwMode="auto">
          <a:xfrm>
            <a:off x="395536" y="5270764"/>
            <a:ext cx="7275679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9" name="Gerader Verbinder 88"/>
          <p:cNvCxnSpPr/>
          <p:nvPr/>
        </p:nvCxnSpPr>
        <p:spPr bwMode="auto">
          <a:xfrm>
            <a:off x="395536" y="5702812"/>
            <a:ext cx="7275679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Gerade Verbindung mit Pfeil 7"/>
          <p:cNvCxnSpPr>
            <a:stCxn id="9224" idx="2"/>
            <a:endCxn id="9220" idx="2"/>
          </p:cNvCxnSpPr>
          <p:nvPr/>
        </p:nvCxnSpPr>
        <p:spPr bwMode="auto">
          <a:xfrm rot="5400000">
            <a:off x="6217577" y="823553"/>
            <a:ext cx="5195" cy="3100547"/>
          </a:xfrm>
          <a:prstGeom prst="bentConnector3">
            <a:avLst>
              <a:gd name="adj1" fmla="val 4500385"/>
            </a:avLst>
          </a:prstGeom>
          <a:solidFill>
            <a:schemeClr val="accent1"/>
          </a:solidFill>
          <a:ln w="317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012256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altLang="de-DE" i="1" dirty="0" smtClean="0">
                <a:cs typeface="Consolas" panose="020B0609020204030204" pitchFamily="49" charset="0"/>
              </a:rPr>
              <a:t> </a:t>
            </a:r>
            <a:r>
              <a:rPr lang="de-DE" altLang="de-DE" dirty="0" smtClean="0"/>
              <a:t>bei Objekten</a:t>
            </a:r>
            <a:endParaRPr lang="de-DE" altLang="de-DE" i="1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7411" name="Rechteck 4"/>
          <p:cNvSpPr>
            <a:spLocks noChangeArrowheads="1"/>
          </p:cNvSpPr>
          <p:nvPr/>
        </p:nvSpPr>
        <p:spPr bwMode="auto">
          <a:xfrm>
            <a:off x="777875" y="1512888"/>
            <a:ext cx="4567238" cy="2925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dirty="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	Building(</a:t>
            </a:r>
            <a:r>
              <a:rPr lang="de-DE" altLang="de-DE" sz="1800" b="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dirty="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	~Building();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dirty="0" smtClean="0">
                <a:solidFill>
                  <a:srgbClr val="7F0055"/>
                </a:solidFill>
                <a:latin typeface="Consolas" pitchFamily="49" charset="0"/>
              </a:rPr>
              <a:t>   </a:t>
            </a:r>
            <a:r>
              <a:rPr lang="de-DE" altLang="de-DE" sz="1800" dirty="0" err="1" smtClean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80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dirty="0" err="1">
                <a:solidFill>
                  <a:srgbClr val="000000"/>
                </a:solidFill>
                <a:latin typeface="Consolas" pitchFamily="49" charset="0"/>
              </a:rPr>
              <a:t>printFloorPlan</a:t>
            </a:r>
            <a:r>
              <a:rPr lang="de-DE" altLang="de-DE" sz="1800" dirty="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80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800" b="0" dirty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800" b="0" dirty="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800" b="0" dirty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800" b="0" dirty="0" err="1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>
                <a:solidFill>
                  <a:srgbClr val="005032"/>
                </a:solidFill>
                <a:latin typeface="Consolas" pitchFamily="49" charset="0"/>
              </a:rPr>
              <a:t>	Elevator</a:t>
            </a: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dirty="0" err="1">
                <a:solidFill>
                  <a:srgbClr val="0000C0"/>
                </a:solidFill>
                <a:latin typeface="Consolas" pitchFamily="49" charset="0"/>
              </a:rPr>
              <a:t>elevator</a:t>
            </a: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17412" name="Rechteck 6"/>
          <p:cNvSpPr>
            <a:spLocks noChangeArrowheads="1"/>
          </p:cNvSpPr>
          <p:nvPr/>
        </p:nvSpPr>
        <p:spPr bwMode="auto">
          <a:xfrm>
            <a:off x="792163" y="4826000"/>
            <a:ext cx="7092950" cy="11228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dirty="0" err="1" smtClean="0">
                <a:solidFill>
                  <a:srgbClr val="000000"/>
                </a:solidFill>
                <a:latin typeface="Consolas" pitchFamily="49" charset="0"/>
              </a:rPr>
              <a:t>iDoNotChangeAnything</a:t>
            </a:r>
            <a:r>
              <a:rPr lang="de-DE" altLang="de-DE" sz="1800" b="0" dirty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800" dirty="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dirty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800" dirty="0" smtClean="0">
                <a:solidFill>
                  <a:srgbClr val="005032"/>
                </a:solidFill>
                <a:latin typeface="Consolas" pitchFamily="49" charset="0"/>
              </a:rPr>
              <a:t>Building </a:t>
            </a:r>
            <a:r>
              <a:rPr lang="de-DE" altLang="de-DE" sz="1800" dirty="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800" b="0" dirty="0" err="1" smtClean="0">
                <a:solidFill>
                  <a:srgbClr val="000000"/>
                </a:solidFill>
                <a:latin typeface="Consolas" pitchFamily="49" charset="0"/>
              </a:rPr>
              <a:t>building</a:t>
            </a: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800" b="0" dirty="0" err="1">
                <a:solidFill>
                  <a:srgbClr val="000000"/>
                </a:solidFill>
                <a:latin typeface="Consolas" pitchFamily="49" charset="0"/>
              </a:rPr>
              <a:t>building.printFloorPlan</a:t>
            </a: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8" name="Abgerundete rechteckige Legende 7"/>
          <p:cNvSpPr/>
          <p:nvPr/>
        </p:nvSpPr>
        <p:spPr>
          <a:xfrm>
            <a:off x="5363265" y="2139949"/>
            <a:ext cx="3486150" cy="936625"/>
          </a:xfrm>
          <a:prstGeom prst="wedgeRoundRectCallout">
            <a:avLst>
              <a:gd name="adj1" fmla="val -67337"/>
              <a:gd name="adj2" fmla="val 3632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Verändert den Zustand des Objekts nicht </a:t>
            </a:r>
            <a:r>
              <a:rPr lang="de-DE" dirty="0" smtClean="0">
                <a:solidFill>
                  <a:schemeClr val="bg1"/>
                </a:solidFill>
              </a:rPr>
              <a:t/>
            </a:r>
            <a:br>
              <a:rPr lang="de-DE" dirty="0" smtClean="0">
                <a:solidFill>
                  <a:schemeClr val="bg1"/>
                </a:solidFill>
              </a:rPr>
            </a:br>
            <a:r>
              <a:rPr lang="de-DE" dirty="0" smtClean="0">
                <a:solidFill>
                  <a:schemeClr val="bg1"/>
                </a:solidFill>
              </a:rPr>
              <a:t>(</a:t>
            </a:r>
            <a:r>
              <a:rPr lang="de-DE" b="1" dirty="0">
                <a:solidFill>
                  <a:schemeClr val="bg1"/>
                </a:solidFill>
              </a:rPr>
              <a:t>Read-</a:t>
            </a:r>
            <a:r>
              <a:rPr lang="de-DE" b="1" dirty="0" err="1">
                <a:solidFill>
                  <a:schemeClr val="bg1"/>
                </a:solidFill>
              </a:rPr>
              <a:t>only</a:t>
            </a:r>
            <a:r>
              <a:rPr lang="de-DE" b="1" dirty="0">
                <a:solidFill>
                  <a:schemeClr val="bg1"/>
                </a:solidFill>
              </a:rPr>
              <a:t>-Zugriff)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5940152" y="3830638"/>
            <a:ext cx="2182812" cy="842962"/>
          </a:xfrm>
          <a:prstGeom prst="wedgeRoundRectCallout">
            <a:avLst>
              <a:gd name="adj1" fmla="val -24780"/>
              <a:gd name="adj2" fmla="val 7657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building</a:t>
            </a:r>
            <a:r>
              <a:rPr lang="de-DE" dirty="0">
                <a:solidFill>
                  <a:schemeClr val="bg1"/>
                </a:solidFill>
              </a:rPr>
              <a:t> darf nicht verändert werden</a:t>
            </a:r>
          </a:p>
        </p:txBody>
      </p:sp>
      <p:sp>
        <p:nvSpPr>
          <p:cNvPr id="10" name="Abgerundete rechteckige Legende 9"/>
          <p:cNvSpPr/>
          <p:nvPr/>
        </p:nvSpPr>
        <p:spPr>
          <a:xfrm>
            <a:off x="3490318" y="5684838"/>
            <a:ext cx="3962002" cy="696912"/>
          </a:xfrm>
          <a:prstGeom prst="wedgeRoundRectCallout">
            <a:avLst>
              <a:gd name="adj1" fmla="val -39233"/>
              <a:gd name="adj2" fmla="val -8967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Es dürfen </a:t>
            </a:r>
            <a:r>
              <a:rPr lang="de-DE" b="1" dirty="0">
                <a:solidFill>
                  <a:schemeClr val="bg1"/>
                </a:solidFill>
              </a:rPr>
              <a:t>nur </a:t>
            </a:r>
            <a:r>
              <a:rPr lang="de-DE" b="1" dirty="0" err="1">
                <a:solidFill>
                  <a:schemeClr val="bg1"/>
                </a:solidFill>
              </a:rPr>
              <a:t>const</a:t>
            </a:r>
            <a:r>
              <a:rPr lang="de-DE" b="1" dirty="0">
                <a:solidFill>
                  <a:schemeClr val="bg1"/>
                </a:solidFill>
              </a:rPr>
              <a:t> </a:t>
            </a:r>
            <a:r>
              <a:rPr lang="de-DE" b="1">
                <a:solidFill>
                  <a:schemeClr val="bg1"/>
                </a:solidFill>
              </a:rPr>
              <a:t>Methoden</a:t>
            </a:r>
            <a:r>
              <a:rPr lang="de-DE">
                <a:solidFill>
                  <a:schemeClr val="bg1"/>
                </a:solidFill>
              </a:rPr>
              <a:t> </a:t>
            </a:r>
            <a:r>
              <a:rPr lang="de-DE" smtClean="0">
                <a:solidFill>
                  <a:schemeClr val="bg1"/>
                </a:solidFill>
              </a:rPr>
              <a:t>auf 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building</a:t>
            </a:r>
            <a:r>
              <a:rPr lang="de-DE" i="1" smtClean="0">
                <a:solidFill>
                  <a:schemeClr val="bg1"/>
                </a:solidFill>
              </a:rPr>
              <a:t> </a:t>
            </a:r>
            <a:r>
              <a:rPr lang="de-DE" dirty="0">
                <a:solidFill>
                  <a:schemeClr val="bg1"/>
                </a:solidFill>
              </a:rPr>
              <a:t>aufgerufen werden</a:t>
            </a:r>
          </a:p>
        </p:txBody>
      </p:sp>
    </p:spTree>
    <p:extLst>
      <p:ext uri="{BB962C8B-B14F-4D97-AF65-F5344CB8AC3E}">
        <p14:creationId xmlns:p14="http://schemas.microsoft.com/office/powerpoint/2010/main" val="4011734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 smtClean="0"/>
              <a:t> Overloading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936575"/>
          </a:xfrm>
        </p:spPr>
        <p:txBody>
          <a:bodyPr/>
          <a:lstStyle/>
          <a:p>
            <a:pPr marL="342900" indent="-342900">
              <a:buFontTx/>
              <a:buChar char="-"/>
            </a:pPr>
            <a:r>
              <a:rPr lang="en-US" b="1" smtClean="0"/>
              <a:t>Überladung</a:t>
            </a:r>
            <a:r>
              <a:rPr lang="en-US" smtClean="0"/>
              <a:t> von Methoden anhand von </a:t>
            </a:r>
            <a:r>
              <a:rPr lang="en-US" b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 smtClean="0"/>
              <a:t> ist möglich</a:t>
            </a:r>
          </a:p>
          <a:p>
            <a:pPr marL="342900" indent="-342900">
              <a:buFontTx/>
              <a:buChar char="-"/>
            </a:pPr>
            <a:r>
              <a:rPr lang="en-US"/>
              <a:t>T</a:t>
            </a:r>
            <a:r>
              <a:rPr lang="en-US" smtClean="0"/>
              <a:t>ypischerweise ähnliche oder identische Implementierung</a:t>
            </a:r>
            <a:endParaRPr lang="en-US"/>
          </a:p>
        </p:txBody>
      </p:sp>
      <p:sp>
        <p:nvSpPr>
          <p:cNvPr id="4" name="Gefaltete Ecke 3"/>
          <p:cNvSpPr/>
          <p:nvPr/>
        </p:nvSpPr>
        <p:spPr>
          <a:xfrm>
            <a:off x="358775" y="2420888"/>
            <a:ext cx="8532813" cy="3384375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>
              <a:buSzTx/>
            </a:pPr>
            <a:r>
              <a:rPr lang="de-DE" altLang="de-DE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algn="l">
              <a:buSzTx/>
            </a:pPr>
            <a:r>
              <a:rPr lang="de-DE" altLang="de-DE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:</a:t>
            </a:r>
            <a:endParaRPr lang="de-DE" altLang="de-DE" smtClean="0">
              <a:solidFill>
                <a:srgbClr val="7F0055"/>
              </a:solidFill>
              <a:latin typeface="Consolas" pitchFamily="49" charset="0"/>
            </a:endParaRPr>
          </a:p>
          <a:p>
            <a:pPr algn="l">
              <a:buSzTx/>
            </a:pPr>
            <a:r>
              <a:rPr lang="de-DE" altLang="de-DE" smtClean="0">
                <a:solidFill>
                  <a:srgbClr val="7F0055"/>
                </a:solidFill>
                <a:latin typeface="Consolas" pitchFamily="49" charset="0"/>
              </a:rPr>
              <a:t>   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&amp;getFloors()             { return floors;};</a:t>
            </a:r>
            <a:endParaRPr lang="de-DE" altLang="de-DE" smtClean="0">
              <a:solidFill>
                <a:srgbClr val="7F0055"/>
              </a:solidFill>
              <a:latin typeface="Consolas" pitchFamily="49" charset="0"/>
            </a:endParaRPr>
          </a:p>
          <a:p>
            <a:pPr algn="l">
              <a:buSzTx/>
            </a:pPr>
            <a:r>
              <a:rPr lang="de-DE" altLang="de-DE" smtClean="0">
                <a:solidFill>
                  <a:srgbClr val="7F0055"/>
                </a:solidFill>
                <a:latin typeface="Consolas" pitchFamily="49" charset="0"/>
              </a:rPr>
              <a:t>   const 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&amp;getFloors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 { 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return floors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;};</a:t>
            </a:r>
            <a:endParaRPr lang="de-DE" altLang="de-DE">
              <a:latin typeface="Consolas" pitchFamily="49" charset="0"/>
            </a:endParaRPr>
          </a:p>
          <a:p>
            <a:pPr algn="l">
              <a:buSzTx/>
            </a:pPr>
            <a:r>
              <a:rPr lang="de-DE" altLang="de-DE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algn="l">
              <a:buSzTx/>
            </a:pP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	std::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algn="l">
              <a:buSzTx/>
            </a:pP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algn="l">
              <a:buSzTx/>
            </a:pPr>
            <a:endParaRPr lang="de-DE" altLang="de-DE">
              <a:solidFill>
                <a:srgbClr val="000000"/>
              </a:solidFill>
              <a:latin typeface="Consolas" pitchFamily="49" charset="0"/>
            </a:endParaRPr>
          </a:p>
          <a:p>
            <a:pPr algn="l">
              <a:buSzTx/>
            </a:pPr>
            <a:r>
              <a:rPr lang="de-DE" altLang="de-DE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 main() 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algn="l">
              <a:buSzTx/>
            </a:pP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Building b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{};</a:t>
            </a:r>
          </a:p>
          <a:p>
            <a:pPr algn="l">
              <a:buSzTx/>
            </a:pPr>
            <a:r>
              <a:rPr lang="de-DE" altLang="de-DE" smtClean="0">
                <a:solidFill>
                  <a:srgbClr val="7F0055"/>
                </a:solidFill>
                <a:latin typeface="Consolas" pitchFamily="49" charset="0"/>
              </a:rPr>
              <a:t>   const 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std::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&amp;fs = b.getFloors();</a:t>
            </a:r>
          </a:p>
          <a:p>
            <a:pPr algn="l">
              <a:buSzTx/>
            </a:pP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   </a:t>
            </a:r>
            <a:r>
              <a:rPr lang="de-DE" altLang="de-DE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f = b.getFloors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().at(1);</a:t>
            </a:r>
          </a:p>
          <a:p>
            <a:pPr algn="l">
              <a:buSzTx/>
            </a:pP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/>
          </a:p>
          <a:p>
            <a:pPr algn="l">
              <a:buSzTx/>
            </a:pPr>
            <a:endParaRPr lang="de-DE" altLang="de-DE" dirty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5" name="Abgerundete rechteckige Legende 4"/>
          <p:cNvSpPr/>
          <p:nvPr/>
        </p:nvSpPr>
        <p:spPr>
          <a:xfrm>
            <a:off x="1763688" y="5715954"/>
            <a:ext cx="5040560" cy="696912"/>
          </a:xfrm>
          <a:prstGeom prst="wedgeRoundRectCallout">
            <a:avLst>
              <a:gd name="adj1" fmla="val -37620"/>
              <a:gd name="adj2" fmla="val -78013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Auch die Elemente des Vektors sind 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smtClean="0">
                <a:solidFill>
                  <a:schemeClr val="bg1"/>
                </a:solidFill>
              </a:rPr>
              <a:t>!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1865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smtClean="0"/>
              <a:t>Intermezzo: </a:t>
            </a:r>
            <a:r>
              <a:rPr lang="de-DE" altLang="de-DE" dirty="0" err="1" smtClean="0"/>
              <a:t>const</a:t>
            </a:r>
            <a:endParaRPr lang="de-DE" altLang="de-DE" i="1" dirty="0" smtClean="0"/>
          </a:p>
        </p:txBody>
      </p:sp>
      <p:sp>
        <p:nvSpPr>
          <p:cNvPr id="2" name="Inhaltsplatzhalter 1"/>
          <p:cNvSpPr>
            <a:spLocks noGrp="1"/>
          </p:cNvSpPr>
          <p:nvPr>
            <p:ph idx="4294967295"/>
          </p:nvPr>
        </p:nvSpPr>
        <p:spPr>
          <a:xfrm>
            <a:off x="251521" y="1484784"/>
            <a:ext cx="6912768" cy="4968875"/>
          </a:xfrm>
          <a:noFill/>
          <a:ln>
            <a:noFill/>
          </a:ln>
        </p:spPr>
        <p:txBody>
          <a:bodyPr/>
          <a:lstStyle/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600" u="sng" dirty="0" err="1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numFloors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b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</a:br>
            <a:r>
              <a:rPr lang="en-US" sz="1600" u="sng" dirty="0" err="1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5032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Elevator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&amp;</a:t>
            </a:r>
            <a:r>
              <a:rPr lang="en-US" sz="1600" dirty="0" smtClean="0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elevator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</a:p>
          <a:p>
            <a:pPr marL="169862" lvl="1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600" dirty="0" err="1" smtClean="0"/>
              <a:t>Unveränderliches</a:t>
            </a:r>
            <a:r>
              <a:rPr lang="en-US" sz="1600" dirty="0" smtClean="0"/>
              <a:t> </a:t>
            </a:r>
            <a:r>
              <a:rPr lang="en-US" sz="1600" dirty="0" err="1" smtClean="0"/>
              <a:t>Attribut</a:t>
            </a:r>
            <a:r>
              <a:rPr lang="en-US" sz="1600" dirty="0" smtClean="0"/>
              <a:t> </a:t>
            </a:r>
            <a:r>
              <a:rPr lang="en-US" sz="1600" smtClean="0"/>
              <a:t>(-&gt; Initialisierungsliste </a:t>
            </a:r>
            <a:r>
              <a:rPr lang="en-US" sz="1600" dirty="0" err="1" smtClean="0"/>
              <a:t>nötig</a:t>
            </a:r>
            <a:r>
              <a:rPr lang="en-US" sz="1600" dirty="0" smtClean="0"/>
              <a:t>!)</a:t>
            </a:r>
            <a:r>
              <a:rPr lang="en-US" sz="1600" dirty="0" smtClean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.</a:t>
            </a:r>
            <a:br>
              <a:rPr lang="en-US" sz="1600" dirty="0" smtClean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</a:b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600" dirty="0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static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u="sng" dirty="0" err="1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i="1" dirty="0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MAX_FLOOR_COUNT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3;</a:t>
            </a:r>
          </a:p>
          <a:p>
            <a:pPr marL="169862" lvl="1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600" dirty="0" err="1" smtClean="0"/>
              <a:t>Konstante</a:t>
            </a:r>
            <a:r>
              <a:rPr lang="en-US" sz="1600" dirty="0" smtClean="0"/>
              <a:t> (</a:t>
            </a:r>
            <a:r>
              <a:rPr lang="en-US" sz="1600" dirty="0" err="1" smtClean="0"/>
              <a:t>innerhalb</a:t>
            </a:r>
            <a:r>
              <a:rPr lang="en-US" sz="1600" dirty="0" smtClean="0"/>
              <a:t> </a:t>
            </a:r>
            <a:r>
              <a:rPr lang="en-US" sz="1600" dirty="0" err="1" smtClean="0"/>
              <a:t>oder</a:t>
            </a:r>
            <a:r>
              <a:rPr lang="en-US" sz="1600" dirty="0" smtClean="0"/>
              <a:t> </a:t>
            </a:r>
            <a:r>
              <a:rPr lang="en-US" sz="1600" dirty="0" err="1" smtClean="0"/>
              <a:t>außerhalb</a:t>
            </a:r>
            <a:r>
              <a:rPr lang="en-US" sz="1600" dirty="0" smtClean="0"/>
              <a:t> </a:t>
            </a:r>
            <a:r>
              <a:rPr lang="en-US" sz="1600" dirty="0" err="1" smtClean="0"/>
              <a:t>einer</a:t>
            </a:r>
            <a:r>
              <a:rPr lang="en-US" sz="1600" dirty="0" smtClean="0"/>
              <a:t> </a:t>
            </a:r>
            <a:r>
              <a:rPr lang="en-US" sz="1600" dirty="0" err="1" smtClean="0"/>
              <a:t>Klasse</a:t>
            </a:r>
            <a:r>
              <a:rPr lang="en-US" sz="1600" dirty="0" smtClean="0"/>
              <a:t>)</a:t>
            </a:r>
            <a:br>
              <a:rPr lang="en-US" sz="1600" dirty="0" smtClean="0"/>
            </a:b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600" u="sng" dirty="0" err="1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5032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Elevator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&amp;Building::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getElevator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 </a:t>
            </a:r>
            <a:r>
              <a:rPr lang="en-US" sz="1600" u="sng" dirty="0" err="1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</a:p>
          <a:p>
            <a:pPr marL="169862" lvl="1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600" dirty="0" err="1" smtClean="0"/>
              <a:t>Methode</a:t>
            </a:r>
            <a:r>
              <a:rPr lang="en-US" sz="1600" dirty="0"/>
              <a:t>, die </a:t>
            </a:r>
            <a:r>
              <a:rPr lang="en-US" sz="1600" dirty="0" err="1" smtClean="0"/>
              <a:t>eine</a:t>
            </a:r>
            <a:r>
              <a:rPr lang="en-US" sz="1600" dirty="0" smtClean="0"/>
              <a:t> </a:t>
            </a:r>
            <a:r>
              <a:rPr lang="en-US" sz="1600" dirty="0" err="1" smtClean="0"/>
              <a:t>unveränderliche</a:t>
            </a:r>
            <a:r>
              <a:rPr lang="en-US" sz="1600" dirty="0" smtClean="0"/>
              <a:t> </a:t>
            </a:r>
            <a:r>
              <a:rPr lang="en-US" sz="1600" i="1" dirty="0" smtClean="0"/>
              <a:t>Elevator</a:t>
            </a:r>
            <a:r>
              <a:rPr lang="en-US" sz="1600" dirty="0" smtClean="0"/>
              <a:t>-</a:t>
            </a:r>
            <a:r>
              <a:rPr lang="en-US" sz="1600" dirty="0" err="1" smtClean="0"/>
              <a:t>Instanz</a:t>
            </a:r>
            <a:r>
              <a:rPr lang="en-US" sz="1600" dirty="0" smtClean="0"/>
              <a:t> </a:t>
            </a:r>
            <a:r>
              <a:rPr lang="en-US" sz="1600" dirty="0" err="1" smtClean="0"/>
              <a:t>liefert</a:t>
            </a:r>
            <a:r>
              <a:rPr lang="en-US" sz="1600" dirty="0" smtClean="0"/>
              <a:t> (1. </a:t>
            </a:r>
            <a:r>
              <a:rPr lang="en-US" sz="1600" i="1" dirty="0" err="1" smtClean="0"/>
              <a:t>const</a:t>
            </a:r>
            <a:r>
              <a:rPr lang="en-US" sz="1600" dirty="0" smtClean="0"/>
              <a:t>) und die </a:t>
            </a:r>
            <a:r>
              <a:rPr lang="en-US" sz="1600" dirty="0" err="1" smtClean="0"/>
              <a:t>umgebende</a:t>
            </a:r>
            <a:r>
              <a:rPr lang="en-US" sz="1600" dirty="0" smtClean="0"/>
              <a:t> </a:t>
            </a:r>
            <a:r>
              <a:rPr lang="en-US" sz="1600" dirty="0" err="1" smtClean="0"/>
              <a:t>Klasse</a:t>
            </a:r>
            <a:r>
              <a:rPr lang="en-US" sz="1600" dirty="0" smtClean="0"/>
              <a:t> </a:t>
            </a:r>
            <a:r>
              <a:rPr lang="en-US" sz="1600" i="1" dirty="0" smtClean="0"/>
              <a:t>Building</a:t>
            </a:r>
            <a:r>
              <a:rPr lang="en-US" sz="1600" dirty="0" smtClean="0"/>
              <a:t> </a:t>
            </a:r>
            <a:r>
              <a:rPr lang="en-US" sz="1600" dirty="0" err="1" smtClean="0"/>
              <a:t>nicht</a:t>
            </a:r>
            <a:r>
              <a:rPr lang="en-US" sz="1600" dirty="0" smtClean="0"/>
              <a:t> </a:t>
            </a:r>
            <a:r>
              <a:rPr lang="en-US" sz="1600" dirty="0" err="1" smtClean="0"/>
              <a:t>verändert</a:t>
            </a:r>
            <a:r>
              <a:rPr lang="en-US" sz="1600" dirty="0" smtClean="0"/>
              <a:t> (2. </a:t>
            </a:r>
            <a:r>
              <a:rPr lang="en-US" sz="1600" i="1" dirty="0" err="1" smtClean="0"/>
              <a:t>const</a:t>
            </a:r>
            <a:r>
              <a:rPr lang="en-US" sz="1600" dirty="0" smtClean="0"/>
              <a:t>).</a:t>
            </a:r>
            <a:br>
              <a:rPr lang="en-US" sz="1600" dirty="0" smtClean="0"/>
            </a:br>
            <a:endParaRPr lang="en-US" sz="1600" dirty="0"/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1600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readPerson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600" u="sng" dirty="0" err="1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5032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*</a:t>
            </a:r>
            <a:r>
              <a:rPr lang="en-US" sz="1600" u="sng" dirty="0" err="1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person);</a:t>
            </a:r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69862" lvl="1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1600" dirty="0" err="1" smtClean="0"/>
              <a:t>Funktionsparameter</a:t>
            </a:r>
            <a:r>
              <a:rPr lang="en-US" sz="1600" dirty="0" smtClean="0"/>
              <a:t> </a:t>
            </a:r>
            <a:r>
              <a:rPr lang="en-US" sz="1600" i="1" dirty="0" smtClean="0"/>
              <a:t>person</a:t>
            </a:r>
            <a:r>
              <a:rPr lang="en-US" sz="1600" dirty="0" smtClean="0"/>
              <a:t> </a:t>
            </a:r>
            <a:r>
              <a:rPr lang="en-US" sz="1600" dirty="0" err="1" smtClean="0"/>
              <a:t>als</a:t>
            </a:r>
            <a:r>
              <a:rPr lang="en-US" sz="1600" dirty="0" smtClean="0"/>
              <a:t> Pointer, der </a:t>
            </a:r>
            <a:r>
              <a:rPr lang="en-US" sz="1600" dirty="0" err="1" smtClean="0"/>
              <a:t>nicht</a:t>
            </a:r>
            <a:r>
              <a:rPr lang="en-US" sz="1600" dirty="0" smtClean="0"/>
              <a:t> </a:t>
            </a:r>
            <a:r>
              <a:rPr lang="en-US" sz="1600" dirty="0" err="1" smtClean="0"/>
              <a:t>neu</a:t>
            </a:r>
            <a:r>
              <a:rPr lang="en-US" sz="1600" dirty="0" smtClean="0"/>
              <a:t> </a:t>
            </a:r>
            <a:r>
              <a:rPr lang="en-US" sz="1600" dirty="0" err="1" smtClean="0"/>
              <a:t>zugewiesen</a:t>
            </a:r>
            <a:r>
              <a:rPr lang="en-US" sz="1600" dirty="0" smtClean="0"/>
              <a:t> </a:t>
            </a:r>
            <a:r>
              <a:rPr lang="en-US" sz="1600" dirty="0" err="1" smtClean="0"/>
              <a:t>werden</a:t>
            </a:r>
            <a:r>
              <a:rPr lang="en-US" sz="1600" dirty="0" smtClean="0"/>
              <a:t> </a:t>
            </a:r>
            <a:r>
              <a:rPr lang="en-US" sz="1600" dirty="0" err="1" smtClean="0"/>
              <a:t>kann</a:t>
            </a:r>
            <a:r>
              <a:rPr lang="en-US" sz="1600" dirty="0" smtClean="0"/>
              <a:t> (also </a:t>
            </a:r>
            <a:r>
              <a:rPr lang="en-US" sz="1600" dirty="0" err="1" smtClean="0"/>
              <a:t>kein</a:t>
            </a:r>
            <a:r>
              <a:rPr lang="en-US" sz="1600" dirty="0" smtClean="0"/>
              <a:t> </a:t>
            </a:r>
            <a:r>
              <a:rPr lang="en-US" sz="1600" i="1" dirty="0" smtClean="0"/>
              <a:t>person = new Person(), 2. </a:t>
            </a:r>
            <a:r>
              <a:rPr lang="en-US" sz="1600" i="1" dirty="0" err="1" smtClean="0"/>
              <a:t>const</a:t>
            </a:r>
            <a:r>
              <a:rPr lang="en-US" sz="1600" dirty="0" smtClean="0"/>
              <a:t>) und </a:t>
            </a:r>
            <a:r>
              <a:rPr lang="en-US" sz="1600" dirty="0" err="1" smtClean="0"/>
              <a:t>dessen</a:t>
            </a:r>
            <a:r>
              <a:rPr lang="en-US" sz="1600" dirty="0" smtClean="0"/>
              <a:t> </a:t>
            </a:r>
            <a:r>
              <a:rPr lang="en-US" sz="1600" dirty="0" err="1" smtClean="0"/>
              <a:t>Objekt</a:t>
            </a:r>
            <a:r>
              <a:rPr lang="en-US" sz="1600" dirty="0" smtClean="0"/>
              <a:t> </a:t>
            </a:r>
            <a:r>
              <a:rPr lang="en-US" sz="1600" dirty="0" err="1" smtClean="0"/>
              <a:t>nicht</a:t>
            </a:r>
            <a:r>
              <a:rPr lang="en-US" sz="1600" dirty="0" smtClean="0"/>
              <a:t> </a:t>
            </a:r>
            <a:r>
              <a:rPr lang="en-US" sz="1600" dirty="0" err="1" smtClean="0"/>
              <a:t>verändert</a:t>
            </a:r>
            <a:r>
              <a:rPr lang="en-US" sz="1600" dirty="0" smtClean="0"/>
              <a:t> </a:t>
            </a:r>
            <a:r>
              <a:rPr lang="en-US" sz="1600" dirty="0" err="1" smtClean="0"/>
              <a:t>werden</a:t>
            </a:r>
            <a:r>
              <a:rPr lang="en-US" sz="1600" dirty="0" smtClean="0"/>
              <a:t> </a:t>
            </a:r>
            <a:r>
              <a:rPr lang="en-US" sz="1600" dirty="0" err="1" smtClean="0"/>
              <a:t>kann</a:t>
            </a:r>
            <a:r>
              <a:rPr lang="en-US" sz="1600" dirty="0" smtClean="0"/>
              <a:t> (1. </a:t>
            </a:r>
            <a:r>
              <a:rPr lang="en-US" sz="1600" i="1" dirty="0" err="1" smtClean="0"/>
              <a:t>const</a:t>
            </a:r>
            <a:r>
              <a:rPr lang="en-US" sz="1600" dirty="0" smtClean="0"/>
              <a:t>).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6945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Regeln für den Electronic Classroom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smtClean="0"/>
              <a:t>Die Hardware ist brandneu (die Tische leider nicht </a:t>
            </a:r>
            <a:r>
              <a:rPr lang="en-US" b="1" smtClean="0">
                <a:sym typeface="Wingdings" panose="05000000000000000000" pitchFamily="2" charset="2"/>
              </a:rPr>
              <a:t>).</a:t>
            </a:r>
          </a:p>
          <a:p>
            <a:endParaRPr lang="en-US">
              <a:sym typeface="Wingdings" panose="05000000000000000000" pitchFamily="2" charset="2"/>
            </a:endParaRPr>
          </a:p>
          <a:p>
            <a:r>
              <a:rPr lang="en-US" b="1" smtClean="0">
                <a:sym typeface="Wingdings" panose="05000000000000000000" pitchFamily="2" charset="2"/>
              </a:rPr>
              <a:t>Es gelten von der Pooladministration klare Regeln.</a:t>
            </a:r>
            <a:br>
              <a:rPr lang="en-US" b="1" smtClean="0">
                <a:sym typeface="Wingdings" panose="05000000000000000000" pitchFamily="2" charset="2"/>
              </a:rPr>
            </a:br>
            <a:r>
              <a:rPr lang="en-US" b="1" smtClean="0">
                <a:sym typeface="Wingdings" panose="05000000000000000000" pitchFamily="2" charset="2"/>
              </a:rPr>
              <a:t>Bitte…</a:t>
            </a:r>
          </a:p>
          <a:p>
            <a:pPr marL="457200" indent="-457200">
              <a:buAutoNum type="arabicPeriod"/>
            </a:pPr>
            <a:r>
              <a:rPr lang="en-US" smtClean="0">
                <a:sym typeface="Wingdings" panose="05000000000000000000" pitchFamily="2" charset="2"/>
              </a:rPr>
              <a:t>Kein Essen</a:t>
            </a:r>
          </a:p>
          <a:p>
            <a:pPr marL="457200" indent="-457200">
              <a:buAutoNum type="arabicPeriod"/>
            </a:pPr>
            <a:r>
              <a:rPr lang="en-US" smtClean="0">
                <a:sym typeface="Wingdings" panose="05000000000000000000" pitchFamily="2" charset="2"/>
              </a:rPr>
              <a:t>Kein Trinken</a:t>
            </a:r>
          </a:p>
          <a:p>
            <a:pPr marL="457200" indent="-457200">
              <a:buAutoNum type="arabicPeriod"/>
            </a:pPr>
            <a:r>
              <a:rPr lang="en-US" smtClean="0">
                <a:sym typeface="Wingdings" panose="05000000000000000000" pitchFamily="2" charset="2"/>
              </a:rPr>
              <a:t>Keine Kabel abmontieren / umstecken</a:t>
            </a:r>
          </a:p>
          <a:p>
            <a:pPr marL="457200" indent="-457200">
              <a:buAutoNum type="arabicPeriod"/>
            </a:pPr>
            <a:endParaRPr lang="en-US">
              <a:sym typeface="Wingdings" panose="05000000000000000000" pitchFamily="2" charset="2"/>
            </a:endParaRPr>
          </a:p>
          <a:p>
            <a:r>
              <a:rPr lang="en-US" b="1" smtClean="0">
                <a:sym typeface="Wingdings" panose="05000000000000000000" pitchFamily="2" charset="2"/>
              </a:rPr>
              <a:t>Bei wiederholtem Verstoß kann ein Teilnehmer des Praktikums verwiesen werden</a:t>
            </a:r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960885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Intermezzo</a:t>
            </a:r>
          </a:p>
        </p:txBody>
      </p:sp>
      <p:sp>
        <p:nvSpPr>
          <p:cNvPr id="15364" name="Textfeld 4"/>
          <p:cNvSpPr txBox="1">
            <a:spLocks noChangeArrowheads="1"/>
          </p:cNvSpPr>
          <p:nvPr/>
        </p:nvSpPr>
        <p:spPr bwMode="auto">
          <a:xfrm>
            <a:off x="234950" y="1987550"/>
            <a:ext cx="5146675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/>
              <a:t>Wieso soll ich konsequent </a:t>
            </a:r>
            <a:r>
              <a:rPr lang="de-DE" altLang="de-DE" sz="1800" i="1" dirty="0" err="1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altLang="de-DE" sz="1800" b="0" dirty="0"/>
              <a:t> verwenden?</a:t>
            </a:r>
          </a:p>
        </p:txBody>
      </p:sp>
      <p:sp>
        <p:nvSpPr>
          <p:cNvPr id="15365" name="Textfeld 4"/>
          <p:cNvSpPr txBox="1">
            <a:spLocks noChangeArrowheads="1"/>
          </p:cNvSpPr>
          <p:nvPr/>
        </p:nvSpPr>
        <p:spPr bwMode="auto">
          <a:xfrm>
            <a:off x="250825" y="2749550"/>
            <a:ext cx="5148263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/>
              <a:t>Wann soll ich </a:t>
            </a:r>
            <a:r>
              <a:rPr lang="de-DE" altLang="de-DE" sz="1800" i="1" dirty="0" err="1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altLang="de-DE" sz="1800" b="0" dirty="0"/>
              <a:t> verwenden und wann nicht?</a:t>
            </a:r>
          </a:p>
        </p:txBody>
      </p:sp>
      <p:sp>
        <p:nvSpPr>
          <p:cNvPr id="15366" name="Textfeld 4"/>
          <p:cNvSpPr txBox="1">
            <a:spLocks noChangeArrowheads="1"/>
          </p:cNvSpPr>
          <p:nvPr/>
        </p:nvSpPr>
        <p:spPr bwMode="auto">
          <a:xfrm>
            <a:off x="279400" y="3573463"/>
            <a:ext cx="5148263" cy="26686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/>
              <a:t>Was ist der Unterschied zu </a:t>
            </a:r>
            <a:r>
              <a:rPr lang="de-DE" altLang="de-DE" sz="1800" dirty="0">
                <a:latin typeface="Consolas" panose="020B0609020204030204" pitchFamily="49" charset="0"/>
                <a:cs typeface="Consolas" panose="020B0609020204030204" pitchFamily="49" charset="0"/>
              </a:rPr>
              <a:t>final</a:t>
            </a:r>
            <a:r>
              <a:rPr lang="de-DE" altLang="de-DE" sz="1800" b="0" i="1" dirty="0"/>
              <a:t> </a:t>
            </a:r>
            <a:r>
              <a:rPr lang="de-DE" altLang="de-DE" sz="1800" b="0" dirty="0"/>
              <a:t>in Java</a:t>
            </a:r>
            <a:r>
              <a:rPr lang="de-DE" altLang="de-DE" sz="1800" b="0" dirty="0" smtClean="0"/>
              <a:t>?</a:t>
            </a:r>
            <a:br>
              <a:rPr lang="de-DE" altLang="de-DE" sz="1800" b="0" dirty="0" smtClean="0"/>
            </a:br>
            <a:r>
              <a:rPr lang="de-DE" altLang="de-DE" sz="1800" b="0" dirty="0" smtClean="0"/>
              <a:t/>
            </a:r>
            <a:br>
              <a:rPr lang="de-DE" altLang="de-DE" sz="1800" b="0" dirty="0" smtClean="0"/>
            </a:br>
            <a:r>
              <a:rPr lang="de-DE" altLang="de-DE" sz="1800" b="0" smtClean="0"/>
              <a:t/>
            </a:r>
            <a:br>
              <a:rPr lang="de-DE" altLang="de-DE" sz="1800" b="0" smtClean="0"/>
            </a:br>
            <a:r>
              <a:rPr lang="de-DE" altLang="de-DE" sz="1800" b="0" smtClean="0"/>
              <a:t>Was ist der Unterschied </a:t>
            </a:r>
            <a:r>
              <a:rPr lang="de-DE" altLang="de-DE" sz="1800" b="0" dirty="0" smtClean="0"/>
              <a:t>zwischen</a:t>
            </a:r>
            <a:br>
              <a:rPr lang="de-DE" altLang="de-DE" sz="1800" b="0" dirty="0" smtClean="0"/>
            </a:br>
            <a:r>
              <a:rPr lang="de-DE" altLang="de-DE" sz="1800" b="0" dirty="0" smtClean="0"/>
              <a:t>	</a:t>
            </a:r>
            <a:r>
              <a:rPr lang="de-DE" altLang="de-DE" sz="1800" b="0" dirty="0" err="1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 dirty="0" smtClean="0">
                <a:solidFill>
                  <a:srgbClr val="000000"/>
                </a:solidFill>
                <a:latin typeface="Consolas" pitchFamily="49" charset="0"/>
              </a:rPr>
              <a:t>* </a:t>
            </a:r>
            <a:r>
              <a:rPr lang="de-DE" altLang="de-DE" sz="1800" b="0" dirty="0" err="1" smtClean="0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 dirty="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de-DE" altLang="de-DE" sz="1800" b="0" dirty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800" b="0" dirty="0" smtClean="0">
                <a:solidFill>
                  <a:srgbClr val="000000"/>
                </a:solidFill>
                <a:latin typeface="Consolas" pitchFamily="49" charset="0"/>
              </a:rPr>
              <a:t>und</a:t>
            </a:r>
            <a:br>
              <a:rPr lang="de-DE" altLang="de-DE" sz="1800" b="0" dirty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800" b="0" dirty="0" smtClean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800" b="0" dirty="0" err="1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 dirty="0" smtClean="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de-DE" altLang="de-DE" sz="1800" b="0" dirty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800" b="0" dirty="0" err="1" smtClean="0">
                <a:solidFill>
                  <a:srgbClr val="000000"/>
                </a:solidFill>
                <a:latin typeface="Consolas" pitchFamily="49" charset="0"/>
              </a:rPr>
              <a:t>iP</a:t>
            </a:r>
            <a:endParaRPr lang="de-DE" altLang="de-DE" sz="1800" b="0" dirty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 smtClean="0">
                <a:solidFill>
                  <a:srgbClr val="000000"/>
                </a:solidFill>
                <a:latin typeface="Consolas" pitchFamily="49" charset="0"/>
              </a:rPr>
              <a:t>und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800" b="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 dirty="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de-DE" altLang="de-DE" sz="1800" b="0" dirty="0" smtClean="0">
                <a:solidFill>
                  <a:srgbClr val="000000"/>
                </a:solidFill>
                <a:latin typeface="Consolas" pitchFamily="49" charset="0"/>
              </a:rPr>
              <a:t>* </a:t>
            </a:r>
            <a:r>
              <a:rPr lang="de-DE" altLang="de-DE" sz="1800" b="0" dirty="0" err="1" smtClean="0">
                <a:solidFill>
                  <a:srgbClr val="000000"/>
                </a:solidFill>
                <a:latin typeface="Consolas" pitchFamily="49" charset="0"/>
              </a:rPr>
              <a:t>iP</a:t>
            </a:r>
            <a:endParaRPr lang="de-DE" altLang="de-DE" sz="1800" b="0" dirty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?</a:t>
            </a:r>
            <a:endParaRPr lang="de-DE" altLang="de-DE" sz="1800" b="0" dirty="0"/>
          </a:p>
        </p:txBody>
      </p:sp>
    </p:spTree>
    <p:extLst>
      <p:ext uri="{BB962C8B-B14F-4D97-AF65-F5344CB8AC3E}">
        <p14:creationId xmlns:p14="http://schemas.microsoft.com/office/powerpoint/2010/main" val="2668775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Zusammenfassung: Vorteile von const?</a:t>
            </a:r>
          </a:p>
        </p:txBody>
      </p:sp>
      <p:sp>
        <p:nvSpPr>
          <p:cNvPr id="16387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altLang="de-DE" smtClean="0"/>
              <a:t>Compiler kann automatisch die Absichten des Programmierers statisch durchsetzen (es gibt einen guten Grund wieso etwas const sein soll!)</a:t>
            </a:r>
          </a:p>
          <a:p>
            <a:endParaRPr lang="de-DE" altLang="de-DE" smtClean="0"/>
          </a:p>
          <a:p>
            <a:r>
              <a:rPr lang="de-DE" altLang="de-DE" smtClean="0"/>
              <a:t>Compiler kann viele Optimierungen durchführen mit dem Wissen darüber, was const ist und was nicht</a:t>
            </a:r>
          </a:p>
          <a:p>
            <a:endParaRPr lang="de-DE" altLang="de-DE" smtClean="0"/>
          </a:p>
          <a:p>
            <a:r>
              <a:rPr lang="de-DE" altLang="de-DE" smtClean="0"/>
              <a:t>Absicht des Programms wird für den Leser "expliziter".</a:t>
            </a:r>
            <a:br>
              <a:rPr lang="de-DE" altLang="de-DE" smtClean="0"/>
            </a:br>
            <a:endParaRPr lang="de-DE" altLang="de-DE" smtClean="0"/>
          </a:p>
          <a:p>
            <a:r>
              <a:rPr lang="de-DE" altLang="de-DE" smtClean="0"/>
              <a:t>Wird für Objekte und Methoden sinnvoll verallgemeinert</a:t>
            </a:r>
          </a:p>
          <a:p>
            <a:endParaRPr lang="de-DE" altLang="de-DE" dirty="0" smtClean="0"/>
          </a:p>
        </p:txBody>
      </p:sp>
    </p:spTree>
    <p:extLst>
      <p:ext uri="{BB962C8B-B14F-4D97-AF65-F5344CB8AC3E}">
        <p14:creationId xmlns:p14="http://schemas.microsoft.com/office/powerpoint/2010/main" val="3424509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smtClean="0"/>
              <a:t>Intermezzo: </a:t>
            </a:r>
            <a:r>
              <a:rPr lang="de-DE" alt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de-DE" altLang="de-DE" dirty="0" smtClean="0"/>
              <a:t> und </a:t>
            </a:r>
            <a:r>
              <a:rPr lang="de-DE" alt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</a:p>
        </p:txBody>
      </p:sp>
      <p:sp>
        <p:nvSpPr>
          <p:cNvPr id="15364" name="Textfeld 4"/>
          <p:cNvSpPr txBox="1">
            <a:spLocks noChangeArrowheads="1"/>
          </p:cNvSpPr>
          <p:nvPr/>
        </p:nvSpPr>
        <p:spPr bwMode="auto">
          <a:xfrm>
            <a:off x="358775" y="2017396"/>
            <a:ext cx="5365353" cy="29263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Weil es </a:t>
            </a:r>
            <a:r>
              <a:rPr lang="de-DE" altLang="de-DE" sz="1800" smtClean="0"/>
              <a:t>so wichtig </a:t>
            </a:r>
            <a:r>
              <a:rPr lang="de-DE" altLang="de-DE" sz="1800" b="0" smtClean="0"/>
              <a:t>ist, noch einmal: Asterisk (</a:t>
            </a:r>
            <a:r>
              <a:rPr lang="de-DE" altLang="de-DE" sz="1800" b="0" smtClean="0"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de-DE" altLang="de-DE" sz="1800" b="0" smtClean="0"/>
              <a:t>) und Ampersand (</a:t>
            </a:r>
            <a:r>
              <a:rPr lang="de-DE" altLang="de-DE" sz="1800" b="0" smtClean="0"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de-DE" altLang="de-DE" sz="1800" b="0" smtClean="0"/>
              <a:t>) können je nach Auftrittsort unterschiedliche Bedeutungen haben.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Welche Bedeutung </a:t>
            </a:r>
            <a:r>
              <a:rPr lang="de-DE" altLang="de-DE" sz="1800" b="0" dirty="0" smtClean="0"/>
              <a:t>kann der </a:t>
            </a:r>
            <a:r>
              <a:rPr lang="de-DE" altLang="de-DE" sz="1800" dirty="0" err="1" smtClean="0"/>
              <a:t>Asterisk</a:t>
            </a:r>
            <a:r>
              <a:rPr lang="de-DE" altLang="de-DE" sz="1800" dirty="0" smtClean="0"/>
              <a:t> (</a:t>
            </a:r>
            <a:r>
              <a:rPr lang="de-DE" altLang="de-DE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de-DE" altLang="de-DE" sz="1800" dirty="0" smtClean="0"/>
              <a:t>) </a:t>
            </a:r>
            <a:r>
              <a:rPr lang="de-DE" altLang="de-DE" sz="1800" b="0" dirty="0" smtClean="0"/>
              <a:t>im Code annehmen?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 smtClean="0"/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/>
              <a:t>Welche </a:t>
            </a:r>
            <a:r>
              <a:rPr lang="de-DE" altLang="de-DE" sz="1800" b="0" smtClean="0"/>
              <a:t>Bedeutung </a:t>
            </a:r>
            <a:r>
              <a:rPr lang="de-DE" altLang="de-DE" sz="1800" b="0" dirty="0"/>
              <a:t>kann </a:t>
            </a:r>
            <a:r>
              <a:rPr lang="de-DE" altLang="de-DE" sz="1800" b="0" dirty="0" smtClean="0"/>
              <a:t>das </a:t>
            </a:r>
            <a:r>
              <a:rPr lang="de-DE" altLang="de-DE" sz="1800" dirty="0" err="1" smtClean="0"/>
              <a:t>Ampersand</a:t>
            </a:r>
            <a:r>
              <a:rPr lang="de-DE" altLang="de-DE" sz="1800"/>
              <a:t> </a:t>
            </a:r>
            <a:r>
              <a:rPr lang="de-DE" altLang="de-DE" sz="1800" smtClean="0"/>
              <a:t>(</a:t>
            </a:r>
            <a:r>
              <a:rPr lang="de-DE" altLang="de-DE" sz="1800" smtClean="0">
                <a:latin typeface="Courier New" panose="02070309020205020404" pitchFamily="49" charset="0"/>
                <a:cs typeface="Courier New" panose="02070309020205020404" pitchFamily="49" charset="0"/>
              </a:rPr>
              <a:t>&amp;</a:t>
            </a:r>
            <a:r>
              <a:rPr lang="de-DE" altLang="de-DE" sz="1800" smtClean="0"/>
              <a:t>) </a:t>
            </a:r>
            <a:r>
              <a:rPr lang="de-DE" altLang="de-DE" sz="1800" b="0" dirty="0" smtClean="0"/>
              <a:t>im </a:t>
            </a:r>
            <a:r>
              <a:rPr lang="de-DE" altLang="de-DE" sz="1800" b="0" dirty="0"/>
              <a:t>Code annehmen?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/>
          </a:p>
        </p:txBody>
      </p:sp>
    </p:spTree>
    <p:extLst>
      <p:ext uri="{BB962C8B-B14F-4D97-AF65-F5344CB8AC3E}">
        <p14:creationId xmlns:p14="http://schemas.microsoft.com/office/powerpoint/2010/main" val="2918340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smtClean="0"/>
              <a:t>Auf- und Abbauen von Objekten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(Kopier-)Konstruktor, Zuweisung </a:t>
            </a:r>
            <a:r>
              <a:rPr lang="en-US" dirty="0" smtClean="0"/>
              <a:t>und </a:t>
            </a:r>
            <a:r>
              <a:rPr lang="en-US" dirty="0" err="1" smtClean="0"/>
              <a:t>Destruktor</a:t>
            </a:r>
            <a:endParaRPr lang="en-US" dirty="0"/>
          </a:p>
        </p:txBody>
      </p:sp>
      <p:pic>
        <p:nvPicPr>
          <p:cNvPr id="18435" name="Picture 2" descr="C:\Users\anjorin\Dropbox\Home\documents\uni\c++_praktikum\SoSe2013\Clipart\iStock_000006789227Small.jp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8403" y="1340768"/>
            <a:ext cx="4321224" cy="2864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35046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hteck 16"/>
          <p:cNvSpPr>
            <a:spLocks noChangeArrowheads="1"/>
          </p:cNvSpPr>
          <p:nvPr/>
        </p:nvSpPr>
        <p:spPr bwMode="auto">
          <a:xfrm>
            <a:off x="4263392" y="5044221"/>
            <a:ext cx="4470340" cy="1012452"/>
          </a:xfrm>
          <a:prstGeom prst="rect">
            <a:avLst/>
          </a:prstGeom>
          <a:solidFill>
            <a:schemeClr val="bg1">
              <a:lumMod val="75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9460" name="Rechteck 11"/>
          <p:cNvSpPr>
            <a:spLocks noChangeArrowheads="1"/>
          </p:cNvSpPr>
          <p:nvPr/>
        </p:nvSpPr>
        <p:spPr bwMode="auto">
          <a:xfrm>
            <a:off x="4283968" y="1613854"/>
            <a:ext cx="4449763" cy="1631823"/>
          </a:xfrm>
          <a:prstGeom prst="rect">
            <a:avLst/>
          </a:prstGeom>
          <a:solidFill>
            <a:schemeClr val="bg1">
              <a:lumMod val="75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9461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smtClean="0"/>
              <a:t>Konstruktor, Destruktor und </a:t>
            </a:r>
            <a:r>
              <a:rPr lang="de-DE" altLang="de-DE" dirty="0" err="1" smtClean="0"/>
              <a:t>Copy</a:t>
            </a:r>
            <a:r>
              <a:rPr lang="de-DE" altLang="de-DE" dirty="0" smtClean="0"/>
              <a:t>-Konstruktor</a:t>
            </a:r>
          </a:p>
        </p:txBody>
      </p:sp>
      <p:sp>
        <p:nvSpPr>
          <p:cNvPr id="6" name="Gefaltete Ecke 5"/>
          <p:cNvSpPr/>
          <p:nvPr/>
        </p:nvSpPr>
        <p:spPr>
          <a:xfrm>
            <a:off x="252286" y="1613854"/>
            <a:ext cx="3653758" cy="2842809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de-DE" sz="1600" b="1" dirty="0" err="1">
                <a:solidFill>
                  <a:srgbClr val="7F0055"/>
                </a:solidFill>
                <a:latin typeface="Consolas"/>
              </a:rPr>
              <a:t>class</a:t>
            </a:r>
            <a:r>
              <a:rPr lang="de-DE" sz="16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600" b="1" dirty="0" err="1">
                <a:solidFill>
                  <a:srgbClr val="005032"/>
                </a:solidFill>
                <a:latin typeface="Consolas"/>
              </a:rPr>
              <a:t>Floor</a:t>
            </a:r>
            <a:r>
              <a:rPr lang="de-DE" sz="1600" b="1" dirty="0">
                <a:solidFill>
                  <a:srgbClr val="000000"/>
                </a:solidFill>
                <a:latin typeface="Consolas"/>
              </a:rPr>
              <a:t> {</a:t>
            </a:r>
          </a:p>
          <a:p>
            <a:pPr algn="l">
              <a:defRPr/>
            </a:pPr>
            <a:r>
              <a:rPr lang="de-DE" sz="1600" b="1" dirty="0" err="1">
                <a:solidFill>
                  <a:srgbClr val="7F0055"/>
                </a:solidFill>
                <a:latin typeface="Consolas"/>
              </a:rPr>
              <a:t>public</a:t>
            </a:r>
            <a:r>
              <a:rPr lang="de-DE" sz="1600" b="1" dirty="0">
                <a:solidFill>
                  <a:srgbClr val="000000"/>
                </a:solidFill>
                <a:latin typeface="Consolas"/>
              </a:rPr>
              <a:t>:</a:t>
            </a:r>
          </a:p>
          <a:p>
            <a:pPr algn="l">
              <a:defRPr/>
            </a:pPr>
            <a:r>
              <a:rPr lang="de-DE" sz="1600" b="1" dirty="0">
                <a:solidFill>
                  <a:srgbClr val="000000"/>
                </a:solidFill>
                <a:latin typeface="Consolas"/>
              </a:rPr>
              <a:t>	</a:t>
            </a:r>
            <a:r>
              <a:rPr lang="de-DE" sz="1600" b="1" dirty="0" err="1">
                <a:solidFill>
                  <a:srgbClr val="000000"/>
                </a:solidFill>
                <a:latin typeface="Consolas"/>
              </a:rPr>
              <a:t>Floor</a:t>
            </a:r>
            <a:r>
              <a:rPr lang="de-DE" sz="1600" b="1" dirty="0">
                <a:solidFill>
                  <a:srgbClr val="000000"/>
                </a:solidFill>
                <a:latin typeface="Consolas"/>
              </a:rPr>
              <a:t>(</a:t>
            </a:r>
            <a:r>
              <a:rPr lang="de-DE" sz="1600" b="1" dirty="0" err="1">
                <a:solidFill>
                  <a:srgbClr val="7F0055"/>
                </a:solidFill>
                <a:latin typeface="Consolas"/>
              </a:rPr>
              <a:t>int</a:t>
            </a:r>
            <a:r>
              <a:rPr lang="de-DE" sz="1600" b="1" dirty="0">
                <a:solidFill>
                  <a:srgbClr val="7F0055"/>
                </a:solidFill>
                <a:latin typeface="Consolas"/>
              </a:rPr>
              <a:t> </a:t>
            </a:r>
            <a:r>
              <a:rPr lang="de-DE" sz="1600" b="1" dirty="0" err="1">
                <a:solidFill>
                  <a:srgbClr val="000000"/>
                </a:solidFill>
                <a:latin typeface="Consolas"/>
              </a:rPr>
              <a:t>number</a:t>
            </a:r>
            <a:r>
              <a:rPr lang="de-DE" sz="1600" b="1" dirty="0">
                <a:solidFill>
                  <a:srgbClr val="000000"/>
                </a:solidFill>
                <a:latin typeface="Consolas"/>
              </a:rPr>
              <a:t>); </a:t>
            </a:r>
            <a:endParaRPr lang="de-DE" sz="1600" b="1" dirty="0">
              <a:solidFill>
                <a:srgbClr val="000000"/>
              </a:solidFill>
              <a:highlight>
                <a:srgbClr val="D4D4D4"/>
              </a:highlight>
              <a:latin typeface="Consolas"/>
            </a:endParaRPr>
          </a:p>
          <a:p>
            <a:pPr algn="l">
              <a:defRPr/>
            </a:pPr>
            <a:r>
              <a:rPr lang="de-DE" sz="1600" b="1" dirty="0">
                <a:solidFill>
                  <a:srgbClr val="000000"/>
                </a:solidFill>
                <a:latin typeface="Consolas"/>
              </a:rPr>
              <a:t>	~</a:t>
            </a:r>
            <a:r>
              <a:rPr lang="de-DE" sz="1600" b="1" dirty="0" err="1">
                <a:solidFill>
                  <a:srgbClr val="000000"/>
                </a:solidFill>
                <a:latin typeface="Consolas"/>
              </a:rPr>
              <a:t>Floor</a:t>
            </a:r>
            <a:r>
              <a:rPr lang="de-DE" sz="1600" b="1" dirty="0">
                <a:solidFill>
                  <a:srgbClr val="000000"/>
                </a:solidFill>
                <a:latin typeface="Consolas"/>
              </a:rPr>
              <a:t>();</a:t>
            </a:r>
          </a:p>
          <a:p>
            <a:pPr algn="l">
              <a:defRPr/>
            </a:pPr>
            <a:r>
              <a:rPr lang="de-DE" sz="1600" b="1" dirty="0">
                <a:solidFill>
                  <a:srgbClr val="000000"/>
                </a:solidFill>
                <a:latin typeface="Consolas"/>
              </a:rPr>
              <a:t>	Floor(</a:t>
            </a:r>
            <a:r>
              <a:rPr lang="de-DE" sz="1600" b="1" dirty="0" err="1">
                <a:solidFill>
                  <a:srgbClr val="7F0055"/>
                </a:solidFill>
                <a:latin typeface="Consolas"/>
              </a:rPr>
              <a:t>const</a:t>
            </a:r>
            <a:r>
              <a:rPr lang="de-DE" sz="16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600" b="1" dirty="0" smtClean="0">
                <a:solidFill>
                  <a:srgbClr val="005032"/>
                </a:solidFill>
                <a:latin typeface="Consolas"/>
              </a:rPr>
              <a:t>Floor </a:t>
            </a:r>
            <a:r>
              <a:rPr lang="de-DE" sz="1600" b="1" dirty="0" smtClean="0">
                <a:solidFill>
                  <a:srgbClr val="000000"/>
                </a:solidFill>
                <a:latin typeface="Consolas"/>
              </a:rPr>
              <a:t>&amp;</a:t>
            </a:r>
            <a:r>
              <a:rPr lang="de-DE" sz="1600" b="1" dirty="0" err="1" smtClean="0">
                <a:solidFill>
                  <a:srgbClr val="000000"/>
                </a:solidFill>
                <a:latin typeface="Consolas"/>
              </a:rPr>
              <a:t>floor</a:t>
            </a:r>
            <a:r>
              <a:rPr lang="de-DE" sz="1600" b="1" dirty="0">
                <a:solidFill>
                  <a:srgbClr val="000000"/>
                </a:solidFill>
                <a:latin typeface="Consolas"/>
              </a:rPr>
              <a:t>);</a:t>
            </a:r>
          </a:p>
          <a:p>
            <a:pPr algn="l">
              <a:defRPr/>
            </a:pPr>
            <a:endParaRPr lang="de-DE" sz="1600" dirty="0">
              <a:latin typeface="Consolas"/>
            </a:endParaRPr>
          </a:p>
          <a:p>
            <a:pPr algn="l">
              <a:defRPr/>
            </a:pPr>
            <a:r>
              <a:rPr lang="de-DE" sz="1600" b="1" dirty="0">
                <a:solidFill>
                  <a:srgbClr val="7F0055"/>
                </a:solidFill>
                <a:latin typeface="Consolas"/>
              </a:rPr>
              <a:t>private</a:t>
            </a:r>
            <a:r>
              <a:rPr lang="de-DE" sz="1600" b="1" dirty="0" smtClean="0">
                <a:solidFill>
                  <a:srgbClr val="000000"/>
                </a:solidFill>
                <a:latin typeface="Consolas"/>
              </a:rPr>
              <a:t>:</a:t>
            </a:r>
          </a:p>
          <a:p>
            <a:pPr algn="l">
              <a:defRPr/>
            </a:pPr>
            <a:r>
              <a:rPr lang="de-DE" sz="1600" b="1">
                <a:solidFill>
                  <a:srgbClr val="7F0055"/>
                </a:solidFill>
                <a:latin typeface="Consolas"/>
              </a:rPr>
              <a:t>	</a:t>
            </a:r>
            <a:r>
              <a:rPr lang="de-DE" sz="1600" b="1" smtClean="0">
                <a:solidFill>
                  <a:srgbClr val="7F0055"/>
                </a:solidFill>
                <a:latin typeface="Consolas"/>
              </a:rPr>
              <a:t>const std</a:t>
            </a:r>
            <a:r>
              <a:rPr lang="de-DE" sz="1600" b="1" dirty="0">
                <a:solidFill>
                  <a:srgbClr val="7F0055"/>
                </a:solidFill>
                <a:latin typeface="Consolas"/>
              </a:rPr>
              <a:t>::</a:t>
            </a:r>
            <a:r>
              <a:rPr lang="de-DE" sz="1600" b="1" dirty="0" err="1">
                <a:solidFill>
                  <a:srgbClr val="7F0055"/>
                </a:solidFill>
                <a:latin typeface="Consolas"/>
              </a:rPr>
              <a:t>string</a:t>
            </a:r>
            <a:r>
              <a:rPr lang="de-DE" sz="16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600" b="1" dirty="0" err="1" smtClean="0">
                <a:solidFill>
                  <a:srgbClr val="0000C0"/>
                </a:solidFill>
                <a:latin typeface="Consolas"/>
              </a:rPr>
              <a:t>label</a:t>
            </a:r>
            <a:r>
              <a:rPr lang="de-DE" sz="1600" b="1" dirty="0" smtClean="0">
                <a:solidFill>
                  <a:srgbClr val="000000"/>
                </a:solidFill>
                <a:latin typeface="Consolas"/>
              </a:rPr>
              <a:t>;</a:t>
            </a:r>
            <a:endParaRPr lang="de-DE" sz="1600" b="1" dirty="0">
              <a:solidFill>
                <a:srgbClr val="000000"/>
              </a:solidFill>
              <a:latin typeface="Consolas"/>
            </a:endParaRPr>
          </a:p>
          <a:p>
            <a:pPr algn="l">
              <a:defRPr/>
            </a:pPr>
            <a:r>
              <a:rPr lang="de-DE" sz="1600" b="1" smtClean="0">
                <a:solidFill>
                  <a:srgbClr val="7F0055"/>
                </a:solidFill>
                <a:latin typeface="Consolas"/>
              </a:rPr>
              <a:t>	const int</a:t>
            </a:r>
            <a:r>
              <a:rPr lang="de-DE" sz="1600" b="1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600" b="1" dirty="0" err="1">
                <a:solidFill>
                  <a:srgbClr val="0000C0"/>
                </a:solidFill>
                <a:latin typeface="Consolas"/>
              </a:rPr>
              <a:t>number</a:t>
            </a:r>
            <a:r>
              <a:rPr lang="de-DE" sz="1600" b="1" dirty="0" smtClean="0">
                <a:solidFill>
                  <a:srgbClr val="000000"/>
                </a:solidFill>
                <a:latin typeface="Consolas"/>
              </a:rPr>
              <a:t>;</a:t>
            </a:r>
          </a:p>
          <a:p>
            <a:pPr algn="l">
              <a:defRPr/>
            </a:pPr>
            <a:r>
              <a:rPr lang="de-DE" sz="1600" dirty="0" smtClean="0">
                <a:solidFill>
                  <a:srgbClr val="000000"/>
                </a:solidFill>
                <a:latin typeface="Consolas"/>
              </a:rPr>
              <a:t>};</a:t>
            </a:r>
            <a:endParaRPr lang="de-DE" sz="1600" dirty="0">
              <a:solidFill>
                <a:srgbClr val="000000"/>
              </a:solidFill>
              <a:latin typeface="Consolas"/>
            </a:endParaRPr>
          </a:p>
        </p:txBody>
      </p:sp>
      <p:sp>
        <p:nvSpPr>
          <p:cNvPr id="19463" name="Rechteck 10"/>
          <p:cNvSpPr>
            <a:spLocks noChangeArrowheads="1"/>
          </p:cNvSpPr>
          <p:nvPr/>
        </p:nvSpPr>
        <p:spPr bwMode="auto">
          <a:xfrm>
            <a:off x="4211960" y="1613854"/>
            <a:ext cx="4572000" cy="4623458"/>
          </a:xfrm>
          <a:prstGeom prst="foldedCorner">
            <a:avLst>
              <a:gd name="adj" fmla="val 8000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Floor(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     </a:t>
            </a:r>
            <a:r>
              <a:rPr lang="de-DE" altLang="de-DE" sz="1600" smtClean="0">
                <a:solidFill>
                  <a:srgbClr val="7F0055"/>
                </a:solidFill>
                <a:latin typeface="Consolas" pitchFamily="49" charset="0"/>
              </a:rPr>
              <a:t>std</a:t>
            </a: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::</a:t>
            </a:r>
            <a:r>
              <a:rPr lang="de-DE" altLang="de-DE" sz="1600" smtClean="0">
                <a:solidFill>
                  <a:srgbClr val="7F0055"/>
                </a:solidFill>
                <a:latin typeface="Consolas" pitchFamily="49" charset="0"/>
              </a:rPr>
              <a:t>string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dirty="0" err="1" smtClean="0">
                <a:solidFill>
                  <a:srgbClr val="000000"/>
                </a:solidFill>
                <a:latin typeface="Consolas" pitchFamily="49" charset="0"/>
              </a:rPr>
              <a:t>label</a:t>
            </a:r>
            <a:r>
              <a:rPr lang="de-DE" altLang="de-DE" sz="1600" dirty="0" smtClean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600" dirty="0" err="1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dirty="0" err="1">
                <a:solidFill>
                  <a:srgbClr val="000000"/>
                </a:solidFill>
                <a:latin typeface="Consolas" pitchFamily="49" charset="0"/>
              </a:rPr>
              <a:t>number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):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600" b="0" smtClean="0">
                <a:solidFill>
                  <a:srgbClr val="0000C0"/>
                </a:solidFill>
                <a:latin typeface="Consolas" pitchFamily="49" charset="0"/>
              </a:rPr>
              <a:t>    label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(label</a:t>
            </a:r>
            <a:r>
              <a:rPr lang="de-DE" altLang="de-DE" sz="1600" b="0" dirty="0" smtClean="0">
                <a:solidFill>
                  <a:srgbClr val="000000"/>
                </a:solidFill>
                <a:latin typeface="Consolas" pitchFamily="49" charset="0"/>
              </a:rPr>
              <a:t>), </a:t>
            </a:r>
            <a:br>
              <a:rPr lang="de-DE" altLang="de-DE" sz="1600" b="0" dirty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de-DE" altLang="de-DE" sz="1600" b="0" smtClean="0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(number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) {</a:t>
            </a:r>
            <a:b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 b="0" dirty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dirty="0" err="1" smtClean="0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600" b="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"Creating floor"</a:t>
            </a:r>
            <a:endParaRPr lang="de-DE" altLang="de-DE" sz="1600" b="0" dirty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     </a:t>
            </a:r>
            <a:r>
              <a:rPr lang="de-DE" altLang="de-DE" sz="1600" b="0" dirty="0" smtClean="0">
                <a:solidFill>
                  <a:srgbClr val="000000"/>
                </a:solidFill>
                <a:latin typeface="Consolas" pitchFamily="49" charset="0"/>
              </a:rPr>
              <a:t>  &lt;&lt; </a:t>
            </a:r>
            <a:r>
              <a:rPr lang="de-DE" altLang="de-DE" sz="1600" b="0" dirty="0" err="1">
                <a:solidFill>
                  <a:srgbClr val="0000C0"/>
                </a:solidFill>
                <a:latin typeface="Consolas" pitchFamily="49" charset="0"/>
              </a:rPr>
              <a:t>n</a:t>
            </a:r>
            <a:r>
              <a:rPr lang="de-DE" altLang="de-DE" sz="1600" b="0" dirty="0" err="1" smtClean="0">
                <a:solidFill>
                  <a:srgbClr val="0000C0"/>
                </a:solidFill>
                <a:latin typeface="Consolas" pitchFamily="49" charset="0"/>
              </a:rPr>
              <a:t>umber</a:t>
            </a:r>
            <a:r>
              <a:rPr lang="de-DE" altLang="de-DE" sz="1600" b="0" dirty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6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600" b="0" dirty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6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Floor::Floor(</a:t>
            </a:r>
            <a:r>
              <a:rPr lang="de-DE" altLang="de-DE" sz="160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dirty="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dirty="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600" dirty="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):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>
                <a:solidFill>
                  <a:srgbClr val="0000C0"/>
                </a:solidFill>
                <a:latin typeface="Consolas" pitchFamily="49" charset="0"/>
              </a:rPr>
              <a:t>  </a:t>
            </a:r>
            <a:r>
              <a:rPr lang="de-DE" altLang="de-DE" sz="1600" b="0" dirty="0" smtClean="0">
                <a:solidFill>
                  <a:srgbClr val="0000C0"/>
                </a:solidFill>
                <a:latin typeface="Consolas" pitchFamily="49" charset="0"/>
              </a:rPr>
              <a:t>  </a:t>
            </a:r>
            <a:r>
              <a:rPr lang="de-DE" altLang="de-DE" sz="1600" b="0" dirty="0" err="1" smtClean="0">
                <a:solidFill>
                  <a:srgbClr val="0000C0"/>
                </a:solidFill>
                <a:latin typeface="Consolas" pitchFamily="49" charset="0"/>
              </a:rPr>
              <a:t>label</a:t>
            </a:r>
            <a:r>
              <a:rPr lang="de-DE" altLang="de-DE" sz="1600" b="0" dirty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b="0" dirty="0" err="1" smtClean="0">
                <a:solidFill>
                  <a:srgbClr val="000000"/>
                </a:solidFill>
                <a:latin typeface="Consolas" pitchFamily="49" charset="0"/>
              </a:rPr>
              <a:t>floor.label</a:t>
            </a:r>
            <a:r>
              <a:rPr lang="de-DE" altLang="de-DE" sz="1600" b="0" dirty="0" smtClean="0">
                <a:solidFill>
                  <a:srgbClr val="000000"/>
                </a:solidFill>
                <a:latin typeface="Consolas" pitchFamily="49" charset="0"/>
              </a:rPr>
              <a:t>), </a:t>
            </a:r>
            <a:br>
              <a:rPr lang="de-DE" altLang="de-DE" sz="1600" b="0" dirty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 b="0" dirty="0" smtClean="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de-DE" altLang="de-DE" sz="1600" b="0" dirty="0" err="1" smtClean="0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600" b="0" dirty="0" smtClean="0">
                <a:solidFill>
                  <a:srgbClr val="000000"/>
                </a:solidFill>
                <a:latin typeface="Consolas" pitchFamily="49" charset="0"/>
              </a:rPr>
              <a:t>(floor.</a:t>
            </a:r>
            <a:r>
              <a:rPr lang="de-DE" altLang="de-DE" sz="1600" b="0" dirty="0" smtClean="0">
                <a:solidFill>
                  <a:srgbClr val="0000C0"/>
                </a:solidFill>
                <a:latin typeface="Consolas" pitchFamily="49" charset="0"/>
              </a:rPr>
              <a:t>number+1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) {</a:t>
            </a:r>
            <a:b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 b="0" dirty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dirty="0" err="1" smtClean="0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600" b="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"Copying floor"</a:t>
            </a:r>
            <a:endParaRPr lang="de-DE" altLang="de-DE" sz="1600" b="0" dirty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 smtClean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600" b="0" dirty="0" err="1" smtClean="0">
                <a:solidFill>
                  <a:srgbClr val="0000C0"/>
                </a:solidFill>
                <a:latin typeface="Consolas" pitchFamily="49" charset="0"/>
              </a:rPr>
              <a:t>floor.number</a:t>
            </a:r>
            <a:r>
              <a:rPr lang="de-DE" altLang="de-DE" sz="1600" b="0" dirty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dirty="0" smtClean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600" dirty="0" err="1" smtClean="0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600" dirty="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6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6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Floor::~Floor()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"Destroying </a:t>
            </a:r>
            <a:r>
              <a:rPr lang="de-DE" altLang="de-DE" sz="1600" b="0" err="1">
                <a:solidFill>
                  <a:srgbClr val="2A00FF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endParaRPr lang="de-DE" altLang="de-DE" sz="1600" b="0" dirty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 	   &lt;&lt; </a:t>
            </a:r>
            <a:r>
              <a:rPr lang="de-DE" altLang="de-DE" sz="1600" b="0" dirty="0" err="1" smtClean="0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600" b="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600" dirty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13" name="Abgerundete rechteckige Legende 12"/>
          <p:cNvSpPr/>
          <p:nvPr/>
        </p:nvSpPr>
        <p:spPr>
          <a:xfrm>
            <a:off x="539552" y="4196369"/>
            <a:ext cx="2784301" cy="842963"/>
          </a:xfrm>
          <a:prstGeom prst="wedgeRoundRectCallout">
            <a:avLst>
              <a:gd name="adj1" fmla="val 92771"/>
              <a:gd name="adj2" fmla="val -23651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/>
              <a:t>Konstruktor</a:t>
            </a:r>
            <a:r>
              <a:rPr lang="de-DE" dirty="0"/>
              <a:t> </a:t>
            </a:r>
            <a:r>
              <a:rPr lang="de-DE" dirty="0" smtClean="0">
                <a:solidFill>
                  <a:schemeClr val="bg1"/>
                </a:solidFill>
              </a:rPr>
              <a:t>mit </a:t>
            </a:r>
            <a:r>
              <a:rPr lang="de-DE" b="1" dirty="0" smtClean="0">
                <a:solidFill>
                  <a:schemeClr val="bg1"/>
                </a:solidFill>
              </a:rPr>
              <a:t>Initialisierungsliste</a:t>
            </a:r>
            <a:r>
              <a:rPr lang="de-DE" dirty="0" smtClean="0">
                <a:solidFill>
                  <a:schemeClr val="bg1"/>
                </a:solidFill>
              </a:rPr>
              <a:t> (Reihenfolge beachten!)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5" name="Abgerundete rechteckige Legende 14"/>
          <p:cNvSpPr/>
          <p:nvPr/>
        </p:nvSpPr>
        <p:spPr>
          <a:xfrm>
            <a:off x="1613694" y="5092164"/>
            <a:ext cx="2292350" cy="410206"/>
          </a:xfrm>
          <a:prstGeom prst="wedgeRoundRectCallout">
            <a:avLst>
              <a:gd name="adj1" fmla="val 65793"/>
              <a:gd name="adj2" fmla="val -278681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 err="1">
                <a:solidFill>
                  <a:schemeClr val="bg1"/>
                </a:solidFill>
              </a:rPr>
              <a:t>Copy-Konstruktor</a:t>
            </a:r>
            <a:endParaRPr lang="de-DE" b="1" dirty="0">
              <a:solidFill>
                <a:schemeClr val="bg1"/>
              </a:solidFill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1613694" y="5900380"/>
            <a:ext cx="2292350" cy="381876"/>
          </a:xfrm>
          <a:prstGeom prst="wedgeRoundRectCallout">
            <a:avLst>
              <a:gd name="adj1" fmla="val 68427"/>
              <a:gd name="adj2" fmla="val 17081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>
                <a:solidFill>
                  <a:schemeClr val="bg1"/>
                </a:solidFill>
              </a:rPr>
              <a:t>Destruktor</a:t>
            </a:r>
          </a:p>
        </p:txBody>
      </p:sp>
      <p:sp>
        <p:nvSpPr>
          <p:cNvPr id="19459" name="Rechteck 13"/>
          <p:cNvSpPr>
            <a:spLocks noChangeArrowheads="1"/>
          </p:cNvSpPr>
          <p:nvPr/>
        </p:nvSpPr>
        <p:spPr bwMode="auto">
          <a:xfrm>
            <a:off x="4283568" y="3475644"/>
            <a:ext cx="4450163" cy="1441450"/>
          </a:xfrm>
          <a:prstGeom prst="rect">
            <a:avLst/>
          </a:prstGeom>
          <a:solidFill>
            <a:schemeClr val="bg1">
              <a:lumMod val="75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2859025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Initialisierungslisten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320951"/>
          </a:xfrm>
        </p:spPr>
        <p:txBody>
          <a:bodyPr/>
          <a:lstStyle/>
          <a:p>
            <a:pPr marL="342900" indent="-342900">
              <a:buFontTx/>
              <a:buChar char="-"/>
            </a:pPr>
            <a:r>
              <a:rPr lang="en-US" smtClean="0"/>
              <a:t>Initialisierungslisten haben mit C++11 eine </a:t>
            </a:r>
            <a:r>
              <a:rPr lang="en-US" b="1" smtClean="0"/>
              <a:t>zweite Bedeutung </a:t>
            </a:r>
            <a:r>
              <a:rPr lang="en-US" smtClean="0"/>
              <a:t>erhalten: Mittels Array-ähnlicher Syntax können jetzt Datenstrukturen leichter initialisiert werden.</a:t>
            </a:r>
            <a:endParaRPr lang="en-US"/>
          </a:p>
          <a:p>
            <a:pPr marL="342900" indent="-342900">
              <a:buFontTx/>
              <a:buChar char="-"/>
            </a:pPr>
            <a:r>
              <a:rPr lang="en-US" b="1" smtClean="0"/>
              <a:t>Klassisch: </a:t>
            </a:r>
            <a:r>
              <a:rPr lang="en-US" smtClean="0"/>
              <a:t>Pflicht bei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/>
              <a:t>-Attributen und Referenzen im </a:t>
            </a:r>
            <a:r>
              <a:rPr lang="en-US" smtClean="0"/>
              <a:t>Konstruktor</a:t>
            </a:r>
          </a:p>
          <a:p>
            <a:pPr marL="692150" lvl="1" indent="-342900">
              <a:buFontTx/>
              <a:buChar char="-"/>
            </a:pP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Floor::Floor(std::string label, int number)</a:t>
            </a:r>
            <a:b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    : label(label), number(number) {}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indent="-342900">
              <a:buFontTx/>
              <a:buChar char="-"/>
            </a:pPr>
            <a:r>
              <a:rPr lang="en-US" b="1" smtClean="0"/>
              <a:t>In C++11: </a:t>
            </a:r>
            <a:r>
              <a:rPr lang="en-US" smtClean="0"/>
              <a:t>{} als Syntactic Sugar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std::initializer_list</a:t>
            </a:r>
          </a:p>
          <a:p>
            <a:pPr marL="692150" lvl="1" indent="-342900">
              <a:buFontTx/>
              <a:buChar char="-"/>
            </a:pPr>
            <a:r>
              <a:rPr lang="en-US" smtClean="0"/>
              <a:t>vereinfachte Initialisierung von Vektoren etc.</a:t>
            </a:r>
          </a:p>
          <a:p>
            <a:pPr marL="692150" lvl="1" indent="-342900">
              <a:buFontTx/>
              <a:buChar char="-"/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std::vector&lt;int&gt; v =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std::vector&lt;int&gt;({7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, 5, 16, 8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});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>
              <a:buFontTx/>
              <a:buChar char="-"/>
            </a:pP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::vector&lt;int&gt; v = {7, 5, 16, 8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  <a:p>
            <a:pPr marL="692150" lvl="1" indent="-342900">
              <a:buFontTx/>
              <a:buChar char="-"/>
            </a:pP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>
              <a:buFontTx/>
              <a:buChar char="-"/>
            </a:pPr>
            <a:endParaRPr lang="en-US"/>
          </a:p>
        </p:txBody>
      </p:sp>
      <p:sp>
        <p:nvSpPr>
          <p:cNvPr id="4" name="Rechteck 3"/>
          <p:cNvSpPr/>
          <p:nvPr/>
        </p:nvSpPr>
        <p:spPr>
          <a:xfrm>
            <a:off x="3203848" y="6093296"/>
            <a:ext cx="5508104" cy="435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smtClean="0"/>
              <a:t>Klassisch: </a:t>
            </a:r>
            <a:r>
              <a:rPr lang="en-US" sz="1200" smtClean="0">
                <a:hlinkClick r:id="rId2"/>
              </a:rPr>
              <a:t>http</a:t>
            </a:r>
            <a:r>
              <a:rPr lang="en-US" sz="1200">
                <a:hlinkClick r:id="rId2"/>
              </a:rPr>
              <a:t>://</a:t>
            </a:r>
            <a:r>
              <a:rPr lang="en-US" sz="1200" smtClean="0">
                <a:hlinkClick r:id="rId2"/>
              </a:rPr>
              <a:t>en.cppreference.com/w/cpp/language/initializer_list</a:t>
            </a:r>
            <a:r>
              <a:rPr lang="en-US" sz="1200" smtClean="0"/>
              <a:t> </a:t>
            </a:r>
          </a:p>
          <a:p>
            <a:pPr algn="r"/>
            <a:r>
              <a:rPr lang="en-US" sz="1200"/>
              <a:t>std::initializer_list: </a:t>
            </a:r>
            <a:r>
              <a:rPr lang="en-US" sz="1200">
                <a:hlinkClick r:id="rId3"/>
              </a:rPr>
              <a:t>http://</a:t>
            </a:r>
            <a:r>
              <a:rPr lang="en-US" sz="1200" smtClean="0">
                <a:hlinkClick r:id="rId3"/>
              </a:rPr>
              <a:t>en.cppreference.com/w/cpp/utility/initializer_list</a:t>
            </a:r>
            <a:r>
              <a:rPr lang="en-US" sz="1200" smtClean="0"/>
              <a:t>  </a:t>
            </a:r>
            <a:endParaRPr lang="en-US" sz="1200"/>
          </a:p>
        </p:txBody>
      </p:sp>
      <p:sp>
        <p:nvSpPr>
          <p:cNvPr id="7" name="Abgerundete rechteckige Legende 6"/>
          <p:cNvSpPr/>
          <p:nvPr/>
        </p:nvSpPr>
        <p:spPr>
          <a:xfrm>
            <a:off x="4860032" y="4797152"/>
            <a:ext cx="3597275" cy="534292"/>
          </a:xfrm>
          <a:prstGeom prst="wedgeRoundRectCallout">
            <a:avLst>
              <a:gd name="adj1" fmla="val -40924"/>
              <a:gd name="adj2" fmla="val -9032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implizierter Konstruktoraufruf</a:t>
            </a:r>
            <a:endParaRPr lang="de-DE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8766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Delegating Constructors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464967"/>
          </a:xfrm>
        </p:spPr>
        <p:txBody>
          <a:bodyPr/>
          <a:lstStyle/>
          <a:p>
            <a:pPr marL="0" indent="0">
              <a:buNone/>
            </a:pPr>
            <a:r>
              <a:rPr lang="en-US" b="1" smtClean="0"/>
              <a:t>Java</a:t>
            </a:r>
          </a:p>
          <a:p>
            <a:pPr marL="520700" indent="-342900"/>
            <a:r>
              <a:rPr lang="en-US" smtClean="0"/>
              <a:t>kann innerhalb eines Konstruktors an einen anderen Konstruktor delegieren (bspw. Default-Werte übergeben)</a:t>
            </a:r>
          </a:p>
          <a:p>
            <a:pPr marL="520700" indent="-342900"/>
            <a:r>
              <a:rPr lang="en-US"/>
              <a:t>Beispiel: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public Floor() { this("default", 1);}</a:t>
            </a:r>
          </a:p>
          <a:p>
            <a:pPr marL="520700" indent="-342900"/>
            <a:endParaRPr lang="en-US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b="1" smtClean="0"/>
              <a:t>C++</a:t>
            </a:r>
          </a:p>
          <a:p>
            <a:pPr marL="520700" indent="-342900"/>
            <a:r>
              <a:rPr lang="en-US"/>
              <a:t>V</a:t>
            </a:r>
            <a:r>
              <a:rPr lang="en-US" smtClean="0"/>
              <a:t>or C++11: kann/muss Basisklassen initialisieren</a:t>
            </a:r>
          </a:p>
          <a:p>
            <a:pPr marL="692150" lvl="1" indent="-342900"/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Class(): Base("default") {}</a:t>
            </a:r>
          </a:p>
          <a:p>
            <a:pPr marL="692150" lvl="1" indent="-342900"/>
            <a:r>
              <a:rPr lang="en-US"/>
              <a:t>Kann aber </a:t>
            </a:r>
            <a:r>
              <a:rPr lang="en-US" smtClean="0"/>
              <a:t>nicht an Konstruktoren der eigenen Klasse delegieren.</a:t>
            </a:r>
            <a:endParaRPr lang="en-US"/>
          </a:p>
          <a:p>
            <a:pPr marL="520700" indent="-342900"/>
            <a:r>
              <a:rPr lang="en-US"/>
              <a:t>S</a:t>
            </a:r>
            <a:r>
              <a:rPr lang="en-US" smtClean="0"/>
              <a:t>eit C++11: Konstruktoraufruf auf eigene Klasse möglich</a:t>
            </a:r>
          </a:p>
          <a:p>
            <a:pPr marL="692150" lvl="1" indent="-342900"/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Floor() : Floor("default", 1) {}</a:t>
            </a:r>
          </a:p>
          <a:p>
            <a:pPr marL="692150" lvl="1" indent="-342900">
              <a:buFontTx/>
              <a:buChar char="-"/>
            </a:pPr>
            <a:endParaRPr lang="en-US"/>
          </a:p>
        </p:txBody>
      </p:sp>
      <p:sp>
        <p:nvSpPr>
          <p:cNvPr id="4" name="Rechteck 3"/>
          <p:cNvSpPr/>
          <p:nvPr/>
        </p:nvSpPr>
        <p:spPr>
          <a:xfrm>
            <a:off x="2555776" y="6086888"/>
            <a:ext cx="6174432" cy="435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2"/>
              </a:rPr>
              <a:t>http://</a:t>
            </a:r>
            <a:r>
              <a:rPr lang="en-US" sz="1200" smtClean="0">
                <a:hlinkClick r:id="rId2"/>
              </a:rPr>
              <a:t>en.cppreference.com/w/cpp/language/initializer_list#Delegating_constructor</a:t>
            </a:r>
            <a:r>
              <a:rPr lang="en-US" sz="1200" smtClean="0"/>
              <a:t> </a:t>
            </a:r>
          </a:p>
          <a:p>
            <a:pPr algn="r"/>
            <a:r>
              <a:rPr lang="en-US" sz="1200"/>
              <a:t>Praktisch: </a:t>
            </a:r>
            <a:r>
              <a:rPr lang="en-US" sz="1200" smtClean="0">
                <a:hlinkClick r:id="rId3"/>
              </a:rPr>
              <a:t>http</a:t>
            </a:r>
            <a:r>
              <a:rPr lang="en-US" sz="1200">
                <a:hlinkClick r:id="rId3"/>
              </a:rPr>
              <a:t>://www.learncpp.com/cpp-tutorial/b-5-delegating-constructors</a:t>
            </a:r>
            <a:r>
              <a:rPr lang="en-US" sz="1200" smtClean="0">
                <a:hlinkClick r:id="rId3"/>
              </a:rPr>
              <a:t>/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63679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hteck 11"/>
          <p:cNvSpPr>
            <a:spLocks noChangeArrowheads="1"/>
          </p:cNvSpPr>
          <p:nvPr/>
        </p:nvSpPr>
        <p:spPr bwMode="auto">
          <a:xfrm>
            <a:off x="4870450" y="3662316"/>
            <a:ext cx="3136900" cy="73183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0483" name="Rechteck 11"/>
          <p:cNvSpPr>
            <a:spLocks noChangeArrowheads="1"/>
          </p:cNvSpPr>
          <p:nvPr/>
        </p:nvSpPr>
        <p:spPr bwMode="auto">
          <a:xfrm>
            <a:off x="4859338" y="3225753"/>
            <a:ext cx="3136900" cy="23336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048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Parameterübergabe bei Methodenaufrufen</a:t>
            </a:r>
          </a:p>
        </p:txBody>
      </p:sp>
      <p:sp>
        <p:nvSpPr>
          <p:cNvPr id="20485" name="Textfeld 1"/>
          <p:cNvSpPr txBox="1">
            <a:spLocks noChangeArrowheads="1"/>
          </p:cNvSpPr>
          <p:nvPr/>
        </p:nvSpPr>
        <p:spPr bwMode="auto">
          <a:xfrm>
            <a:off x="109874" y="1508896"/>
            <a:ext cx="8939213" cy="40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 dirty="0"/>
              <a:t>Parameter werden in C++ </a:t>
            </a:r>
            <a:r>
              <a:rPr lang="de-DE" altLang="de-DE" sz="2200" dirty="0"/>
              <a:t>immer</a:t>
            </a:r>
            <a:r>
              <a:rPr lang="de-DE" altLang="de-DE" sz="2200" b="0" dirty="0"/>
              <a:t> per Wert übergeben (</a:t>
            </a:r>
            <a:r>
              <a:rPr lang="de-DE" altLang="de-DE" sz="2200" dirty="0"/>
              <a:t>Call </a:t>
            </a:r>
            <a:r>
              <a:rPr lang="de-DE" altLang="de-DE" sz="2200" dirty="0" err="1"/>
              <a:t>by</a:t>
            </a:r>
            <a:r>
              <a:rPr lang="de-DE" altLang="de-DE" sz="2200" dirty="0"/>
              <a:t> Value</a:t>
            </a:r>
            <a:r>
              <a:rPr lang="de-DE" altLang="de-DE" sz="2200" b="0" dirty="0"/>
              <a:t>)</a:t>
            </a:r>
          </a:p>
        </p:txBody>
      </p:sp>
      <p:sp>
        <p:nvSpPr>
          <p:cNvPr id="20486" name="Rechteck 3"/>
          <p:cNvSpPr>
            <a:spLocks noChangeArrowheads="1"/>
          </p:cNvSpPr>
          <p:nvPr/>
        </p:nvSpPr>
        <p:spPr bwMode="auto">
          <a:xfrm>
            <a:off x="687388" y="2435801"/>
            <a:ext cx="3875544" cy="3184865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dirty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8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dirty="0" err="1" smtClean="0">
                <a:solidFill>
                  <a:srgbClr val="000000"/>
                </a:solidFill>
                <a:latin typeface="Consolas" pitchFamily="49" charset="0"/>
              </a:rPr>
              <a:t>iUseACopy</a:t>
            </a:r>
            <a:r>
              <a:rPr lang="de-DE" altLang="de-DE" sz="1800" dirty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800" dirty="0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80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dirty="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dirty="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800" b="0" dirty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800" b="0" smtClean="0">
                <a:solidFill>
                  <a:srgbClr val="2A00FF"/>
                </a:solidFill>
                <a:latin typeface="Consolas" pitchFamily="49" charset="0"/>
              </a:rPr>
              <a:t>"This </a:t>
            </a:r>
            <a:r>
              <a:rPr lang="de-DE" altLang="de-DE" sz="1800" b="0" dirty="0" err="1">
                <a:solidFill>
                  <a:srgbClr val="2A00FF"/>
                </a:solidFill>
                <a:latin typeface="Consolas" pitchFamily="49" charset="0"/>
              </a:rPr>
              <a:t>is</a:t>
            </a:r>
            <a:r>
              <a:rPr lang="de-DE" altLang="de-DE" sz="1800" b="0" dirty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2A00FF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8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endParaRPr lang="de-DE" altLang="de-DE" sz="1800" b="0" dirty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800" b="0" dirty="0" err="1">
                <a:solidFill>
                  <a:srgbClr val="000000"/>
                </a:solidFill>
                <a:latin typeface="Consolas" pitchFamily="49" charset="0"/>
              </a:rPr>
              <a:t>floor.getNumber</a:t>
            </a: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       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8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800" dirty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8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dirty="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800" dirty="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dirty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800" b="0" dirty="0" err="1">
                <a:solidFill>
                  <a:srgbClr val="000000"/>
                </a:solidFill>
                <a:latin typeface="Consolas" pitchFamily="49" charset="0"/>
              </a:rPr>
              <a:t>iWorkOnACopy</a:t>
            </a: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800" b="0" dirty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800" b="0" dirty="0"/>
          </a:p>
        </p:txBody>
      </p:sp>
      <p:sp>
        <p:nvSpPr>
          <p:cNvPr id="20488" name="Rechteck 6"/>
          <p:cNvSpPr>
            <a:spLocks noChangeArrowheads="1"/>
          </p:cNvSpPr>
          <p:nvPr/>
        </p:nvSpPr>
        <p:spPr bwMode="auto">
          <a:xfrm>
            <a:off x="5155744" y="2647905"/>
            <a:ext cx="2844800" cy="2152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dirty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 err="1">
                <a:solidFill>
                  <a:srgbClr val="000000"/>
                </a:solidFill>
                <a:latin typeface="Consolas" pitchFamily="49" charset="0"/>
              </a:rPr>
              <a:t>Copying</a:t>
            </a: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dirty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This </a:t>
            </a:r>
            <a:r>
              <a:rPr lang="de-DE" altLang="de-DE" sz="1800" b="0" dirty="0" err="1">
                <a:solidFill>
                  <a:srgbClr val="000000"/>
                </a:solidFill>
                <a:latin typeface="Consolas" pitchFamily="49" charset="0"/>
              </a:rPr>
              <a:t>is</a:t>
            </a: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dirty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dirty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dirty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 [0]</a:t>
            </a:r>
            <a:endParaRPr lang="de-DE" altLang="de-DE" sz="1800" b="0" dirty="0"/>
          </a:p>
        </p:txBody>
      </p:sp>
      <p:sp>
        <p:nvSpPr>
          <p:cNvPr id="20489" name="Pfeil nach rechts 71"/>
          <p:cNvSpPr>
            <a:spLocks noChangeArrowheads="1"/>
          </p:cNvSpPr>
          <p:nvPr/>
        </p:nvSpPr>
        <p:spPr bwMode="auto">
          <a:xfrm>
            <a:off x="4124325" y="4073525"/>
            <a:ext cx="735013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0" name="Abgerundete rechteckige Legende 9"/>
          <p:cNvSpPr/>
          <p:nvPr/>
        </p:nvSpPr>
        <p:spPr>
          <a:xfrm>
            <a:off x="537610" y="5372100"/>
            <a:ext cx="3376613" cy="1009650"/>
          </a:xfrm>
          <a:prstGeom prst="wedgeRoundRectCallout">
            <a:avLst>
              <a:gd name="adj1" fmla="val -18417"/>
              <a:gd name="adj2" fmla="val -6151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 err="1">
                <a:solidFill>
                  <a:schemeClr val="bg1"/>
                </a:solidFill>
              </a:rPr>
              <a:t>Copy-Konstruktor</a:t>
            </a:r>
            <a:r>
              <a:rPr lang="de-DE" dirty="0">
                <a:solidFill>
                  <a:schemeClr val="bg1"/>
                </a:solidFill>
              </a:rPr>
              <a:t> wird bei der Übergabe aufgerufen, um das Objekt zu kopieren!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5547519" y="5392738"/>
            <a:ext cx="3376612" cy="1008062"/>
          </a:xfrm>
          <a:prstGeom prst="wedgeRoundRectCallout">
            <a:avLst>
              <a:gd name="adj1" fmla="val 18273"/>
              <a:gd name="adj2" fmla="val -118504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Objekt wird automatisch zerstört wenn </a:t>
            </a:r>
            <a:r>
              <a:rPr lang="de-DE" i="1" dirty="0" err="1" smtClean="0">
                <a:solidFill>
                  <a:schemeClr val="bg1"/>
                </a:solidFill>
              </a:rPr>
              <a:t>iUseACopy</a:t>
            </a:r>
            <a:r>
              <a:rPr lang="de-DE" i="1" dirty="0" smtClean="0">
                <a:solidFill>
                  <a:schemeClr val="bg1"/>
                </a:solidFill>
              </a:rPr>
              <a:t> </a:t>
            </a:r>
            <a:r>
              <a:rPr lang="de-DE" dirty="0" smtClean="0">
                <a:solidFill>
                  <a:schemeClr val="bg1"/>
                </a:solidFill>
              </a:rPr>
              <a:t>zu </a:t>
            </a:r>
            <a:r>
              <a:rPr lang="de-DE" i="1" dirty="0" err="1">
                <a:solidFill>
                  <a:schemeClr val="bg1"/>
                </a:solidFill>
              </a:rPr>
              <a:t>main</a:t>
            </a:r>
            <a:r>
              <a:rPr lang="de-DE" dirty="0">
                <a:solidFill>
                  <a:schemeClr val="bg1"/>
                </a:solidFill>
              </a:rPr>
              <a:t> zurückkehrt…</a:t>
            </a:r>
          </a:p>
        </p:txBody>
      </p:sp>
    </p:spTree>
    <p:extLst>
      <p:ext uri="{BB962C8B-B14F-4D97-AF65-F5344CB8AC3E}">
        <p14:creationId xmlns:p14="http://schemas.microsoft.com/office/powerpoint/2010/main" val="1909744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Parameterübergabe bei Methodenaufrufen (I)</a:t>
            </a:r>
          </a:p>
        </p:txBody>
      </p:sp>
      <p:sp>
        <p:nvSpPr>
          <p:cNvPr id="21507" name="Textfeld 1"/>
          <p:cNvSpPr txBox="1">
            <a:spLocks noChangeArrowheads="1"/>
          </p:cNvSpPr>
          <p:nvPr/>
        </p:nvSpPr>
        <p:spPr bwMode="auto">
          <a:xfrm>
            <a:off x="172720" y="1484784"/>
            <a:ext cx="9074150" cy="7219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 dirty="0" smtClean="0"/>
              <a:t>Kopieren bei der Übergabe ist oft nicht gewollt. Lösungsmöglichkeiten:</a:t>
            </a:r>
            <a:endParaRPr lang="de-DE" altLang="de-DE" sz="2200" b="0" dirty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 dirty="0"/>
              <a:t>		(1</a:t>
            </a:r>
            <a:r>
              <a:rPr lang="de-DE" altLang="de-DE" sz="2200" b="0" dirty="0" smtClean="0"/>
              <a:t>)  </a:t>
            </a:r>
            <a:r>
              <a:rPr lang="de-DE" altLang="de-DE" sz="2200" b="0"/>
              <a:t>Übergabe </a:t>
            </a:r>
            <a:r>
              <a:rPr lang="de-DE" altLang="de-DE" sz="2200" b="0" smtClean="0"/>
              <a:t>"per Referenz" </a:t>
            </a:r>
            <a:r>
              <a:rPr lang="de-DE" altLang="de-DE" sz="2200" b="0" dirty="0"/>
              <a:t>(</a:t>
            </a:r>
            <a:r>
              <a:rPr lang="de-DE" altLang="de-DE" sz="2200" dirty="0"/>
              <a:t>Call </a:t>
            </a:r>
            <a:r>
              <a:rPr lang="de-DE" altLang="de-DE" sz="2200" dirty="0" err="1"/>
              <a:t>by</a:t>
            </a:r>
            <a:r>
              <a:rPr lang="de-DE" altLang="de-DE" sz="2200" dirty="0"/>
              <a:t> Reference</a:t>
            </a:r>
            <a:r>
              <a:rPr lang="de-DE" altLang="de-DE" sz="2200" b="0" dirty="0"/>
              <a:t>)</a:t>
            </a:r>
          </a:p>
        </p:txBody>
      </p:sp>
      <p:sp>
        <p:nvSpPr>
          <p:cNvPr id="21509" name="Pfeil nach rechts 71"/>
          <p:cNvSpPr>
            <a:spLocks noChangeArrowheads="1"/>
          </p:cNvSpPr>
          <p:nvPr/>
        </p:nvSpPr>
        <p:spPr bwMode="auto">
          <a:xfrm>
            <a:off x="4959350" y="3989849"/>
            <a:ext cx="735013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21511" name="Rechteck 7"/>
          <p:cNvSpPr>
            <a:spLocks noChangeArrowheads="1"/>
          </p:cNvSpPr>
          <p:nvPr/>
        </p:nvSpPr>
        <p:spPr bwMode="auto">
          <a:xfrm>
            <a:off x="671378" y="2420938"/>
            <a:ext cx="3900622" cy="3389333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dirty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dirty="0" err="1" smtClean="0">
                <a:solidFill>
                  <a:srgbClr val="000000"/>
                </a:solidFill>
                <a:latin typeface="Consolas" pitchFamily="49" charset="0"/>
              </a:rPr>
              <a:t>iUseAReference</a:t>
            </a:r>
            <a:r>
              <a:rPr lang="de-DE" altLang="de-DE" sz="1600" dirty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br>
              <a:rPr lang="de-DE" altLang="de-DE" sz="1600" dirty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 dirty="0" smtClean="0">
                <a:solidFill>
                  <a:srgbClr val="000000"/>
                </a:solidFill>
                <a:latin typeface="Consolas" pitchFamily="49" charset="0"/>
              </a:rPr>
              <a:t>       </a:t>
            </a:r>
            <a:r>
              <a:rPr lang="de-DE" altLang="de-DE" sz="1600" dirty="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dirty="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600" dirty="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dirty="0" smtClean="0">
                <a:solidFill>
                  <a:srgbClr val="000000"/>
                </a:solidFill>
                <a:latin typeface="Consolas" pitchFamily="49" charset="0"/>
              </a:rPr>
              <a:t>) </a:t>
            </a:r>
            <a:r>
              <a:rPr lang="de-DE" altLang="de-DE" sz="1600" b="0" dirty="0" smtClean="0">
                <a:solidFill>
                  <a:srgbClr val="000000"/>
                </a:solidFill>
                <a:latin typeface="Consolas" pitchFamily="49" charset="0"/>
              </a:rPr>
              <a:t>{</a:t>
            </a:r>
            <a:endParaRPr lang="de-DE" altLang="de-DE" sz="16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"This </a:t>
            </a:r>
            <a:r>
              <a:rPr lang="de-DE" altLang="de-DE" sz="1600" b="0" dirty="0" err="1">
                <a:solidFill>
                  <a:srgbClr val="2A00FF"/>
                </a:solidFill>
                <a:latin typeface="Consolas" pitchFamily="49" charset="0"/>
              </a:rPr>
              <a:t>is</a:t>
            </a:r>
            <a:r>
              <a:rPr lang="de-DE" altLang="de-DE" sz="1600" b="0" dirty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2A00FF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endParaRPr lang="de-DE" altLang="de-DE" sz="1600" b="0" dirty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</a:rPr>
              <a:t>floor.getNumber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      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endParaRPr lang="de-DE" altLang="de-DE" sz="1600" b="0" dirty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600" dirty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dirty="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</a:rPr>
              <a:t>iUseAReference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600" b="0" dirty="0"/>
          </a:p>
        </p:txBody>
      </p:sp>
      <p:sp>
        <p:nvSpPr>
          <p:cNvPr id="21512" name="Rechteck 13"/>
          <p:cNvSpPr>
            <a:spLocks noChangeArrowheads="1"/>
          </p:cNvSpPr>
          <p:nvPr/>
        </p:nvSpPr>
        <p:spPr bwMode="auto">
          <a:xfrm>
            <a:off x="5784850" y="3777124"/>
            <a:ext cx="2789238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dirty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This </a:t>
            </a:r>
            <a:r>
              <a:rPr lang="de-DE" altLang="de-DE" sz="1800" b="0" dirty="0" err="1">
                <a:solidFill>
                  <a:srgbClr val="000000"/>
                </a:solidFill>
                <a:latin typeface="Consolas" pitchFamily="49" charset="0"/>
              </a:rPr>
              <a:t>is</a:t>
            </a: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dirty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dirty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 [0]</a:t>
            </a:r>
            <a:endParaRPr lang="de-DE" altLang="de-DE" sz="1800" b="0" dirty="0"/>
          </a:p>
        </p:txBody>
      </p:sp>
      <p:sp>
        <p:nvSpPr>
          <p:cNvPr id="16" name="Abgerundete rechteckige Legende 15"/>
          <p:cNvSpPr/>
          <p:nvPr/>
        </p:nvSpPr>
        <p:spPr>
          <a:xfrm>
            <a:off x="5220072" y="2649436"/>
            <a:ext cx="3095625" cy="776288"/>
          </a:xfrm>
          <a:prstGeom prst="wedgeRoundRectCallout">
            <a:avLst>
              <a:gd name="adj1" fmla="val -17481"/>
              <a:gd name="adj2" fmla="val 88831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Es wird keine Kopie des Objekts angelegt</a:t>
            </a:r>
          </a:p>
        </p:txBody>
      </p:sp>
      <p:sp>
        <p:nvSpPr>
          <p:cNvPr id="18" name="Abgerundete rechteckige Legende 17"/>
          <p:cNvSpPr/>
          <p:nvPr/>
        </p:nvSpPr>
        <p:spPr>
          <a:xfrm>
            <a:off x="5784850" y="5345113"/>
            <a:ext cx="2638425" cy="1008062"/>
          </a:xfrm>
          <a:prstGeom prst="wedgeRoundRectCallout">
            <a:avLst>
              <a:gd name="adj1" fmla="val -44385"/>
              <a:gd name="adj2" fmla="val -3545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i="1" dirty="0" err="1" smtClean="0">
                <a:solidFill>
                  <a:schemeClr val="bg1"/>
                </a:solidFill>
              </a:rPr>
              <a:t>iUseAReference</a:t>
            </a:r>
            <a:r>
              <a:rPr lang="de-DE" dirty="0" smtClean="0">
                <a:solidFill>
                  <a:schemeClr val="bg1"/>
                </a:solidFill>
              </a:rPr>
              <a:t> kann </a:t>
            </a:r>
            <a:r>
              <a:rPr lang="de-DE" dirty="0">
                <a:solidFill>
                  <a:schemeClr val="bg1"/>
                </a:solidFill>
              </a:rPr>
              <a:t>aber das Objekt beliebig verändern!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5457864" y="5229200"/>
            <a:ext cx="216024" cy="1380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0" b="1" dirty="0" smtClean="0">
                <a:solidFill>
                  <a:srgbClr val="005AA9"/>
                </a:solidFill>
              </a:rPr>
              <a:t>!</a:t>
            </a:r>
            <a:endParaRPr lang="en-US" sz="9000" b="1" dirty="0">
              <a:solidFill>
                <a:srgbClr val="005AA9"/>
              </a:solidFill>
            </a:endParaRPr>
          </a:p>
        </p:txBody>
      </p:sp>
      <p:sp>
        <p:nvSpPr>
          <p:cNvPr id="12" name="Rechteck 11"/>
          <p:cNvSpPr>
            <a:spLocks noChangeArrowheads="1"/>
          </p:cNvSpPr>
          <p:nvPr/>
        </p:nvSpPr>
        <p:spPr bwMode="auto">
          <a:xfrm>
            <a:off x="734659" y="2708261"/>
            <a:ext cx="3405294" cy="216683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1014269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09" grpId="0" animBg="1"/>
      <p:bldP spid="21511" grpId="0" animBg="1"/>
      <p:bldP spid="21512" grpId="0"/>
      <p:bldP spid="16" grpId="0" animBg="1"/>
      <p:bldP spid="18" grpId="0" animBg="1"/>
      <p:bldP spid="2" grpId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hteck 3"/>
          <p:cNvSpPr>
            <a:spLocks noChangeArrowheads="1"/>
          </p:cNvSpPr>
          <p:nvPr/>
        </p:nvSpPr>
        <p:spPr bwMode="auto">
          <a:xfrm>
            <a:off x="683568" y="2420888"/>
            <a:ext cx="3875190" cy="3197069"/>
          </a:xfrm>
          <a:prstGeom prst="foldedCorner">
            <a:avLst>
              <a:gd name="adj" fmla="val 11428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dirty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dirty="0" err="1">
                <a:solidFill>
                  <a:srgbClr val="000000"/>
                </a:solidFill>
                <a:latin typeface="Consolas" pitchFamily="49" charset="0"/>
              </a:rPr>
              <a:t>iUseAConstReference</a:t>
            </a:r>
            <a:r>
              <a:rPr lang="de-DE" altLang="de-DE" sz="1600" dirty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br>
              <a:rPr lang="de-DE" altLang="de-DE" sz="1600" dirty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 dirty="0" smtClean="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de-DE" altLang="de-DE" sz="1600" dirty="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60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dirty="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dirty="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600" dirty="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"This </a:t>
            </a:r>
            <a:r>
              <a:rPr lang="de-DE" altLang="de-DE" sz="1600" b="0" dirty="0" err="1">
                <a:solidFill>
                  <a:srgbClr val="2A00FF"/>
                </a:solidFill>
                <a:latin typeface="Consolas" pitchFamily="49" charset="0"/>
              </a:rPr>
              <a:t>is</a:t>
            </a:r>
            <a:r>
              <a:rPr lang="de-DE" altLang="de-DE" sz="1600" b="0" dirty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2A00FF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endParaRPr lang="de-DE" altLang="de-DE" sz="1600" b="0" dirty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</a:rPr>
              <a:t>floor.getNumber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      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endParaRPr lang="de-DE" altLang="de-DE" sz="1600" b="0" dirty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600" dirty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dirty="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</a:rPr>
              <a:t>iUseAConstReference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600" b="0" dirty="0"/>
          </a:p>
        </p:txBody>
      </p:sp>
      <p:sp>
        <p:nvSpPr>
          <p:cNvPr id="22531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Parameterübergabe bei Methodenaufrufen (II)</a:t>
            </a:r>
          </a:p>
        </p:txBody>
      </p:sp>
      <p:sp>
        <p:nvSpPr>
          <p:cNvPr id="22532" name="Textfeld 1"/>
          <p:cNvSpPr txBox="1">
            <a:spLocks noChangeArrowheads="1"/>
          </p:cNvSpPr>
          <p:nvPr/>
        </p:nvSpPr>
        <p:spPr bwMode="auto">
          <a:xfrm>
            <a:off x="178845" y="1484784"/>
            <a:ext cx="9074150" cy="72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 dirty="0"/>
              <a:t>Kopieren bei der Übergabe ist oft nicht gewollt. Lösungsmöglichkeiten: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 dirty="0"/>
              <a:t>		(2</a:t>
            </a:r>
            <a:r>
              <a:rPr lang="de-DE" altLang="de-DE" sz="2200" b="0" dirty="0" smtClean="0"/>
              <a:t>) </a:t>
            </a:r>
            <a:r>
              <a:rPr lang="de-DE" altLang="de-DE" sz="2200" b="0" dirty="0"/>
              <a:t>Übergabe per </a:t>
            </a:r>
            <a:r>
              <a:rPr lang="de-DE" altLang="de-DE" sz="2200" i="1" dirty="0" err="1"/>
              <a:t>const</a:t>
            </a:r>
            <a:r>
              <a:rPr lang="de-DE" altLang="de-DE" sz="2200" dirty="0"/>
              <a:t> Referenz</a:t>
            </a:r>
          </a:p>
        </p:txBody>
      </p:sp>
      <p:sp>
        <p:nvSpPr>
          <p:cNvPr id="22534" name="Pfeil nach rechts 71"/>
          <p:cNvSpPr>
            <a:spLocks noChangeArrowheads="1"/>
          </p:cNvSpPr>
          <p:nvPr/>
        </p:nvSpPr>
        <p:spPr bwMode="auto">
          <a:xfrm>
            <a:off x="5132388" y="3555746"/>
            <a:ext cx="735012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22535" name="Rechteck 13"/>
          <p:cNvSpPr>
            <a:spLocks noChangeArrowheads="1"/>
          </p:cNvSpPr>
          <p:nvPr/>
        </p:nvSpPr>
        <p:spPr bwMode="auto">
          <a:xfrm>
            <a:off x="5867400" y="3343021"/>
            <a:ext cx="2790825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This is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Destroying floor [0]</a:t>
            </a:r>
            <a:endParaRPr lang="de-DE" altLang="de-DE" sz="1800" b="0"/>
          </a:p>
        </p:txBody>
      </p:sp>
      <p:sp>
        <p:nvSpPr>
          <p:cNvPr id="15" name="Abgerundete rechteckige Legende 14"/>
          <p:cNvSpPr/>
          <p:nvPr/>
        </p:nvSpPr>
        <p:spPr>
          <a:xfrm>
            <a:off x="4873083" y="5618015"/>
            <a:ext cx="3787775" cy="761037"/>
          </a:xfrm>
          <a:prstGeom prst="wedgeRoundRectCallout">
            <a:avLst>
              <a:gd name="adj1" fmla="val -44385"/>
              <a:gd name="adj2" fmla="val -3545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 dirty="0" smtClean="0">
                <a:solidFill>
                  <a:schemeClr val="bg1"/>
                </a:solidFill>
              </a:rPr>
              <a:t>Dies </a:t>
            </a:r>
            <a:r>
              <a:rPr lang="de-DE" b="1" dirty="0">
                <a:solidFill>
                  <a:schemeClr val="bg1"/>
                </a:solidFill>
              </a:rPr>
              <a:t>sollte grundsätzlich die Default-Übergabestrategie sein.</a:t>
            </a:r>
          </a:p>
        </p:txBody>
      </p:sp>
      <p:sp>
        <p:nvSpPr>
          <p:cNvPr id="2" name="Textfeld 1"/>
          <p:cNvSpPr txBox="1">
            <a:spLocks noChangeArrowheads="1"/>
          </p:cNvSpPr>
          <p:nvPr/>
        </p:nvSpPr>
        <p:spPr bwMode="auto">
          <a:xfrm>
            <a:off x="4644483" y="5421471"/>
            <a:ext cx="142875" cy="1236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de-DE" altLang="de-DE" sz="8000" dirty="0">
                <a:solidFill>
                  <a:srgbClr val="005AA9"/>
                </a:solidFill>
              </a:rPr>
              <a:t>!</a:t>
            </a:r>
          </a:p>
        </p:txBody>
      </p:sp>
      <p:sp>
        <p:nvSpPr>
          <p:cNvPr id="9" name="Rechteck 8"/>
          <p:cNvSpPr>
            <a:spLocks noChangeArrowheads="1"/>
          </p:cNvSpPr>
          <p:nvPr/>
        </p:nvSpPr>
        <p:spPr bwMode="auto">
          <a:xfrm>
            <a:off x="734659" y="2708261"/>
            <a:ext cx="3405294" cy="216683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531651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" grpId="0"/>
    </p:bldLst>
  </p:timing>
</p:sld>
</file>

<file path=ppt/theme/theme1.xml><?xml version="1.0" encoding="utf-8"?>
<a:theme xmlns:a="http://schemas.openxmlformats.org/drawingml/2006/main" name="FV_Vorlage_SE1_TUCD">
  <a:themeElements>
    <a:clrScheme name="Benutzerdefiniert 3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FDCA00"/>
      </a:accent1>
      <a:accent2>
        <a:srgbClr val="005AA9"/>
      </a:accent2>
      <a:accent3>
        <a:srgbClr val="FFFFFF"/>
      </a:accent3>
      <a:accent4>
        <a:srgbClr val="000000"/>
      </a:accent4>
      <a:accent5>
        <a:srgbClr val="FEE1AA"/>
      </a:accent5>
      <a:accent6>
        <a:srgbClr val="005199"/>
      </a:accent6>
      <a:hlink>
        <a:srgbClr val="7F7F7F"/>
      </a:hlink>
      <a:folHlink>
        <a:srgbClr val="7F7F7F"/>
      </a:folHlink>
    </a:clrScheme>
    <a:fontScheme name="FV_Vorlage_SE1_TUCD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9525">
          <a:solidFill>
            <a:srgbClr val="000000"/>
          </a:solidFill>
          <a:miter lim="800000"/>
          <a:headEnd/>
          <a:tailEnd/>
        </a:ln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</a:extLst>
      </a:spPr>
      <a:bodyPr rtlCol="0" anchor="ctr">
        <a:noAutofit/>
      </a:bodyPr>
      <a:lstStyle>
        <a:defPPr algn="ctr" eaLnBrk="1" hangingPunct="1">
          <a:spcBef>
            <a:spcPct val="0"/>
          </a:spcBef>
          <a:buSzTx/>
          <a:buFont typeface="Arial" charset="0"/>
          <a:buNone/>
          <a:defRPr sz="1400" dirty="0" err="1">
            <a:solidFill>
              <a:srgbClr val="7F0055"/>
            </a:solidFill>
            <a:latin typeface="Consolas" pitchFamily="49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449263" rtl="0" eaLnBrk="1" fontAlgn="base" latinLnBrk="0" hangingPunct="1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Arial" charset="0"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Lucida Sans Unicode" pitchFamily="34" charset="0"/>
            <a:cs typeface="Lucida Sans Unicode" pitchFamily="34" charset="0"/>
          </a:defRPr>
        </a:defPPr>
      </a:lstStyle>
    </a:lnDef>
  </a:objectDefaults>
  <a:extraClrSchemeLst>
    <a:extraClrScheme>
      <a:clrScheme name="FV_Vorlage_SE1_TUCD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DCA00"/>
        </a:accent1>
        <a:accent2>
          <a:srgbClr val="005AA9"/>
        </a:accent2>
        <a:accent3>
          <a:srgbClr val="FFFFFF"/>
        </a:accent3>
        <a:accent4>
          <a:srgbClr val="000000"/>
        </a:accent4>
        <a:accent5>
          <a:srgbClr val="FEE1AA"/>
        </a:accent5>
        <a:accent6>
          <a:srgbClr val="005199"/>
        </a:accent6>
        <a:hlink>
          <a:srgbClr val="005AA9"/>
        </a:hlink>
        <a:folHlink>
          <a:srgbClr val="B5B5B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FV_Vorlage_SE1_TUCD</Template>
  <TotalTime>0</TotalTime>
  <Words>16522</Words>
  <Application>Microsoft Office PowerPoint</Application>
  <PresentationFormat>Bildschirmpräsentation (4:3)</PresentationFormat>
  <Paragraphs>4876</Paragraphs>
  <Slides>249</Slides>
  <Notes>89</Notes>
  <HiddenSlides>3</HiddenSlides>
  <MMClips>0</MMClips>
  <ScaleCrop>false</ScaleCrop>
  <HeadingPairs>
    <vt:vector size="8" baseType="variant">
      <vt:variant>
        <vt:lpstr>Verwendete Schriftarten</vt:lpstr>
      </vt:variant>
      <vt:variant>
        <vt:i4>11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249</vt:i4>
      </vt:variant>
    </vt:vector>
  </HeadingPairs>
  <TitlesOfParts>
    <vt:vector size="262" baseType="lpstr">
      <vt:lpstr>ＭＳ Ｐゴシック</vt:lpstr>
      <vt:lpstr>Arial</vt:lpstr>
      <vt:lpstr>Bradley Hand ITC</vt:lpstr>
      <vt:lpstr>Calibri</vt:lpstr>
      <vt:lpstr>Consolas</vt:lpstr>
      <vt:lpstr>Courier</vt:lpstr>
      <vt:lpstr>Courier New</vt:lpstr>
      <vt:lpstr>Lucida Sans Unicode</vt:lpstr>
      <vt:lpstr>Stafford</vt:lpstr>
      <vt:lpstr>Times New Roman</vt:lpstr>
      <vt:lpstr>Wingdings</vt:lpstr>
      <vt:lpstr>FV_Vorlage_SE1_TUCD</vt:lpstr>
      <vt:lpstr>Arbeitsblatt</vt:lpstr>
      <vt:lpstr>Programmierpraktikum C und C++</vt:lpstr>
      <vt:lpstr>Programmierpraktikum C und C++</vt:lpstr>
      <vt:lpstr>Zielsetzung</vt:lpstr>
      <vt:lpstr>C, C++ und Java</vt:lpstr>
      <vt:lpstr>Zusammenhang zwischen C, C++ und Java</vt:lpstr>
      <vt:lpstr>Wie wichtig sind C und C++? Der TIOBE-Index.</vt:lpstr>
      <vt:lpstr>Inhaltliche Struktur des Praktikums</vt:lpstr>
      <vt:lpstr>Anwesenheit und Betreuung</vt:lpstr>
      <vt:lpstr>Regeln für den Electronic Classroom</vt:lpstr>
      <vt:lpstr>Klausur</vt:lpstr>
      <vt:lpstr>Übungsmaterial</vt:lpstr>
      <vt:lpstr>Übungsmaterial (II)</vt:lpstr>
      <vt:lpstr>Demo: Virtuelle Maschine </vt:lpstr>
      <vt:lpstr>Ein paar Worte zu Git</vt:lpstr>
      <vt:lpstr>Ergänzende Ressourcen</vt:lpstr>
      <vt:lpstr>Literaturvorschläge</vt:lpstr>
      <vt:lpstr>Alternative Veranstaltungen an der TU Darmstadt</vt:lpstr>
      <vt:lpstr>Online C++-Referenzen</vt:lpstr>
      <vt:lpstr>C++-FAQ (https://isocpp.org/wiki/faq/)</vt:lpstr>
      <vt:lpstr>C++ online</vt:lpstr>
      <vt:lpstr>Fragen?</vt:lpstr>
      <vt:lpstr>Programmierpraktikum C und C++</vt:lpstr>
      <vt:lpstr>Laufendes Beispiel</vt:lpstr>
      <vt:lpstr>Laufendes Beispiel: Aufzugsimulation</vt:lpstr>
      <vt:lpstr>Laufendes Beispiel: Klassendiagramm</vt:lpstr>
      <vt:lpstr>Projektstruktur</vt:lpstr>
      <vt:lpstr>Projektstruktur</vt:lpstr>
      <vt:lpstr>Intermezzo</vt:lpstr>
      <vt:lpstr>Projektstruktur</vt:lpstr>
      <vt:lpstr>Projektstruktur</vt:lpstr>
      <vt:lpstr>Header und Implementierungs-Dateien</vt:lpstr>
      <vt:lpstr>Header und Implementierungs-Dateien</vt:lpstr>
      <vt:lpstr>Kompilierung</vt:lpstr>
      <vt:lpstr>Kompilierung in Java</vt:lpstr>
      <vt:lpstr>Kompilierung für C/C++ I</vt:lpstr>
      <vt:lpstr>Kompilierung für C/C++ II</vt:lpstr>
      <vt:lpstr>Statisches und dynamisches Linken</vt:lpstr>
      <vt:lpstr>Was genau macht der Präprozessor?</vt:lpstr>
      <vt:lpstr>Was passiert ohne Include Guards?</vt:lpstr>
      <vt:lpstr>Was passiert ohne Include Guards? Lösung.</vt:lpstr>
      <vt:lpstr>Include Guards: #ifndef vs. #pragma once</vt:lpstr>
      <vt:lpstr>Anwendungsmöglichkeiten von #define</vt:lpstr>
      <vt:lpstr>Intermezzo</vt:lpstr>
      <vt:lpstr>Exkurs: Fortgeschrittene Verwendung des Präprozessors</vt:lpstr>
      <vt:lpstr>Definition vs. Deklaration</vt:lpstr>
      <vt:lpstr>Inlining und Code-Optimierung</vt:lpstr>
      <vt:lpstr>class vs. struct vs. union</vt:lpstr>
      <vt:lpstr>Intermezzo</vt:lpstr>
      <vt:lpstr>Programmstart</vt:lpstr>
      <vt:lpstr>Systemstart</vt:lpstr>
      <vt:lpstr>In C(++) ist die Reihenfolge wichtig!</vt:lpstr>
      <vt:lpstr>Unterschiede zwischen Java- und C/C++-Compiler</vt:lpstr>
      <vt:lpstr>Weitere Konzepte in C++</vt:lpstr>
      <vt:lpstr>Enumerationen</vt:lpstr>
      <vt:lpstr>Switch-Case</vt:lpstr>
      <vt:lpstr>Namenskonflikte vermeiden mit Namespaces</vt:lpstr>
      <vt:lpstr>Sichtbarkeitsmodifikatoren</vt:lpstr>
      <vt:lpstr>Strings in C++</vt:lpstr>
      <vt:lpstr>Standard-Bibliotheken in C++</vt:lpstr>
      <vt:lpstr>Boost:  "Brutschrank" für C++-Standardkomponenten</vt:lpstr>
      <vt:lpstr>Operatorüberladung</vt:lpstr>
      <vt:lpstr>Exkurs: Typumwandlung (Casting)</vt:lpstr>
      <vt:lpstr>Iterierungskonzepte in C++</vt:lpstr>
      <vt:lpstr>Konzepte und Konventionen sind in C++ wesentlich</vt:lpstr>
      <vt:lpstr>Undefined Behavior (UB)</vt:lpstr>
      <vt:lpstr>Programmierpraktikum C und C++</vt:lpstr>
      <vt:lpstr>Wo leben meine Daten? … und wie lange?</vt:lpstr>
      <vt:lpstr>Speicherbereiche in C++</vt:lpstr>
      <vt:lpstr>Stack vs. Heap</vt:lpstr>
      <vt:lpstr>Intermezzo</vt:lpstr>
      <vt:lpstr>Variablen und Zeiger: Was ist eine Variable?</vt:lpstr>
      <vt:lpstr>Variablen und Zeiger: Was ist ein Zeiger?</vt:lpstr>
      <vt:lpstr>Variablen und Zeiger:  Syntax</vt:lpstr>
      <vt:lpstr>Intermezzo: Pointer und Variablen</vt:lpstr>
      <vt:lpstr>Der Null-Pointer</vt:lpstr>
      <vt:lpstr>int main(int argc, char** argv)</vt:lpstr>
      <vt:lpstr>Arrays</vt:lpstr>
      <vt:lpstr>sizeof-Operator und std::size_t</vt:lpstr>
      <vt:lpstr>Zusammenfassung: Variablentypen</vt:lpstr>
      <vt:lpstr>Zusammenfassung: Zuweisung</vt:lpstr>
      <vt:lpstr>Intermezzo</vt:lpstr>
      <vt:lpstr>Unveränderlichkeit - const</vt:lpstr>
      <vt:lpstr>Const Correctness</vt:lpstr>
      <vt:lpstr>Was ist eine C++-Referenz?</vt:lpstr>
      <vt:lpstr>Beispiel: Asterisk und Ampersand</vt:lpstr>
      <vt:lpstr>Zusammenfassung: Rolle von const</vt:lpstr>
      <vt:lpstr>const bei Objekten</vt:lpstr>
      <vt:lpstr>const Overloading</vt:lpstr>
      <vt:lpstr>Intermezzo: const</vt:lpstr>
      <vt:lpstr>Intermezzo</vt:lpstr>
      <vt:lpstr>Zusammenfassung: Vorteile von const?</vt:lpstr>
      <vt:lpstr>Intermezzo: * und &amp;</vt:lpstr>
      <vt:lpstr>Auf- und Abbauen von Objekten</vt:lpstr>
      <vt:lpstr>Konstruktor, Destruktor und Copy-Konstruktor</vt:lpstr>
      <vt:lpstr>Initialisierungslisten</vt:lpstr>
      <vt:lpstr>Delegating Constructors</vt:lpstr>
      <vt:lpstr>Parameterübergabe bei Methodenaufrufen</vt:lpstr>
      <vt:lpstr>Parameterübergabe bei Methodenaufrufen (I)</vt:lpstr>
      <vt:lpstr>Parameterübergabe bei Methodenaufrufen (II)</vt:lpstr>
      <vt:lpstr>Parameterübergabe bei Methodenaufrufen (III)</vt:lpstr>
      <vt:lpstr>Intermezzo</vt:lpstr>
      <vt:lpstr>Assignment-Operator (I)</vt:lpstr>
      <vt:lpstr>Assignment-Operator: Vergleich zu Java</vt:lpstr>
      <vt:lpstr>Rule of Three (I)</vt:lpstr>
      <vt:lpstr>Rule of Three (II)</vt:lpstr>
      <vt:lpstr>Compiler-generierte Methoden: C++</vt:lpstr>
      <vt:lpstr>Compiler-generierte Methoden: Java</vt:lpstr>
      <vt:lpstr>Exkurs: Implizite Typ-Konvertierung und Anonyme Objekte</vt:lpstr>
      <vt:lpstr>Exkurs: Implizite Typkonvertierung unterbinden mit explicit</vt:lpstr>
      <vt:lpstr>Stolperfallen bei der Speicherverwaltung</vt:lpstr>
      <vt:lpstr>Hängende Zeiger Referenzen auf gelöschte Objekte zurückgeben</vt:lpstr>
      <vt:lpstr>Rückgabe von Objekten durch Kopieren</vt:lpstr>
      <vt:lpstr>Copy Elision</vt:lpstr>
      <vt:lpstr>Rückgabe von Objekten auf dem Heap</vt:lpstr>
      <vt:lpstr>Rückgabe von Objekten auf dem Heap</vt:lpstr>
      <vt:lpstr>Hängende Zeiger Frühzeitige Zerstörung von Objekten</vt:lpstr>
      <vt:lpstr>Hängende Zeiger Nochmalige Zerstörung von Objekten</vt:lpstr>
      <vt:lpstr>Speicherlecks</vt:lpstr>
      <vt:lpstr>Verantwortlichkeitsprobleme bei Zeigern</vt:lpstr>
      <vt:lpstr>Aliasing bei klassischen Zeigern</vt:lpstr>
      <vt:lpstr>Intermezzo</vt:lpstr>
      <vt:lpstr>Mit std::shared_ptr</vt:lpstr>
      <vt:lpstr>Person – ohne std::shared_ptr</vt:lpstr>
      <vt:lpstr>Person – mit std::shared_ptr</vt:lpstr>
      <vt:lpstr>Beispiel: Klassische und smarte Zeiger</vt:lpstr>
      <vt:lpstr>std::make_shared</vt:lpstr>
      <vt:lpstr>Weak SmartPointer: Motivation</vt:lpstr>
      <vt:lpstr>Weak Pointer (std::weak_ptr)</vt:lpstr>
      <vt:lpstr>Weak Pointer: Lösung</vt:lpstr>
      <vt:lpstr>Intermezzo</vt:lpstr>
      <vt:lpstr>Lösung: Verzicht auf Zeiger (I)</vt:lpstr>
      <vt:lpstr>Lösung: Verzicht auf Zeiger (II)</vt:lpstr>
      <vt:lpstr>Zusammenfassung: Übergabe und Rückgabe</vt:lpstr>
      <vt:lpstr>Zusammenfassung</vt:lpstr>
      <vt:lpstr>Programmierpraktikum C und C++</vt:lpstr>
      <vt:lpstr>Was ist (Untertyp-)Polymorphie?</vt:lpstr>
      <vt:lpstr>Ein einfaches Beispiel für Polymorphie in C++</vt:lpstr>
      <vt:lpstr>Wozu Polymorphie?</vt:lpstr>
      <vt:lpstr>Verschiedene Strategien als Unterklassen</vt:lpstr>
      <vt:lpstr>Lösung ohne und mit Polymorphie</vt:lpstr>
      <vt:lpstr>Intermezzo</vt:lpstr>
      <vt:lpstr>Ein Blick auf die Klassen  ElevatorStrategy</vt:lpstr>
      <vt:lpstr>Ein Blick auf die Klassen  Elevator</vt:lpstr>
      <vt:lpstr>Sichtbarkeits-Modifier bei Vererbung</vt:lpstr>
      <vt:lpstr>Konstruktion und Destruktion bei Vererbung</vt:lpstr>
      <vt:lpstr>Probelauf unserer Simulation</vt:lpstr>
      <vt:lpstr>Probelauf unserer Simulation</vt:lpstr>
      <vt:lpstr>Virtuelle Methoden</vt:lpstr>
      <vt:lpstr>Virtuelle Methoden</vt:lpstr>
      <vt:lpstr>Intermezzo</vt:lpstr>
      <vt:lpstr>Exkurs: Virtual Method Table     Der Mechanismus der dynamischen Bindung</vt:lpstr>
      <vt:lpstr>Probelauf mit virtuellen Methoden</vt:lpstr>
      <vt:lpstr>Pure Virtual = "virtual + =0"</vt:lpstr>
      <vt:lpstr>Intermezzo</vt:lpstr>
      <vt:lpstr>Mehrfachvererbung</vt:lpstr>
      <vt:lpstr>Mehrfachvererbung: Motivation</vt:lpstr>
      <vt:lpstr>Historie: Das Containerproblem</vt:lpstr>
      <vt:lpstr>Lösung mit Mehrfachvererbung</vt:lpstr>
      <vt:lpstr>Implementierungsvererbung: Konflikte</vt:lpstr>
      <vt:lpstr>Implementierungsvererbung: Konflikte</vt:lpstr>
      <vt:lpstr>Implementierungsvererb.: Speicherproblematik</vt:lpstr>
      <vt:lpstr>Implementierungsvererb.: Methoden</vt:lpstr>
      <vt:lpstr>Virtuelle (Mehrfach-)Vererbung (I)</vt:lpstr>
      <vt:lpstr>Virtuelle (Mehrfach-)Vererbung (II)</vt:lpstr>
      <vt:lpstr>Implementierungsvererbung:   Schlechtes Design?</vt:lpstr>
      <vt:lpstr>Schnittstellen- vs. Implementierungsvererbung</vt:lpstr>
      <vt:lpstr>Wie funktioniert Mehrfachvererbung in Java?</vt:lpstr>
      <vt:lpstr>Programmierpraktikum C und C++</vt:lpstr>
      <vt:lpstr>Fortgeschrittene Themen in C++</vt:lpstr>
      <vt:lpstr>Templates</vt:lpstr>
      <vt:lpstr>Rückschau: Containerproblem und Mehrfachvererbung</vt:lpstr>
      <vt:lpstr>void* als typunsichere Lösung für das Containerproblem</vt:lpstr>
      <vt:lpstr>Templates: Idee</vt:lpstr>
      <vt:lpstr>Class Templates: Syntax am Beispiel</vt:lpstr>
      <vt:lpstr>Template-Instantiierung</vt:lpstr>
      <vt:lpstr>Function Templates: Syntax am Beispiel</vt:lpstr>
      <vt:lpstr>Templates: Verwendung</vt:lpstr>
      <vt:lpstr>Intermezzo</vt:lpstr>
      <vt:lpstr>Induzierte Schnittstelle</vt:lpstr>
      <vt:lpstr>Mixins: Mehrfachvererbung trifft Templates</vt:lpstr>
      <vt:lpstr>Mixins: Mehrfachvererbung trifft Templates</vt:lpstr>
      <vt:lpstr>Vergleich mit Mehrfachvererbung</vt:lpstr>
      <vt:lpstr>FunktionsZeiger, Funktions-objekte/Funktoren und Methodenzeiger</vt:lpstr>
      <vt:lpstr>Funktionszeiger: Beispiel (I)</vt:lpstr>
      <vt:lpstr>Funktionszeiger: Beispiel (II)</vt:lpstr>
      <vt:lpstr>Funktionszeiger: Beispiel (II)</vt:lpstr>
      <vt:lpstr>Funktionszeiger: Syntax</vt:lpstr>
      <vt:lpstr>Funkoren aka. Funktionsobjekte</vt:lpstr>
      <vt:lpstr>Methodenzeiger: Beispiel</vt:lpstr>
      <vt:lpstr>Methodenzeiger: Syntax</vt:lpstr>
      <vt:lpstr>Funktionszeiger vs. Methodenzeiger</vt:lpstr>
      <vt:lpstr>Exkurs: Automatische Typableitung</vt:lpstr>
      <vt:lpstr>Exkurs: Lambdas (C++11)</vt:lpstr>
      <vt:lpstr>Exkurs: Der Fluch des Most Vexing Parse</vt:lpstr>
      <vt:lpstr>Intermezzo</vt:lpstr>
      <vt:lpstr>Zeiger auf Funktionen: Fazit</vt:lpstr>
      <vt:lpstr>Standard Template Library (STL)</vt:lpstr>
      <vt:lpstr>Generische STL-Algorithmen:  std::copy</vt:lpstr>
      <vt:lpstr>Intermezzo</vt:lpstr>
      <vt:lpstr>Generische STL-Algorithmen:  std::copy</vt:lpstr>
      <vt:lpstr>Generische STL-Algorithmen: std::remove_copy_if</vt:lpstr>
      <vt:lpstr>Generische STL-Algorithmen:  std::remove_copy_if</vt:lpstr>
      <vt:lpstr>Generische Behälter: std::priority_queue</vt:lpstr>
      <vt:lpstr>Generische Behälter: std::priority_queue</vt:lpstr>
      <vt:lpstr>Intermezzo</vt:lpstr>
      <vt:lpstr>Standard Template Library: Fazit</vt:lpstr>
      <vt:lpstr>Makefiles</vt:lpstr>
      <vt:lpstr>Makefiles: Motivation</vt:lpstr>
      <vt:lpstr>"Make is an expert system." [1]</vt:lpstr>
      <vt:lpstr>Makefiles: Struktur</vt:lpstr>
      <vt:lpstr>Makefiles: Ablauf</vt:lpstr>
      <vt:lpstr>Makefiles: Include-Dependencies</vt:lpstr>
      <vt:lpstr>Makefiles: .PHONY</vt:lpstr>
      <vt:lpstr>Makefiles: Fazit</vt:lpstr>
      <vt:lpstr>Abschluss des C++-Teils</vt:lpstr>
      <vt:lpstr>Java vs. C++: Stärken und Schwächen?</vt:lpstr>
      <vt:lpstr>Look down!</vt:lpstr>
      <vt:lpstr>Programmierpraktikum C und C++</vt:lpstr>
      <vt:lpstr>Ziele des C-Teils</vt:lpstr>
      <vt:lpstr>Unterschiede von C und C++</vt:lpstr>
      <vt:lpstr>Bitoperationen – Überblick</vt:lpstr>
      <vt:lpstr>Bitoperationen – Byte manipulieren</vt:lpstr>
      <vt:lpstr>Bitoperationen – Rechnen</vt:lpstr>
      <vt:lpstr>Schlüsselwort volatile – Motivation</vt:lpstr>
      <vt:lpstr>Schlüsselwort volatile – Überblick</vt:lpstr>
      <vt:lpstr>Schlüsselwort volatile – Korrektes Beispiel</vt:lpstr>
      <vt:lpstr>Memory-mapped I/O – Motivation</vt:lpstr>
      <vt:lpstr>Experimentierboard - Eckdaten</vt:lpstr>
      <vt:lpstr>PowerPoint-Präsentation</vt:lpstr>
      <vt:lpstr>Viel Spaß!</vt:lpstr>
      <vt:lpstr>Programmierpraktikum C und C++</vt:lpstr>
      <vt:lpstr>Entwicklungsboard</vt:lpstr>
      <vt:lpstr>Erweiterungen gegenüber der Standardausführung</vt:lpstr>
      <vt:lpstr>C-Compiler</vt:lpstr>
      <vt:lpstr>Mikrocontroller: Keine standardisierte "Umgebung"</vt:lpstr>
      <vt:lpstr>Mikrocontroller: Register</vt:lpstr>
      <vt:lpstr>Mikrocontroller: Digitale Ein/Ausgänge:</vt:lpstr>
      <vt:lpstr>Beispielcode: Pins abfragen</vt:lpstr>
      <vt:lpstr>Beispielcode: 7-Segment-Anzeige</vt:lpstr>
      <vt:lpstr>Beispielcode: Analog/Digital-Wandler</vt:lpstr>
      <vt:lpstr>Technische Anmerkungen</vt:lpstr>
      <vt:lpstr>Projektvorlagen</vt:lpstr>
      <vt:lpstr>Anschluss des Boards an die Virtuelle Maschine</vt:lpstr>
      <vt:lpstr>Viel Spaß!</vt:lpstr>
      <vt:lpstr>Lizenz</vt:lpstr>
      <vt:lpstr>Zum Weiterlesen</vt:lpstr>
      <vt:lpstr>Bildnachweis und Credits</vt:lpstr>
      <vt:lpstr>Credits</vt:lpstr>
      <vt:lpstr>Folien-Brutkasten </vt:lpstr>
    </vt:vector>
  </TitlesOfParts>
  <Company>Real-Time Systems Lab, TU Darmstadt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Programmierpraktikum C und C++</dc:title>
  <dc:creator>Roland Kluge;Anthony Anjorin</dc:creator>
  <cp:lastModifiedBy>Roland Kluge</cp:lastModifiedBy>
  <cp:revision>2135</cp:revision>
  <dcterms:created xsi:type="dcterms:W3CDTF">2008-08-19T13:25:11Z</dcterms:created>
  <dcterms:modified xsi:type="dcterms:W3CDTF">2017-06-29T12:06:32Z</dcterms:modified>
</cp:coreProperties>
</file>